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84" r:id="rId3"/>
    <p:sldMasterId id="2147483687" r:id="rId4"/>
  </p:sldMasterIdLst>
  <p:notesMasterIdLst>
    <p:notesMasterId r:id="rId26"/>
  </p:notesMasterIdLst>
  <p:sldIdLst>
    <p:sldId id="269" r:id="rId5"/>
    <p:sldId id="271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59" r:id="rId25"/>
  </p:sldIdLst>
  <p:sldSz cx="9144000" cy="5143500" type="screen16x9"/>
  <p:notesSz cx="6858000" cy="9144000"/>
  <p:defaultTextStyle>
    <a:defPPr>
      <a:defRPr lang="ru-RU"/>
    </a:defPPr>
    <a:lvl1pPr algn="l" defTabSz="81624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07500" indent="-49695" algn="l" defTabSz="81624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16242" indent="-100633" algn="l" defTabSz="81624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23742" indent="-150328" algn="l" defTabSz="81624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32484" indent="-201265" algn="l" defTabSz="81624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789024" algn="l" defTabSz="715609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146828" algn="l" defTabSz="715609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504633" algn="l" defTabSz="715609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862438" algn="l" defTabSz="715609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39">
          <p15:clr>
            <a:srgbClr val="A4A3A4"/>
          </p15:clr>
        </p15:guide>
        <p15:guide id="2" pos="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539"/>
        <p:guide pos="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E563-5B2E-49C2-99A3-F98AC860972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B6989-43E6-434B-81B3-DCBAE6B9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8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1000465" y="1298024"/>
            <a:ext cx="3571535" cy="9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indent="179388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sz="1300">
              <a:latin typeface="Arial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062909" y="2277852"/>
            <a:ext cx="3509091" cy="1861354"/>
          </a:xfrm>
          <a:prstGeom prst="rect">
            <a:avLst/>
          </a:prstGeom>
        </p:spPr>
        <p:txBody>
          <a:bodyPr lIns="71561" tIns="35780" rIns="71561" bIns="35780"/>
          <a:lstStyle/>
          <a:p>
            <a:pPr lvl="0"/>
            <a:endParaRPr lang="ru-RU" noProof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85997" y="220567"/>
            <a:ext cx="6711392" cy="342881"/>
          </a:xfrm>
          <a:prstGeom prst="rect">
            <a:avLst/>
          </a:prstGeom>
        </p:spPr>
        <p:txBody>
          <a:bodyPr wrap="none" lIns="71561" tIns="35780" rIns="71561" bIns="35780">
            <a:noAutofit/>
          </a:bodyPr>
          <a:lstStyle>
            <a:lvl1pPr marL="0" indent="0" algn="r">
              <a:buNone/>
              <a:defRPr sz="1900" b="1" baseline="0">
                <a:latin typeface="Arial" pitchFamily="34" charset="0"/>
                <a:cs typeface="Arial" pitchFamily="34" charset="0"/>
              </a:defRPr>
            </a:lvl1pPr>
            <a:lvl5pPr marL="1632484" indent="0" algn="r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 слайда в 1 строку </a:t>
            </a:r>
            <a:r>
              <a:rPr lang="en-US" dirty="0" smtClean="0"/>
              <a:t>Arial 24 Bold </a:t>
            </a:r>
            <a:r>
              <a:rPr lang="ru-RU" dirty="0" smtClean="0"/>
              <a:t>вправо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00465" y="808836"/>
            <a:ext cx="3571535" cy="293425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600" b="1" baseline="0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  <a:lvl2pPr marL="40750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816242" indent="0">
              <a:buNone/>
              <a:defRPr>
                <a:latin typeface="Arial" pitchFamily="34" charset="0"/>
                <a:cs typeface="Arial" pitchFamily="34" charset="0"/>
              </a:defRPr>
            </a:lvl3pPr>
            <a:lvl4pPr marL="1223742" indent="0">
              <a:buNone/>
              <a:defRPr>
                <a:latin typeface="Arial" pitchFamily="34" charset="0"/>
                <a:cs typeface="Arial" pitchFamily="34" charset="0"/>
              </a:defRPr>
            </a:lvl4pPr>
            <a:lvl5pPr marL="1632484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 текста </a:t>
            </a:r>
            <a:r>
              <a:rPr lang="en-US" dirty="0" smtClean="0"/>
              <a:t>Arial 20 Bold</a:t>
            </a:r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0466" y="4139206"/>
            <a:ext cx="3633110" cy="391998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 algn="r">
              <a:buNone/>
              <a:defRPr sz="11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00465" y="1102565"/>
            <a:ext cx="3571535" cy="195628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300" b="1" baseline="0">
                <a:latin typeface="Arial" pitchFamily="34" charset="0"/>
                <a:cs typeface="Arial" pitchFamily="34" charset="0"/>
              </a:defRPr>
            </a:lvl1pPr>
            <a:lvl2pPr marL="407500" indent="0">
              <a:buNone/>
              <a:defRPr/>
            </a:lvl2pPr>
            <a:lvl3pPr marL="816242" indent="0">
              <a:buNone/>
              <a:defRPr/>
            </a:lvl3pPr>
            <a:lvl4pPr marL="1223742" indent="0">
              <a:buNone/>
              <a:defRPr/>
            </a:lvl4pPr>
            <a:lvl5pPr marL="1632484" indent="0">
              <a:buNone/>
              <a:defRPr/>
            </a:lvl5pPr>
          </a:lstStyle>
          <a:p>
            <a:pPr lvl="0"/>
            <a:r>
              <a:rPr lang="ru-RU" dirty="0" smtClean="0"/>
              <a:t>Подзаголовок текста </a:t>
            </a:r>
            <a:r>
              <a:rPr lang="en-US" dirty="0" smtClean="0"/>
              <a:t>Arial 16 Bold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00465" y="1298024"/>
            <a:ext cx="3571535" cy="979457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140868">
              <a:spcBef>
                <a:spcPts val="0"/>
              </a:spcBef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Основной текст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7"/>
          </p:nvPr>
        </p:nvSpPr>
        <p:spPr>
          <a:xfrm>
            <a:off x="5003679" y="1298193"/>
            <a:ext cx="3448005" cy="2841012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140868">
              <a:spcBef>
                <a:spcPts val="0"/>
              </a:spcBef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8"/>
          </p:nvPr>
        </p:nvSpPr>
        <p:spPr>
          <a:xfrm>
            <a:off x="5003679" y="1102565"/>
            <a:ext cx="3448005" cy="195459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3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9" hasCustomPrompt="1"/>
          </p:nvPr>
        </p:nvSpPr>
        <p:spPr>
          <a:xfrm>
            <a:off x="8389621" y="4580052"/>
            <a:ext cx="492596" cy="3184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 marL="1632484" indent="0">
              <a:buNone/>
              <a:defRPr/>
            </a:lvl5pPr>
          </a:lstStyle>
          <a:p>
            <a:pPr lvl="0"/>
            <a:r>
              <a:rPr lang="ru-RU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95024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4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1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1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1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08613" y="1199754"/>
            <a:ext cx="6711392" cy="1665893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3400" b="1" baseline="0">
                <a:solidFill>
                  <a:srgbClr val="009900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CALIBRI 44</a:t>
            </a:r>
            <a:r>
              <a:rPr lang="ru-RU" dirty="0" smtClean="0"/>
              <a:t>, ПРОПИСНЫЕ)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08613" y="2914631"/>
            <a:ext cx="4494878" cy="1322844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Пояснения к названию (если необходимо) </a:t>
            </a:r>
            <a:r>
              <a:rPr lang="en-US" dirty="0" smtClean="0"/>
              <a:t>Calibri</a:t>
            </a:r>
            <a:r>
              <a:rPr lang="ru-RU" dirty="0" smtClean="0"/>
              <a:t> 18 влево, выравнивается по левому краю букв логотипа и названия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08613" y="1199754"/>
            <a:ext cx="6711392" cy="1665893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3400" b="1" baseline="0">
                <a:solidFill>
                  <a:srgbClr val="009900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CALIBRI 44</a:t>
            </a:r>
            <a:r>
              <a:rPr lang="ru-RU" dirty="0" smtClean="0"/>
              <a:t>, ПРОПИСНЫЕ)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08613" y="2914631"/>
            <a:ext cx="4494878" cy="1322844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Пояснения к названию (если необходимо) </a:t>
            </a:r>
            <a:r>
              <a:rPr lang="en-US" dirty="0" smtClean="0"/>
              <a:t>Calibri</a:t>
            </a:r>
            <a:r>
              <a:rPr lang="ru-RU" dirty="0" smtClean="0"/>
              <a:t> 18 влево, выравнивается по левому краю букв логотипа и названия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айда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340510" y="220567"/>
            <a:ext cx="5356625" cy="343151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 algn="r">
              <a:lnSpc>
                <a:spcPts val="1409"/>
              </a:lnSpc>
              <a:spcBef>
                <a:spcPts val="0"/>
              </a:spcBef>
              <a:buNone/>
              <a:defRPr sz="1300" b="1" baseline="0">
                <a:latin typeface="Arial" pitchFamily="34" charset="0"/>
                <a:cs typeface="Arial" pitchFamily="34" charset="0"/>
              </a:defRPr>
            </a:lvl1pPr>
            <a:lvl2pPr algn="r">
              <a:defRPr/>
            </a:lvl2pPr>
            <a:lvl5pPr marL="1632484" indent="0">
              <a:buNone/>
              <a:defRPr/>
            </a:lvl5pPr>
          </a:lstStyle>
          <a:p>
            <a:pPr lvl="0"/>
            <a:r>
              <a:rPr lang="ru-RU" dirty="0" smtClean="0"/>
              <a:t>Заголовок слайда в 2 строки</a:t>
            </a:r>
          </a:p>
          <a:p>
            <a:pPr lvl="0"/>
            <a:r>
              <a:rPr lang="en-US" dirty="0" smtClean="0"/>
              <a:t>Arial 16 Bold </a:t>
            </a:r>
            <a:r>
              <a:rPr lang="ru-RU" dirty="0" smtClean="0"/>
              <a:t>выкл. вправо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1062909" y="856351"/>
            <a:ext cx="7326331" cy="3381124"/>
          </a:xfrm>
          <a:prstGeom prst="rect">
            <a:avLst/>
          </a:prstGeom>
        </p:spPr>
        <p:txBody>
          <a:bodyPr lIns="71561" tIns="35780" rIns="71561" bIns="3578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Рисунок, диаграмма, таблица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062909" y="4237475"/>
            <a:ext cx="7326331" cy="293729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 algn="r">
              <a:buNone/>
              <a:defRPr sz="11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Подпись к диаграмме, рисунку, таблице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08613" y="1199754"/>
            <a:ext cx="6711392" cy="1665893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3400" b="1" baseline="0">
                <a:solidFill>
                  <a:srgbClr val="009900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CALIBRI 44</a:t>
            </a:r>
            <a:r>
              <a:rPr lang="ru-RU" dirty="0" smtClean="0"/>
              <a:t>, ПРОПИСНЫЕ)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08613" y="2914631"/>
            <a:ext cx="4494878" cy="1322844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1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Пояснения к названию (если необходимо) </a:t>
            </a:r>
            <a:r>
              <a:rPr lang="en-US" dirty="0" smtClean="0"/>
              <a:t>Calibri</a:t>
            </a:r>
            <a:r>
              <a:rPr lang="ru-RU" dirty="0" smtClean="0"/>
              <a:t> 18 влево, выравнивается по левому краю букв логотипа и названия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83" y="1890863"/>
            <a:ext cx="5480071" cy="778853"/>
          </a:xfrm>
          <a:prstGeom prst="rect">
            <a:avLst/>
          </a:prstGeom>
        </p:spPr>
        <p:txBody>
          <a:bodyPr lIns="71561" tIns="35780" rIns="71561" bIns="35780"/>
          <a:lstStyle>
            <a:lvl1pPr marL="0" indent="0">
              <a:buNone/>
              <a:defRPr sz="3400" b="1" baseline="0">
                <a:solidFill>
                  <a:srgbClr val="009900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3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9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8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</p:sldLayoutIdLst>
  <p:txStyles>
    <p:titleStyle>
      <a:lvl1pPr algn="ctr" defTabSz="816242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624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624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624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6242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57805" algn="ctr" defTabSz="81624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15609" algn="ctr" defTabSz="81624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73414" algn="ctr" defTabSz="81624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31219" algn="ctr" defTabSz="81624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5625" indent="-305625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188" indent="-254688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992" indent="-203750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92" indent="-203750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234" indent="-203750" algn="l" defTabSz="81624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71" indent="-204061" algn="l" defTabSz="8162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93" indent="-204061" algn="l" defTabSz="8162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15" indent="-204061" algn="l" defTabSz="8162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37" indent="-204061" algn="l" defTabSz="8162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2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4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6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9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11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32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54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76" algn="l" defTabSz="8162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71560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54" indent="-268354" algn="l" defTabSz="71560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433" indent="-223628" algn="l" defTabSz="7156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512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317" indent="-178902" algn="l" defTabSz="7156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121" indent="-178902" algn="l" defTabSz="7156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926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5731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340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47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71560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54" indent="-268354" algn="l" defTabSz="71560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433" indent="-223628" algn="l" defTabSz="7156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512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317" indent="-178902" algn="l" defTabSz="7156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121" indent="-178902" algn="l" defTabSz="7156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926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5731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340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53BB-38EF-4F64-9FCA-BFE406633C7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F727-4A74-4C5B-94F0-FBE8684E9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71" y="-82655"/>
            <a:ext cx="9186846" cy="5226154"/>
          </a:xfrm>
          <a:prstGeom prst="rect">
            <a:avLst/>
          </a:prstGeom>
        </p:spPr>
      </p:pic>
      <p:sp>
        <p:nvSpPr>
          <p:cNvPr id="7" name="Текст 15"/>
          <p:cNvSpPr>
            <a:spLocks noGrp="1"/>
          </p:cNvSpPr>
          <p:nvPr>
            <p:ph type="body" sz="quarter" idx="10"/>
          </p:nvPr>
        </p:nvSpPr>
        <p:spPr>
          <a:xfrm>
            <a:off x="1155194" y="1049873"/>
            <a:ext cx="6863787" cy="166589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0"/>
              </a:spcAft>
            </a:pPr>
            <a:r>
              <a:rPr lang="ru-RU" sz="3000" dirty="0" smtClean="0">
                <a:cs typeface="Tahoma" panose="020B0604030504040204" pitchFamily="34" charset="0"/>
              </a:rPr>
              <a:t>«Технополис </a:t>
            </a:r>
            <a:r>
              <a:rPr lang="en-US" sz="3000" dirty="0" smtClean="0">
                <a:cs typeface="Tahoma" panose="020B0604030504040204" pitchFamily="34" charset="0"/>
              </a:rPr>
              <a:t>GS</a:t>
            </a:r>
            <a:r>
              <a:rPr lang="ru-RU" sz="3000" dirty="0" smtClean="0">
                <a:cs typeface="Tahoma" panose="020B0604030504040204" pitchFamily="34" charset="0"/>
              </a:rPr>
              <a:t>»:</a:t>
            </a:r>
            <a:endParaRPr lang="en-US" altLang="ru-RU" sz="3000" dirty="0">
              <a:solidFill>
                <a:srgbClr val="FFFFFF"/>
              </a:solidFill>
              <a:cs typeface="Tahoma" panose="020B0604030504040204" pitchFamily="34" charset="0"/>
            </a:endParaRPr>
          </a:p>
          <a:p>
            <a:pPr>
              <a:spcAft>
                <a:spcPct val="0"/>
              </a:spcAft>
            </a:pPr>
            <a:r>
              <a:rPr lang="ru-RU" sz="3000" dirty="0" smtClean="0">
                <a:solidFill>
                  <a:schemeClr val="tx1"/>
                </a:solidFill>
                <a:cs typeface="Tahoma" panose="020B0604030504040204" pitchFamily="34" charset="0"/>
              </a:rPr>
              <a:t>Как заработать</a:t>
            </a:r>
            <a:r>
              <a:rPr lang="ru-RU" sz="3000" dirty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ru-RU" sz="3000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ru-RU" sz="3000" dirty="0" smtClean="0">
                <a:solidFill>
                  <a:schemeClr val="tx1"/>
                </a:solidFill>
                <a:cs typeface="Tahoma" panose="020B0604030504040204" pitchFamily="34" charset="0"/>
              </a:rPr>
              <a:t>на создании </a:t>
            </a:r>
            <a:r>
              <a:rPr lang="ru-RU" sz="3000" dirty="0">
                <a:solidFill>
                  <a:schemeClr val="tx1"/>
                </a:solidFill>
                <a:cs typeface="Tahoma" panose="020B0604030504040204" pitchFamily="34" charset="0"/>
              </a:rPr>
              <a:t>креативного </a:t>
            </a:r>
            <a:r>
              <a:rPr lang="ru-RU" sz="3000" dirty="0" smtClean="0">
                <a:solidFill>
                  <a:schemeClr val="tx1"/>
                </a:solidFill>
                <a:cs typeface="Tahoma" panose="020B0604030504040204" pitchFamily="34" charset="0"/>
              </a:rPr>
              <a:t>городского</a:t>
            </a:r>
            <a:r>
              <a:rPr lang="en-US" sz="3000" dirty="0" smtClean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cs typeface="Tahoma" panose="020B0604030504040204" pitchFamily="34" charset="0"/>
              </a:rPr>
              <a:t>общественного пространства?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1"/>
          </p:nvPr>
        </p:nvSpPr>
        <p:spPr>
          <a:xfrm>
            <a:off x="1155194" y="3075806"/>
            <a:ext cx="5480070" cy="86409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ru-RU" altLang="ru-RU" b="1" dirty="0" smtClean="0">
                <a:cs typeface="Tahoma" panose="020B0604030504040204" pitchFamily="34" charset="0"/>
              </a:rPr>
              <a:t>К.</a:t>
            </a:r>
            <a:r>
              <a:rPr lang="en-US" altLang="ru-RU" b="1" dirty="0" smtClean="0"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cs typeface="Tahoma" panose="020B0604030504040204" pitchFamily="34" charset="0"/>
              </a:rPr>
              <a:t>Э</a:t>
            </a:r>
            <a:r>
              <a:rPr lang="ru-RU" altLang="ru-RU" b="1" dirty="0">
                <a:cs typeface="Tahoma" panose="020B0604030504040204" pitchFamily="34" charset="0"/>
              </a:rPr>
              <a:t>. Аксенов</a:t>
            </a:r>
          </a:p>
          <a:p>
            <a:pPr>
              <a:spcAft>
                <a:spcPct val="0"/>
              </a:spcAft>
            </a:pPr>
            <a:r>
              <a:rPr lang="ru-RU" altLang="ru-RU" sz="1200" b="1" dirty="0">
                <a:cs typeface="Tahoma" panose="020B0604030504040204" pitchFamily="34" charset="0"/>
              </a:rPr>
              <a:t>Вице-президент </a:t>
            </a:r>
            <a:endParaRPr lang="en-US" altLang="ru-RU" sz="1200" b="1" dirty="0" smtClean="0">
              <a:cs typeface="Tahoma" panose="020B0604030504040204" pitchFamily="34" charset="0"/>
            </a:endParaRPr>
          </a:p>
          <a:p>
            <a:pPr>
              <a:spcAft>
                <a:spcPct val="0"/>
              </a:spcAft>
            </a:pPr>
            <a:r>
              <a:rPr lang="ru-RU" altLang="ru-RU" sz="1200" b="1" dirty="0" smtClean="0">
                <a:cs typeface="Tahoma" panose="020B0604030504040204" pitchFamily="34" charset="0"/>
              </a:rPr>
              <a:t>по </a:t>
            </a:r>
            <a:r>
              <a:rPr lang="ru-RU" altLang="ru-RU" sz="1200" b="1" dirty="0">
                <a:cs typeface="Tahoma" panose="020B0604030504040204" pitchFamily="34" charset="0"/>
              </a:rPr>
              <a:t>стратегическому развитию, </a:t>
            </a:r>
          </a:p>
          <a:p>
            <a:pPr>
              <a:spcAft>
                <a:spcPct val="0"/>
              </a:spcAft>
            </a:pPr>
            <a:r>
              <a:rPr lang="ru-RU" altLang="ru-RU" sz="1200" b="1" dirty="0">
                <a:cs typeface="Tahoma" panose="020B0604030504040204" pitchFamily="34" charset="0"/>
              </a:rPr>
              <a:t>Д. г. н., </a:t>
            </a:r>
            <a:r>
              <a:rPr lang="ru-RU" altLang="ru-RU" sz="1200" b="1" dirty="0" smtClean="0">
                <a:cs typeface="Tahoma" panose="020B0604030504040204" pitchFamily="34" charset="0"/>
              </a:rPr>
              <a:t>профессор СПбГУ.  </a:t>
            </a:r>
            <a:endParaRPr lang="ru-RU" altLang="ru-RU" sz="1200" b="1" dirty="0"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807"/>
            <a:ext cx="1224136" cy="2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856350"/>
            <a:ext cx="7485712" cy="35848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</a:pPr>
            <a:r>
              <a:rPr lang="ru-RU" sz="2000" b="1" dirty="0">
                <a:solidFill>
                  <a:srgbClr val="009900"/>
                </a:solidFill>
                <a:cs typeface="Tahoma" panose="020B0604030504040204" pitchFamily="34" charset="0"/>
              </a:rPr>
              <a:t>Университетский Кампус на территории </a:t>
            </a:r>
            <a:r>
              <a:rPr lang="ru-RU" sz="2000" b="1" dirty="0" smtClean="0">
                <a:solidFill>
                  <a:srgbClr val="009900"/>
                </a:solidFill>
                <a:cs typeface="Tahoma" panose="020B0604030504040204" pitchFamily="34" charset="0"/>
              </a:rPr>
              <a:t>«Технополиса </a:t>
            </a:r>
            <a:r>
              <a:rPr lang="en-US" sz="2000" b="1" dirty="0" smtClean="0">
                <a:solidFill>
                  <a:srgbClr val="009900"/>
                </a:solidFill>
                <a:cs typeface="Tahoma" panose="020B0604030504040204" pitchFamily="34" charset="0"/>
              </a:rPr>
              <a:t>GS</a:t>
            </a:r>
            <a:r>
              <a:rPr lang="ru-RU" sz="2000" b="1" dirty="0" smtClean="0">
                <a:solidFill>
                  <a:srgbClr val="009900"/>
                </a:solidFill>
                <a:cs typeface="Tahoma" panose="020B0604030504040204" pitchFamily="34" charset="0"/>
              </a:rPr>
              <a:t>»</a:t>
            </a:r>
            <a:endParaRPr lang="ru-RU" sz="2000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10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821" y="1347614"/>
            <a:ext cx="4074235" cy="349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Образовательный центр </a:t>
            </a:r>
            <a:r>
              <a:rPr lang="ru-RU" b="1" dirty="0"/>
              <a:t>—</a:t>
            </a: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важная составляющая инновационной экосистемы </a:t>
            </a: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«Технополиса </a:t>
            </a:r>
            <a:r>
              <a:rPr lang="en-US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GS</a:t>
            </a: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»</a:t>
            </a:r>
            <a:r>
              <a:rPr lang="en-US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93000"/>
              </a:lnSpc>
              <a:spcAft>
                <a:spcPts val="544"/>
              </a:spcAft>
              <a:buSzPct val="100000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buSzPct val="100000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2017 году начнется создание </a:t>
            </a: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университетского 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Кампуса в партнерстве с ведущими российскими вузами. </a:t>
            </a:r>
            <a:endParaRPr lang="ru-RU" b="1" dirty="0" smtClean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endParaRPr lang="ru-RU" sz="800" dirty="0" smtClean="0">
              <a:solidFill>
                <a:srgbClr val="000000"/>
              </a:solidFill>
              <a:ea typeface="Microsoft YaHei" charset="-122"/>
              <a:cs typeface="Tahoma" pitchFamily="32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Образование </a:t>
            </a:r>
            <a:r>
              <a:rPr lang="ru-RU" sz="1400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в области телекоммуникаций и микроэлектроники</a:t>
            </a: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endParaRPr lang="ru-RU" sz="14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Системы дополнительного образования и «непрерывного образования» с помощью лучших онлайн-курсов российских и зарубежных вузов</a:t>
            </a: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.</a:t>
            </a: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endParaRPr lang="en-US" sz="1400" dirty="0">
              <a:solidFill>
                <a:srgbClr val="000000"/>
              </a:solidFill>
              <a:ea typeface="Microsoft YaHei" charset="-122"/>
              <a:cs typeface="Tahoma" pitchFamily="3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412394"/>
            <a:ext cx="3123444" cy="3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856350"/>
            <a:ext cx="7485712" cy="35848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</a:pPr>
            <a:r>
              <a:rPr lang="ru-RU" sz="2000" b="1" dirty="0">
                <a:solidFill>
                  <a:srgbClr val="009900"/>
                </a:solidFill>
              </a:rPr>
              <a:t>Роль государства и частного сектора в этих </a:t>
            </a:r>
            <a:r>
              <a:rPr lang="ru-RU" sz="2000" b="1" dirty="0" smtClean="0">
                <a:solidFill>
                  <a:srgbClr val="009900"/>
                </a:solidFill>
              </a:rPr>
              <a:t>процессах:</a:t>
            </a:r>
            <a:endParaRPr lang="ru-RU" sz="2000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11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821" y="1989296"/>
            <a:ext cx="40742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Н</a:t>
            </a:r>
            <a:r>
              <a:rPr lang="ru-RU" b="1" dirty="0" smtClean="0"/>
              <a:t>а </a:t>
            </a:r>
            <a:r>
              <a:rPr lang="ru-RU" b="1" dirty="0"/>
              <a:t>сегодня государственных инвестиций в проект </a:t>
            </a:r>
            <a:r>
              <a:rPr lang="ru-RU" b="1" dirty="0" smtClean="0"/>
              <a:t>нет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285750" indent="-285750"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ru-RU" sz="1200" b="1" dirty="0"/>
          </a:p>
          <a:p>
            <a:pPr marL="285750" indent="-28575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Р</a:t>
            </a:r>
            <a:r>
              <a:rPr lang="ru-RU" b="1" dirty="0" smtClean="0"/>
              <a:t>ежим </a:t>
            </a:r>
            <a:r>
              <a:rPr lang="ru-RU" b="1" dirty="0"/>
              <a:t>благоприятствования </a:t>
            </a:r>
            <a:r>
              <a:rPr lang="ru-RU" b="1" dirty="0" smtClean="0"/>
              <a:t>— есть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285750" indent="-285750"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ru-RU" sz="1200" b="1" dirty="0"/>
          </a:p>
          <a:p>
            <a:pPr marL="285750" indent="-28575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ru-RU" b="1" dirty="0"/>
              <a:t>Е</a:t>
            </a:r>
            <a:r>
              <a:rPr lang="ru-RU" b="1" dirty="0" smtClean="0"/>
              <a:t>сть </a:t>
            </a:r>
            <a:r>
              <a:rPr lang="ru-RU" b="1" dirty="0" smtClean="0"/>
              <a:t>потенциальные проекты </a:t>
            </a:r>
            <a:r>
              <a:rPr lang="ru-RU" b="1" dirty="0"/>
              <a:t>ГЧП </a:t>
            </a:r>
            <a:r>
              <a:rPr lang="ru-RU" b="1" dirty="0" smtClean="0"/>
              <a:t>— Университет.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412394"/>
            <a:ext cx="3123444" cy="3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995584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>
                <a:solidFill>
                  <a:srgbClr val="009900"/>
                </a:solidFill>
              </a:rPr>
              <a:t>Как заработать</a:t>
            </a:r>
            <a:br>
              <a:rPr lang="ru-RU" sz="2000" b="1" dirty="0">
                <a:solidFill>
                  <a:srgbClr val="009900"/>
                </a:solidFill>
              </a:rPr>
            </a:br>
            <a:r>
              <a:rPr lang="ru-RU" sz="2000" b="1" dirty="0">
                <a:solidFill>
                  <a:srgbClr val="009900"/>
                </a:solidFill>
              </a:rPr>
              <a:t>на создании креативного городского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>
                <a:solidFill>
                  <a:srgbClr val="009900"/>
                </a:solidFill>
              </a:rPr>
              <a:t>общественного пространства?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12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540" y="1422631"/>
            <a:ext cx="73174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ea typeface="Microsoft YaHei" charset="-122"/>
              <a:cs typeface="Tahoma" pitchFamily="32" charset="0"/>
            </a:endParaRPr>
          </a:p>
          <a:p>
            <a:r>
              <a:rPr lang="ru-RU" sz="1500" b="1" dirty="0" smtClean="0">
                <a:ea typeface="Microsoft YaHei" charset="-122"/>
                <a:cs typeface="Tahoma" pitchFamily="32" charset="0"/>
              </a:rPr>
              <a:t>Ответ «</a:t>
            </a:r>
            <a:r>
              <a:rPr lang="ru-RU" sz="1500" b="1" dirty="0" err="1" smtClean="0">
                <a:ea typeface="Microsoft YaHei" charset="-122"/>
                <a:cs typeface="Tahoma" pitchFamily="32" charset="0"/>
              </a:rPr>
              <a:t>Технополиса</a:t>
            </a:r>
            <a:r>
              <a:rPr lang="en-US" sz="1500" b="1" dirty="0" smtClean="0">
                <a:ea typeface="Microsoft YaHei" charset="-122"/>
                <a:cs typeface="Tahoma" pitchFamily="32" charset="0"/>
              </a:rPr>
              <a:t> </a:t>
            </a:r>
            <a:r>
              <a:rPr lang="en-US" sz="1500" b="1" dirty="0">
                <a:ea typeface="Microsoft YaHei" charset="-122"/>
                <a:cs typeface="Tahoma" pitchFamily="32" charset="0"/>
              </a:rPr>
              <a:t>GS</a:t>
            </a:r>
            <a:r>
              <a:rPr lang="ru-RU" sz="1500" b="1" dirty="0" smtClean="0">
                <a:ea typeface="Microsoft YaHei" charset="-122"/>
                <a:cs typeface="Tahoma" pitchFamily="32" charset="0"/>
              </a:rPr>
              <a:t>»:</a:t>
            </a:r>
          </a:p>
          <a:p>
            <a:endParaRPr lang="ru-RU" sz="1500" b="1" dirty="0" smtClean="0">
              <a:ea typeface="Microsoft YaHei" charset="-122"/>
              <a:cs typeface="Tahoma" pitchFamily="32" charset="0"/>
            </a:endParaRPr>
          </a:p>
          <a:p>
            <a:r>
              <a:rPr lang="ru-RU" sz="2400" b="1" dirty="0" smtClean="0">
                <a:ea typeface="Microsoft YaHei" charset="-122"/>
                <a:cs typeface="Tahoma" pitchFamily="32" charset="0"/>
              </a:rPr>
              <a:t>Сделать его средой </a:t>
            </a:r>
            <a:r>
              <a:rPr lang="ru-RU" sz="2400" b="1" dirty="0">
                <a:ea typeface="Microsoft YaHei" charset="-122"/>
                <a:cs typeface="Tahoma" pitchFamily="32" charset="0"/>
              </a:rPr>
              <a:t>для </a:t>
            </a:r>
            <a:r>
              <a:rPr lang="ru-RU" sz="2400" b="1" dirty="0" smtClean="0">
                <a:ea typeface="Microsoft YaHei" charset="-122"/>
                <a:cs typeface="Tahoma" pitchFamily="32" charset="0"/>
              </a:rPr>
              <a:t>инноваций!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56154"/>
            <a:ext cx="578908" cy="1147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68" y="3055562"/>
            <a:ext cx="578907" cy="1106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30037"/>
            <a:ext cx="765158" cy="497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22" y="3055562"/>
            <a:ext cx="475703" cy="860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94444"/>
            <a:ext cx="957783" cy="19095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70" y="3631995"/>
            <a:ext cx="835742" cy="1059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3" y="2840092"/>
            <a:ext cx="1566241" cy="11236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75" y="3192015"/>
            <a:ext cx="1627829" cy="16119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905193"/>
            <a:ext cx="648072" cy="4384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8900"/>
            <a:ext cx="1966966" cy="23050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64" y="2712662"/>
            <a:ext cx="587611" cy="5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4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>
                <a:ea typeface="Microsoft YaHei" charset="-122"/>
                <a:cs typeface="Tahoma" pitchFamily="32" charset="0"/>
              </a:rPr>
              <a:t>План развития </a:t>
            </a:r>
            <a:r>
              <a:rPr lang="ru-RU" sz="2000" b="1" dirty="0" smtClean="0">
                <a:ea typeface="Microsoft YaHei" charset="-122"/>
                <a:cs typeface="Tahoma" pitchFamily="32" charset="0"/>
              </a:rPr>
              <a:t>«</a:t>
            </a:r>
            <a:r>
              <a:rPr lang="ru-RU" sz="2000" b="1" dirty="0" err="1" smtClean="0">
                <a:ea typeface="Microsoft YaHei" charset="-122"/>
                <a:cs typeface="Tahoma" pitchFamily="32" charset="0"/>
              </a:rPr>
              <a:t>Технополиса</a:t>
            </a:r>
            <a:r>
              <a:rPr lang="ru-RU" sz="2000" b="1" dirty="0" smtClean="0">
                <a:ea typeface="Microsoft YaHei" charset="-122"/>
                <a:cs typeface="Tahoma" pitchFamily="32" charset="0"/>
              </a:rPr>
              <a:t> </a:t>
            </a:r>
            <a:r>
              <a:rPr lang="en-US" sz="2000" b="1" dirty="0" smtClean="0">
                <a:ea typeface="Microsoft YaHei" charset="-122"/>
                <a:cs typeface="Tahoma" pitchFamily="32" charset="0"/>
              </a:rPr>
              <a:t>GS</a:t>
            </a:r>
            <a:r>
              <a:rPr lang="ru-RU" sz="2000" b="1" dirty="0" smtClean="0">
                <a:ea typeface="Microsoft YaHei" charset="-122"/>
                <a:cs typeface="Tahoma" pitchFamily="32" charset="0"/>
              </a:rPr>
              <a:t>» (октябрь </a:t>
            </a:r>
            <a:r>
              <a:rPr lang="ru-RU" sz="2000" b="1" dirty="0">
                <a:ea typeface="Microsoft YaHei" charset="-122"/>
                <a:cs typeface="Tahoma" pitchFamily="32" charset="0"/>
              </a:rPr>
              <a:t>2016)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13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2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1" y="843558"/>
            <a:ext cx="5991402" cy="40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 err="1" smtClean="0">
                <a:ea typeface="Microsoft YaHei" charset="-122"/>
                <a:cs typeface="Tahoma" pitchFamily="32" charset="0"/>
              </a:rPr>
              <a:t>Гидропарк</a:t>
            </a:r>
            <a:endParaRPr lang="ru-RU" sz="15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14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3558"/>
            <a:ext cx="3132348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26" y="2969481"/>
            <a:ext cx="4050450" cy="20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Торгово-развлекательный центр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15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92" y="2788708"/>
            <a:ext cx="3534808" cy="2303322"/>
          </a:xfrm>
          <a:prstGeom prst="rect">
            <a:avLst/>
          </a:prstGeom>
        </p:spPr>
      </p:pic>
      <p:pic>
        <p:nvPicPr>
          <p:cNvPr id="10" name="Picture 2" descr="D:\ВЕСТЕРН\Гусев_МАЯК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10" y="771550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7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Жилой квартал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16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759484"/>
            <a:ext cx="3948590" cy="2260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4" y="772990"/>
            <a:ext cx="2551008" cy="196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31" y="772989"/>
            <a:ext cx="3591018" cy="19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Университетский кампус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17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82" y="2938074"/>
            <a:ext cx="2801172" cy="2028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82" y="902572"/>
            <a:ext cx="3762010" cy="1998221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27" y="1834473"/>
            <a:ext cx="2173375" cy="1057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27" y="931061"/>
            <a:ext cx="2173375" cy="10240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65" y="2926912"/>
            <a:ext cx="3193737" cy="20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8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Объект культурного наследия СЕЛИЩЕ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18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96" y="2515814"/>
            <a:ext cx="2523744" cy="1127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92" y="872607"/>
            <a:ext cx="2484276" cy="16082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2" y="3708758"/>
            <a:ext cx="6066318" cy="12392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72609"/>
            <a:ext cx="3473159" cy="27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8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Общественно-деловой центр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Технополиса</a:t>
            </a:r>
            <a:r>
              <a:rPr lang="ru-RU" sz="2000" b="1" dirty="0" smtClean="0"/>
              <a:t> </a:t>
            </a:r>
            <a:r>
              <a:rPr lang="en-US" sz="2000" b="1" dirty="0" smtClean="0"/>
              <a:t>GS</a:t>
            </a:r>
            <a:r>
              <a:rPr lang="ru-RU" sz="2000" b="1" dirty="0" smtClean="0"/>
              <a:t>»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19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29" y="2865003"/>
            <a:ext cx="3663571" cy="2155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92" y="840471"/>
            <a:ext cx="2363072" cy="1958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61" y="822759"/>
            <a:ext cx="3132348" cy="1976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2" y="2842073"/>
            <a:ext cx="1782198" cy="21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627534"/>
            <a:ext cx="5370379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defTabSz="816244" fontAlgn="auto">
              <a:spcBef>
                <a:spcPts val="939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2000" b="1" dirty="0">
                <a:solidFill>
                  <a:srgbClr val="009900"/>
                </a:solidFill>
              </a:rPr>
              <a:t>Что такое </a:t>
            </a:r>
            <a:r>
              <a:rPr lang="ru-RU" sz="2000" b="1" dirty="0" smtClean="0">
                <a:solidFill>
                  <a:srgbClr val="009900"/>
                </a:solidFill>
              </a:rPr>
              <a:t>«Технополис </a:t>
            </a:r>
            <a:r>
              <a:rPr lang="en-US" sz="2000" b="1" dirty="0" smtClean="0">
                <a:solidFill>
                  <a:srgbClr val="009900"/>
                </a:solidFill>
              </a:rPr>
              <a:t>GS</a:t>
            </a:r>
            <a:r>
              <a:rPr lang="ru-RU" sz="2000" b="1" dirty="0" smtClean="0">
                <a:solidFill>
                  <a:srgbClr val="009900"/>
                </a:solidFill>
              </a:rPr>
              <a:t>»</a:t>
            </a:r>
            <a:r>
              <a:rPr lang="en-US" sz="2000" b="1" dirty="0" smtClean="0">
                <a:solidFill>
                  <a:srgbClr val="009900"/>
                </a:solidFill>
              </a:rPr>
              <a:t>?</a:t>
            </a:r>
            <a:endParaRPr lang="ru-RU" sz="2000" b="1" dirty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546839" y="4542141"/>
            <a:ext cx="358343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2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1821" y="1203598"/>
            <a:ext cx="7724189" cy="503142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1400" b="1" dirty="0"/>
              <a:t>«</a:t>
            </a:r>
            <a:r>
              <a:rPr lang="ru-RU" sz="1400" b="1" dirty="0" err="1"/>
              <a:t>Технополис</a:t>
            </a:r>
            <a:r>
              <a:rPr lang="ru-RU" sz="1400" b="1" dirty="0"/>
              <a:t> </a:t>
            </a:r>
            <a:r>
              <a:rPr lang="en-US" sz="1400" b="1" dirty="0"/>
              <a:t>GS</a:t>
            </a:r>
            <a:r>
              <a:rPr lang="ru-RU" sz="1400" b="1" dirty="0"/>
              <a:t>» </a:t>
            </a:r>
            <a:r>
              <a:rPr lang="ru-RU" sz="1400" dirty="0">
                <a:ea typeface="Microsoft YaHei" charset="-122"/>
                <a:cs typeface="Tahoma" pitchFamily="32" charset="0"/>
              </a:rPr>
              <a:t>—</a:t>
            </a:r>
            <a:r>
              <a:rPr lang="ru-RU" sz="1400" b="1" dirty="0" smtClean="0"/>
              <a:t> </a:t>
            </a:r>
            <a:r>
              <a:rPr lang="ru-RU" sz="1400" dirty="0"/>
              <a:t>уникальный частный инновационный </a:t>
            </a:r>
            <a:r>
              <a:rPr lang="ru-RU" sz="1400" dirty="0" smtClean="0"/>
              <a:t>кластер и креативный город. Расположен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г. Гусеве Калининградской области</a:t>
            </a:r>
            <a:r>
              <a:rPr lang="ru-RU" sz="1400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55832"/>
            <a:ext cx="1296144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9" y="2767634"/>
            <a:ext cx="1296144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8" y="2755832"/>
            <a:ext cx="1296144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52394"/>
            <a:ext cx="1296144" cy="1296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52394"/>
            <a:ext cx="1296144" cy="1296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3329" y="4111007"/>
            <a:ext cx="1296143" cy="395420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algn="ctr"/>
            <a:r>
              <a:rPr lang="ru-RU" sz="1050" b="1" dirty="0" smtClean="0"/>
              <a:t>Производственная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зона</a:t>
            </a:r>
            <a:endParaRPr lang="ru-RU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9727" y="4111007"/>
            <a:ext cx="1296144" cy="23383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algn="ctr"/>
            <a:r>
              <a:rPr lang="en-US" sz="1050" b="1" dirty="0"/>
              <a:t>R&amp;D </a:t>
            </a:r>
            <a:r>
              <a:rPr lang="ru-RU" sz="1050" b="1" dirty="0"/>
              <a:t>центр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4120546"/>
            <a:ext cx="1296144" cy="395420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algn="ctr"/>
            <a:r>
              <a:rPr lang="ru-RU" sz="1050" b="1" dirty="0"/>
              <a:t>Венчурный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фонд</a:t>
            </a:r>
            <a:endParaRPr lang="ru-RU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4120546"/>
            <a:ext cx="1296144" cy="395420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algn="ctr"/>
            <a:r>
              <a:rPr lang="ru-RU" sz="1050" b="1" dirty="0"/>
              <a:t>Образовательный центр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6256" y="4153565"/>
            <a:ext cx="1296144" cy="23383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algn="ctr"/>
            <a:r>
              <a:rPr lang="ru-RU" sz="1050" b="1" dirty="0"/>
              <a:t>Жилая зона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923678"/>
            <a:ext cx="13676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9900"/>
                </a:solidFill>
                <a:ea typeface="Tahoma" pitchFamily="34" charset="0"/>
                <a:cs typeface="Tahoma" pitchFamily="34" charset="0"/>
              </a:rPr>
              <a:t>Инвестор</a:t>
            </a:r>
            <a:r>
              <a:rPr lang="en-US" sz="1400" dirty="0" smtClean="0">
                <a:solidFill>
                  <a:srgbClr val="00990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холдинг </a:t>
            </a:r>
            <a:r>
              <a:rPr lang="en-US" sz="12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GS </a:t>
            </a:r>
            <a:r>
              <a:rPr lang="en-US" sz="1200" b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Group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1923677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9900"/>
                </a:solidFill>
              </a:rPr>
              <a:t>Общая площадь: </a:t>
            </a:r>
            <a:endParaRPr lang="en-US" sz="1400" b="1" dirty="0" smtClean="0">
              <a:solidFill>
                <a:srgbClr val="009900"/>
              </a:solidFill>
            </a:endParaRPr>
          </a:p>
          <a:p>
            <a:pPr algn="ctr"/>
            <a:r>
              <a:rPr lang="ru-RU" sz="1200" b="1" dirty="0" smtClean="0"/>
              <a:t>230 </a:t>
            </a:r>
            <a:r>
              <a:rPr lang="ru-RU" sz="1200" b="1" dirty="0"/>
              <a:t>га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1923687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9900"/>
                </a:solidFill>
              </a:rPr>
              <a:t>Объем инвестиций: </a:t>
            </a:r>
            <a:r>
              <a:rPr lang="ru-RU" sz="1200" dirty="0"/>
              <a:t>более </a:t>
            </a:r>
            <a:r>
              <a:rPr lang="ru-RU" sz="1200" b="1" dirty="0"/>
              <a:t>6 млрд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1938926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Более</a:t>
            </a:r>
            <a:endParaRPr lang="en-US" sz="1200" dirty="0" smtClean="0"/>
          </a:p>
          <a:p>
            <a:pPr algn="ctr"/>
            <a:r>
              <a:rPr lang="ru-RU" sz="1400" b="1" dirty="0" smtClean="0">
                <a:solidFill>
                  <a:srgbClr val="009900"/>
                </a:solidFill>
              </a:rPr>
              <a:t>2000 </a:t>
            </a:r>
            <a:r>
              <a:rPr lang="ru-RU" sz="1400" b="1" dirty="0">
                <a:solidFill>
                  <a:srgbClr val="009900"/>
                </a:solidFill>
              </a:rPr>
              <a:t>рабочих мест</a:t>
            </a:r>
            <a:endParaRPr lang="ru-RU" sz="1400" dirty="0">
              <a:solidFill>
                <a:srgbClr val="0099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1851670"/>
            <a:ext cx="7128792" cy="0"/>
          </a:xfrm>
          <a:prstGeom prst="line">
            <a:avLst/>
          </a:prstGeom>
          <a:ln w="12700" cmpd="sng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499742"/>
            <a:ext cx="7128792" cy="0"/>
          </a:xfrm>
          <a:prstGeom prst="line">
            <a:avLst/>
          </a:prstGeom>
          <a:ln w="12700" cmpd="sng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13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2232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31" y="327441"/>
            <a:ext cx="7485712" cy="38003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Рекреационно-досуговая инфраструктура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Технополиса</a:t>
            </a:r>
            <a:r>
              <a:rPr lang="ru-RU" sz="2000" b="1" dirty="0" smtClean="0"/>
              <a:t> </a:t>
            </a:r>
            <a:r>
              <a:rPr lang="en-US" sz="2000" b="1" dirty="0" smtClean="0"/>
              <a:t>GS</a:t>
            </a:r>
            <a:r>
              <a:rPr lang="ru-RU" sz="2000" b="1" dirty="0" smtClean="0"/>
              <a:t>»</a:t>
            </a:r>
            <a:endParaRPr lang="ru-RU" sz="2000" b="1" dirty="0">
              <a:ea typeface="Microsoft YaHei" charset="-122"/>
              <a:cs typeface="Tahoma" pitchFamily="32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20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06" y="2197323"/>
            <a:ext cx="2102733" cy="2825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4" y="3867112"/>
            <a:ext cx="3623049" cy="11638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4" y="823112"/>
            <a:ext cx="3614854" cy="30016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06" y="819116"/>
            <a:ext cx="2277909" cy="12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5" cy="5148351"/>
          </a:xfrm>
          <a:prstGeom prst="rect">
            <a:avLst/>
          </a:prstGeom>
        </p:spPr>
      </p:pic>
      <p:sp>
        <p:nvSpPr>
          <p:cNvPr id="5" name="Текст 18"/>
          <p:cNvSpPr>
            <a:spLocks noGrp="1"/>
          </p:cNvSpPr>
          <p:nvPr>
            <p:ph type="body" sz="quarter" idx="10"/>
          </p:nvPr>
        </p:nvSpPr>
        <p:spPr>
          <a:xfrm>
            <a:off x="1214711" y="2067694"/>
            <a:ext cx="6669657" cy="778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baseline="0">
                <a:solidFill>
                  <a:srgbClr val="009900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 algn="ctr"/>
            <a:r>
              <a:rPr lang="ru-RU" sz="3200" dirty="0" smtClean="0"/>
              <a:t>СПАСИБО ЗА</a:t>
            </a:r>
            <a:r>
              <a:rPr lang="en-US" sz="3200" dirty="0" smtClean="0"/>
              <a:t> </a:t>
            </a:r>
            <a:r>
              <a:rPr lang="ru-RU" sz="3200" dirty="0" smtClean="0"/>
              <a:t>ВНИМАНИЕ</a:t>
            </a: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63" y="3163111"/>
            <a:ext cx="1224136" cy="2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3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821" y="1930976"/>
            <a:ext cx="7602627" cy="1795804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27" dirty="0" smtClean="0">
                <a:cs typeface="Tahoma" pitchFamily="34" charset="0"/>
              </a:rPr>
              <a:t>Создать инновацию;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spc="-27" dirty="0" smtClean="0"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27" dirty="0" smtClean="0">
                <a:cs typeface="Tahoma" pitchFamily="34" charset="0"/>
              </a:rPr>
              <a:t>Произвести инновационный продукт;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spc="-27" dirty="0" smtClean="0"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27" dirty="0" smtClean="0">
                <a:cs typeface="Tahoma" pitchFamily="34" charset="0"/>
              </a:rPr>
              <a:t>Первыми вывести его на рынок;</a:t>
            </a:r>
          </a:p>
          <a:p>
            <a:endParaRPr lang="ru-RU" sz="1400" spc="-27" dirty="0" smtClean="0"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27" dirty="0" smtClean="0">
                <a:cs typeface="Tahoma" pitchFamily="34" charset="0"/>
              </a:rPr>
              <a:t>Получить повышенную норму прибыли.</a:t>
            </a:r>
            <a:endParaRPr lang="en-US" sz="1400" spc="-27" dirty="0" smtClean="0">
              <a:cs typeface="Tahoma" pitchFamily="34" charset="0"/>
            </a:endParaRPr>
          </a:p>
          <a:p>
            <a:r>
              <a:rPr lang="ru-RU" sz="1400" spc="-27" dirty="0" smtClean="0">
                <a:cs typeface="Tahoma" pitchFamily="34" charset="0"/>
              </a:rPr>
              <a:t> </a:t>
            </a:r>
            <a:endParaRPr lang="en-US" sz="1400" spc="-27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21" y="627534"/>
            <a:ext cx="7485712" cy="68780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defTabSz="816244" fontAlgn="auto">
              <a:spcBef>
                <a:spcPts val="939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2000" b="1" dirty="0" smtClean="0">
                <a:solidFill>
                  <a:srgbClr val="009900"/>
                </a:solidFill>
              </a:rPr>
              <a:t>Стратегическая задача высокотехнологичного холдинга </a:t>
            </a:r>
            <a:r>
              <a:rPr lang="en-US" sz="2000" b="1" dirty="0" smtClean="0">
                <a:solidFill>
                  <a:srgbClr val="009900"/>
                </a:solidFill>
              </a:rPr>
              <a:t>GS Group </a:t>
            </a:r>
            <a:r>
              <a:rPr lang="ru-RU" sz="2000" b="1" dirty="0" smtClean="0">
                <a:solidFill>
                  <a:srgbClr val="009900"/>
                </a:solidFill>
              </a:rPr>
              <a:t>– получить инновационную ренту, то есть:</a:t>
            </a:r>
            <a:endParaRPr lang="ru-RU" sz="2000" b="1" dirty="0">
              <a:solidFill>
                <a:srgbClr val="00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4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821" y="1930976"/>
            <a:ext cx="7602627" cy="265757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1400" spc="-27" dirty="0" smtClean="0">
                <a:cs typeface="Tahoma" pitchFamily="34" charset="0"/>
              </a:rPr>
              <a:t> </a:t>
            </a:r>
            <a:endParaRPr lang="en-US" sz="1400" spc="-27" dirty="0"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«Технополис </a:t>
            </a:r>
            <a:r>
              <a:rPr lang="en-US" sz="1400" dirty="0" smtClean="0"/>
              <a:t>GS</a:t>
            </a:r>
            <a:r>
              <a:rPr lang="ru-RU" sz="1400" dirty="0" smtClean="0"/>
              <a:t>» </a:t>
            </a:r>
            <a:r>
              <a:rPr lang="ru-RU" sz="1400" dirty="0">
                <a:ea typeface="Microsoft YaHei" charset="-122"/>
                <a:cs typeface="Tahoma" pitchFamily="32" charset="0"/>
              </a:rPr>
              <a:t>—</a:t>
            </a:r>
            <a:r>
              <a:rPr lang="ru-RU" sz="1400" dirty="0" smtClean="0"/>
              <a:t> </a:t>
            </a:r>
            <a:r>
              <a:rPr lang="ru-RU" sz="1400" dirty="0"/>
              <a:t>это </a:t>
            </a:r>
            <a:r>
              <a:rPr lang="ru-RU" sz="1400" dirty="0" smtClean="0"/>
              <a:t>не девелоперский проект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«</a:t>
            </a:r>
            <a:r>
              <a:rPr lang="ru-RU" sz="1400" dirty="0" err="1"/>
              <a:t>Технополис</a:t>
            </a:r>
            <a:r>
              <a:rPr lang="ru-RU" sz="1400" dirty="0"/>
              <a:t> </a:t>
            </a:r>
            <a:r>
              <a:rPr lang="en-US" sz="1400" dirty="0"/>
              <a:t>GS</a:t>
            </a:r>
            <a:r>
              <a:rPr lang="ru-RU" sz="1400" dirty="0"/>
              <a:t>» </a:t>
            </a:r>
            <a:r>
              <a:rPr lang="ru-RU" sz="1400" dirty="0">
                <a:ea typeface="Microsoft YaHei" charset="-122"/>
                <a:cs typeface="Tahoma" pitchFamily="32" charset="0"/>
              </a:rPr>
              <a:t>—</a:t>
            </a:r>
            <a:r>
              <a:rPr lang="ru-RU" sz="1400" dirty="0"/>
              <a:t> </a:t>
            </a:r>
            <a:r>
              <a:rPr lang="ru-RU" sz="1400" dirty="0" smtClean="0"/>
              <a:t>это проект </a:t>
            </a:r>
            <a:r>
              <a:rPr lang="ru-RU" sz="1400" dirty="0"/>
              <a:t>глобальной компании,</a:t>
            </a:r>
            <a:r>
              <a:rPr lang="en-US" sz="1400" dirty="0"/>
              <a:t> </a:t>
            </a:r>
            <a:r>
              <a:rPr lang="ru-RU" sz="1400" dirty="0"/>
              <a:t>который встроен в ее </a:t>
            </a:r>
            <a:r>
              <a:rPr lang="ru-RU" sz="1400" dirty="0" smtClean="0"/>
              <a:t>бизнес-процессы и призван принести отдачу от разработки и производства инновационного продукта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«</a:t>
            </a:r>
            <a:r>
              <a:rPr lang="ru-RU" sz="1400" dirty="0" err="1"/>
              <a:t>Технополис</a:t>
            </a:r>
            <a:r>
              <a:rPr lang="ru-RU" sz="1400" dirty="0"/>
              <a:t> </a:t>
            </a:r>
            <a:r>
              <a:rPr lang="en-US" sz="1400" dirty="0"/>
              <a:t>GS</a:t>
            </a:r>
            <a:r>
              <a:rPr lang="ru-RU" sz="1400" dirty="0" smtClean="0"/>
              <a:t>» </a:t>
            </a:r>
            <a:r>
              <a:rPr lang="ru-RU" sz="1400" dirty="0">
                <a:ea typeface="Microsoft YaHei" charset="-122"/>
                <a:cs typeface="Tahoma" pitchFamily="32" charset="0"/>
              </a:rPr>
              <a:t>—</a:t>
            </a:r>
            <a:r>
              <a:rPr lang="ru-RU" sz="1400" dirty="0" smtClean="0"/>
              <a:t> </a:t>
            </a:r>
            <a:r>
              <a:rPr lang="ru-RU" sz="1400" dirty="0" smtClean="0"/>
              <a:t>изначально не только комплекс разработки (</a:t>
            </a:r>
            <a:r>
              <a:rPr lang="en-US" sz="1400" dirty="0" smtClean="0"/>
              <a:t>R&amp;D) </a:t>
            </a:r>
            <a:r>
              <a:rPr lang="ru-RU" sz="1400" dirty="0" smtClean="0"/>
              <a:t>и инновационных производств, но и креативный город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Планирование </a:t>
            </a:r>
            <a:r>
              <a:rPr lang="ru-RU" sz="1400" dirty="0"/>
              <a:t>проекта «</a:t>
            </a:r>
            <a:r>
              <a:rPr lang="ru-RU" sz="1400" dirty="0" err="1"/>
              <a:t>Технополис</a:t>
            </a:r>
            <a:r>
              <a:rPr lang="ru-RU" sz="1400" dirty="0"/>
              <a:t> </a:t>
            </a:r>
            <a:r>
              <a:rPr lang="en-US" sz="1400" dirty="0"/>
              <a:t>GS</a:t>
            </a:r>
            <a:r>
              <a:rPr lang="ru-RU" sz="1400" dirty="0" smtClean="0"/>
              <a:t>» </a:t>
            </a:r>
            <a:r>
              <a:rPr lang="ru-RU" sz="1400" dirty="0"/>
              <a:t>из глобальных концепций </a:t>
            </a:r>
            <a:r>
              <a:rPr lang="ru-RU" sz="1400" dirty="0">
                <a:ea typeface="Microsoft YaHei" charset="-122"/>
                <a:cs typeface="Tahoma" pitchFamily="32" charset="0"/>
              </a:rPr>
              <a:t>—</a:t>
            </a:r>
            <a:r>
              <a:rPr lang="ru-RU" sz="1400" dirty="0" smtClean="0"/>
              <a:t> </a:t>
            </a:r>
            <a:r>
              <a:rPr lang="ru-RU" sz="1400" dirty="0"/>
              <a:t>теории креативного класса и креативного города Р. Флориды, теории глобального города, идей города для людей Я. Гейла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1821" y="627534"/>
            <a:ext cx="7485712" cy="68780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defTabSz="816244" fontAlgn="auto">
              <a:spcBef>
                <a:spcPts val="939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2000" b="1" dirty="0" smtClean="0">
                <a:solidFill>
                  <a:srgbClr val="009900"/>
                </a:solidFill>
              </a:rPr>
              <a:t>Глобальные концепции утверждают: инновационные идеи вероятнее появятся в городском креативном пространстве </a:t>
            </a:r>
            <a:endParaRPr lang="ru-RU" sz="2000" b="1" dirty="0">
              <a:solidFill>
                <a:srgbClr val="00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771550"/>
            <a:ext cx="7485712" cy="68780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 defTabSz="816244" fontAlgn="auto">
              <a:spcBef>
                <a:spcPts val="939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2000" b="1" dirty="0"/>
              <a:t>Каковы вызовы </a:t>
            </a:r>
            <a:r>
              <a:rPr lang="ru-RU" sz="2000" b="1" dirty="0">
                <a:solidFill>
                  <a:srgbClr val="009900"/>
                </a:solidFill>
              </a:rPr>
              <a:t>для новых </a:t>
            </a:r>
            <a:r>
              <a:rPr lang="ru-RU" sz="2000" b="1" dirty="0" err="1">
                <a:solidFill>
                  <a:srgbClr val="009900"/>
                </a:solidFill>
              </a:rPr>
              <a:t>инногородов</a:t>
            </a:r>
            <a:r>
              <a:rPr lang="ru-RU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/>
              <a:t>и приоритеты </a:t>
            </a:r>
            <a:r>
              <a:rPr lang="ru-RU" sz="2000" b="1" dirty="0" smtClean="0"/>
              <a:t>их </a:t>
            </a:r>
            <a:r>
              <a:rPr lang="ru-RU" sz="2000" b="1" dirty="0"/>
              <a:t>развития?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5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07654"/>
            <a:ext cx="3384376" cy="295232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829" y="1989478"/>
            <a:ext cx="2994115" cy="170347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Факторы </a:t>
            </a:r>
            <a:r>
              <a:rPr lang="ru-RU" sz="1800" b="1" dirty="0" smtClean="0">
                <a:solidFill>
                  <a:schemeClr val="bg1"/>
                </a:solidFill>
              </a:rPr>
              <a:t>успеха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(</a:t>
            </a:r>
            <a:r>
              <a:rPr lang="ru-RU" sz="1800" b="1" dirty="0">
                <a:solidFill>
                  <a:schemeClr val="bg1"/>
                </a:solidFill>
              </a:rPr>
              <a:t>приоритеты</a:t>
            </a:r>
            <a:r>
              <a:rPr lang="ru-RU" sz="1800" b="1" dirty="0" smtClean="0">
                <a:solidFill>
                  <a:schemeClr val="bg1"/>
                </a:solidFill>
              </a:rPr>
              <a:t>)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/>
              <a:t> </a:t>
            </a:r>
            <a:endParaRPr lang="ru-RU" sz="1000" b="1" dirty="0"/>
          </a:p>
          <a:p>
            <a:pPr marL="23605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креативный </a:t>
            </a:r>
            <a:r>
              <a:rPr lang="ru-RU" sz="1500" dirty="0" smtClean="0"/>
              <a:t>бульон </a:t>
            </a:r>
            <a:endParaRPr lang="ru-RU" sz="1500" dirty="0"/>
          </a:p>
          <a:p>
            <a:pPr marL="23605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технологический </a:t>
            </a:r>
            <a:r>
              <a:rPr lang="ru-RU" sz="1500" dirty="0" err="1" smtClean="0"/>
              <a:t>хаб</a:t>
            </a:r>
            <a:endParaRPr lang="ru-RU" sz="1500" dirty="0"/>
          </a:p>
          <a:p>
            <a:pPr marL="23605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 smtClean="0"/>
              <a:t>емкий рынок</a:t>
            </a:r>
            <a:endParaRPr lang="en-US" sz="15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707654"/>
            <a:ext cx="3456384" cy="295232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7871" y="1991037"/>
            <a:ext cx="313248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Вызовы</a:t>
            </a: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ru-RU" sz="1000" b="1" dirty="0"/>
              <a:t> </a:t>
            </a:r>
          </a:p>
          <a:p>
            <a:pPr marL="28440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 smtClean="0"/>
              <a:t>Найти </a:t>
            </a:r>
            <a:r>
              <a:rPr lang="ru-RU" sz="1500" dirty="0" err="1"/>
              <a:t>инноваторов</a:t>
            </a:r>
            <a:r>
              <a:rPr lang="ru-RU" sz="1500" dirty="0"/>
              <a:t>, </a:t>
            </a:r>
            <a:r>
              <a:rPr lang="ru-RU" sz="1500" dirty="0" smtClean="0"/>
              <a:t>привезти</a:t>
            </a:r>
            <a:r>
              <a:rPr lang="en-US" sz="1500" dirty="0" smtClean="0"/>
              <a:t> </a:t>
            </a:r>
            <a:r>
              <a:rPr lang="ru-RU" sz="1500" dirty="0" smtClean="0"/>
              <a:t>и </a:t>
            </a:r>
            <a:r>
              <a:rPr lang="ru-RU" sz="1500" dirty="0"/>
              <a:t>закрепить </a:t>
            </a:r>
            <a:r>
              <a:rPr lang="ru-RU" sz="1500" dirty="0" smtClean="0"/>
              <a:t>их </a:t>
            </a:r>
            <a:endParaRPr lang="ru-RU" sz="1500" dirty="0"/>
          </a:p>
          <a:p>
            <a:pPr marL="28440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Создать эффективный технологический </a:t>
            </a:r>
            <a:r>
              <a:rPr lang="ru-RU" sz="1500" dirty="0" err="1"/>
              <a:t>хаб</a:t>
            </a:r>
            <a:r>
              <a:rPr lang="ru-RU" sz="1500" dirty="0"/>
              <a:t>, до которого могут дотянуться все стоящие новые </a:t>
            </a:r>
            <a:r>
              <a:rPr lang="ru-RU" sz="1500" dirty="0" smtClean="0"/>
              <a:t>идеи</a:t>
            </a:r>
            <a:endParaRPr lang="ru-RU" sz="1500" dirty="0"/>
          </a:p>
          <a:p>
            <a:pPr marL="28440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«Попасть» в ожидания </a:t>
            </a:r>
            <a:r>
              <a:rPr lang="ru-RU" sz="1500" dirty="0" smtClean="0"/>
              <a:t>рынка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2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1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5" grpId="0" uiExpand="1" build="p"/>
      <p:bldP spid="7" grpId="0" animBg="1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771550"/>
            <a:ext cx="7485712" cy="68780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В чем секреты успеха привлечения новых жителей </a:t>
            </a:r>
            <a:endParaRPr lang="en-US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выстраивания полноценной экосистемы инноваций?</a:t>
            </a:r>
            <a:endParaRPr lang="ru-RU" altLang="ru-RU" sz="1814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6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821" y="1750086"/>
            <a:ext cx="3354155" cy="2549856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>
              <a:spcAft>
                <a:spcPts val="816"/>
              </a:spcAft>
              <a:buClr>
                <a:srgbClr val="339933"/>
              </a:buClr>
              <a:buSzPct val="120000"/>
              <a:defRPr/>
            </a:pPr>
            <a:r>
              <a:rPr lang="ru-RU" b="1" spc="-27" dirty="0">
                <a:cs typeface="Tahoma" pitchFamily="34" charset="0"/>
              </a:rPr>
              <a:t>Цель проекта </a:t>
            </a:r>
            <a:r>
              <a:rPr lang="ru-RU" b="1" spc="-27" dirty="0" smtClean="0">
                <a:cs typeface="Tahoma" pitchFamily="34" charset="0"/>
              </a:rPr>
              <a:t>«Технополис </a:t>
            </a:r>
            <a:r>
              <a:rPr lang="en-US" b="1" spc="-27" dirty="0" smtClean="0">
                <a:cs typeface="Tahoma" pitchFamily="34" charset="0"/>
              </a:rPr>
              <a:t>GS</a:t>
            </a:r>
            <a:r>
              <a:rPr lang="ru-RU" b="1" spc="-27" dirty="0" smtClean="0">
                <a:cs typeface="Tahoma" pitchFamily="34" charset="0"/>
              </a:rPr>
              <a:t>»</a:t>
            </a:r>
            <a:r>
              <a:rPr lang="en-US" b="1" spc="-27" dirty="0" smtClean="0">
                <a:cs typeface="Tahoma" pitchFamily="34" charset="0"/>
              </a:rPr>
              <a:t> </a:t>
            </a:r>
            <a:r>
              <a:rPr lang="ru-RU" b="1" dirty="0">
                <a:ea typeface="Microsoft YaHei" charset="-122"/>
                <a:cs typeface="Tahoma" pitchFamily="32" charset="0"/>
              </a:rPr>
              <a:t>—</a:t>
            </a:r>
            <a:r>
              <a:rPr lang="en-US" b="1" spc="-27" dirty="0" smtClean="0">
                <a:cs typeface="Tahoma" pitchFamily="34" charset="0"/>
              </a:rPr>
              <a:t> </a:t>
            </a:r>
            <a:r>
              <a:rPr lang="ru-RU" b="1" spc="-27" dirty="0">
                <a:cs typeface="Tahoma" pitchFamily="34" charset="0"/>
              </a:rPr>
              <a:t/>
            </a:r>
            <a:br>
              <a:rPr lang="ru-RU" b="1" spc="-27" dirty="0">
                <a:cs typeface="Tahoma" pitchFamily="34" charset="0"/>
              </a:rPr>
            </a:br>
            <a:r>
              <a:rPr lang="ru-RU" b="1" spc="-27" dirty="0">
                <a:cs typeface="Tahoma" pitchFamily="34" charset="0"/>
              </a:rPr>
              <a:t>создать привлекательные условия </a:t>
            </a:r>
            <a:br>
              <a:rPr lang="ru-RU" b="1" spc="-27" dirty="0">
                <a:cs typeface="Tahoma" pitchFamily="34" charset="0"/>
              </a:rPr>
            </a:br>
            <a:r>
              <a:rPr lang="ru-RU" b="1" spc="-27" dirty="0">
                <a:cs typeface="Tahoma" pitchFamily="34" charset="0"/>
              </a:rPr>
              <a:t>для креативного класса:  </a:t>
            </a:r>
            <a:endParaRPr lang="en-US" b="1" spc="-27" dirty="0">
              <a:cs typeface="Tahoma" pitchFamily="34" charset="0"/>
            </a:endParaRP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400" spc="-27" dirty="0">
                <a:cs typeface="Tahoma" pitchFamily="34" charset="0"/>
              </a:rPr>
              <a:t>Комфортабельная жилая зона </a:t>
            </a:r>
            <a:br>
              <a:rPr lang="ru-RU" sz="1400" spc="-27" dirty="0">
                <a:cs typeface="Tahoma" pitchFamily="34" charset="0"/>
              </a:rPr>
            </a:br>
            <a:r>
              <a:rPr lang="ru-RU" sz="1400" spc="-27" dirty="0">
                <a:cs typeface="Tahoma" pitchFamily="34" charset="0"/>
              </a:rPr>
              <a:t>и инфраструктура; </a:t>
            </a:r>
            <a:endParaRPr lang="en-US" sz="1400" spc="-27" dirty="0">
              <a:cs typeface="Tahoma" pitchFamily="34" charset="0"/>
            </a:endParaRP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400" spc="-27" dirty="0">
                <a:cs typeface="Tahoma" pitchFamily="34" charset="0"/>
              </a:rPr>
              <a:t>Разнообразие культурной жизни </a:t>
            </a:r>
            <a:r>
              <a:rPr lang="en-US" sz="1400" spc="-27" dirty="0">
                <a:cs typeface="Tahoma" pitchFamily="34" charset="0"/>
              </a:rPr>
              <a:t/>
            </a:r>
            <a:br>
              <a:rPr lang="en-US" sz="1400" spc="-27" dirty="0">
                <a:cs typeface="Tahoma" pitchFamily="34" charset="0"/>
              </a:rPr>
            </a:br>
            <a:r>
              <a:rPr lang="ru-RU" sz="1400" spc="-27" dirty="0">
                <a:cs typeface="Tahoma" pitchFamily="34" charset="0"/>
              </a:rPr>
              <a:t>и возможностей креативного развития; </a:t>
            </a: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400" spc="-27" dirty="0">
                <a:cs typeface="Tahoma" pitchFamily="34" charset="0"/>
              </a:rPr>
              <a:t>Развитие сообщества жителей </a:t>
            </a:r>
            <a:br>
              <a:rPr lang="ru-RU" sz="1400" spc="-27" dirty="0">
                <a:cs typeface="Tahoma" pitchFamily="34" charset="0"/>
              </a:rPr>
            </a:br>
            <a:r>
              <a:rPr lang="ru-RU" sz="1400" spc="-27" dirty="0" smtClean="0">
                <a:cs typeface="Tahoma" pitchFamily="34" charset="0"/>
              </a:rPr>
              <a:t>«Технополиса </a:t>
            </a:r>
            <a:r>
              <a:rPr lang="en-US" sz="1400" spc="-27" dirty="0" smtClean="0">
                <a:cs typeface="Tahoma" pitchFamily="34" charset="0"/>
              </a:rPr>
              <a:t>GS</a:t>
            </a:r>
            <a:r>
              <a:rPr lang="ru-RU" sz="1400" spc="-27" dirty="0" smtClean="0">
                <a:cs typeface="Tahoma" pitchFamily="34" charset="0"/>
              </a:rPr>
              <a:t>»</a:t>
            </a:r>
            <a:r>
              <a:rPr lang="en-US" sz="1400" spc="-27" dirty="0" smtClean="0">
                <a:cs typeface="Tahoma" pitchFamily="34" charset="0"/>
              </a:rPr>
              <a:t> </a:t>
            </a:r>
            <a:r>
              <a:rPr lang="ru-RU" sz="1400" spc="-27" dirty="0">
                <a:cs typeface="Tahoma" pitchFamily="34" charset="0"/>
              </a:rPr>
              <a:t>на основе </a:t>
            </a:r>
            <a:br>
              <a:rPr lang="ru-RU" sz="1400" spc="-27" dirty="0">
                <a:cs typeface="Tahoma" pitchFamily="34" charset="0"/>
              </a:rPr>
            </a:br>
            <a:r>
              <a:rPr lang="ru-RU" sz="1400" spc="-27" dirty="0">
                <a:cs typeface="Tahoma" pitchFamily="34" charset="0"/>
              </a:rPr>
              <a:t>креативных увлечений.</a:t>
            </a:r>
            <a:endParaRPr lang="en-US" sz="1400" spc="-27" dirty="0"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39" y="3203741"/>
            <a:ext cx="3339594" cy="1287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39" y="1851671"/>
            <a:ext cx="1630902" cy="1281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88" y="1851670"/>
            <a:ext cx="1630902" cy="12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"/>
            <a:ext cx="9150336" cy="5174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856350"/>
            <a:ext cx="7485712" cy="687808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sz="2000" b="1" dirty="0"/>
              <a:t>Каковы технологии создания этой среды для инноваций и </a:t>
            </a:r>
            <a:r>
              <a:rPr lang="ru-RU" sz="2000" b="1" dirty="0" smtClean="0"/>
              <a:t>социально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значимые </a:t>
            </a:r>
            <a:r>
              <a:rPr lang="ru-RU" sz="2000" b="1" dirty="0"/>
              <a:t>проекты запуска развития территории?</a:t>
            </a:r>
            <a:endParaRPr lang="ru-RU" altLang="ru-RU" sz="1814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7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821" y="1750086"/>
            <a:ext cx="3354155" cy="318476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b="1" dirty="0"/>
              <a:t>Три главные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1821" y="2139702"/>
            <a:ext cx="1911209" cy="18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60" y="2337529"/>
            <a:ext cx="1677947" cy="810919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Фонд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«Креативная </a:t>
            </a:r>
          </a:p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латформа </a:t>
            </a:r>
            <a:r>
              <a:rPr lang="en-US" b="1" dirty="0" smtClean="0">
                <a:solidFill>
                  <a:schemeClr val="bg1"/>
                </a:solidFill>
              </a:rPr>
              <a:t>GS»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139702"/>
            <a:ext cx="1911209" cy="18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880" y="2337529"/>
            <a:ext cx="1535848" cy="1303361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Общественные пространства и технологии «умного города»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1700" y="2131858"/>
            <a:ext cx="1911209" cy="18002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5740" y="2329685"/>
            <a:ext cx="1535848" cy="318476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Университет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3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856350"/>
            <a:ext cx="7485712" cy="35848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</a:pPr>
            <a:r>
              <a:rPr lang="ru-RU" sz="2000" b="1" dirty="0">
                <a:solidFill>
                  <a:srgbClr val="009900"/>
                </a:solidFill>
                <a:cs typeface="Tahoma" panose="020B0604030504040204" pitchFamily="34" charset="0"/>
              </a:rPr>
              <a:t>Фонд «Креативная платформа </a:t>
            </a:r>
            <a:r>
              <a:rPr lang="en-US" sz="2000" b="1" dirty="0">
                <a:solidFill>
                  <a:srgbClr val="009900"/>
                </a:solidFill>
                <a:cs typeface="Tahoma" panose="020B0604030504040204" pitchFamily="34" charset="0"/>
              </a:rPr>
              <a:t>GS</a:t>
            </a:r>
            <a:r>
              <a:rPr lang="ru-RU" sz="2000" b="1" dirty="0">
                <a:solidFill>
                  <a:srgbClr val="009900"/>
                </a:solidFill>
                <a:cs typeface="Tahoma" panose="020B0604030504040204" pitchFamily="34" charset="0"/>
              </a:rPr>
              <a:t>»</a:t>
            </a:r>
            <a:endParaRPr lang="en-US" sz="2000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8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821" y="1347614"/>
            <a:ext cx="4074235" cy="320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</a:pP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Задача </a:t>
            </a:r>
            <a:r>
              <a:rPr lang="ru-RU" b="1" dirty="0">
                <a:ea typeface="Microsoft YaHei" charset="-122"/>
                <a:cs typeface="Tahoma" pitchFamily="32" charset="0"/>
              </a:rPr>
              <a:t>—</a:t>
            </a:r>
            <a:r>
              <a:rPr lang="ru-RU" b="1" dirty="0" smtClean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развитие территории и жителей </a:t>
            </a:r>
            <a:r>
              <a:rPr lang="ru-RU" b="1" dirty="0" err="1">
                <a:solidFill>
                  <a:srgbClr val="000000"/>
                </a:solidFill>
                <a:cs typeface="Tahoma" panose="020B0604030504040204" pitchFamily="34" charset="0"/>
              </a:rPr>
              <a:t>Гусевского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 муниципального района через </a:t>
            </a:r>
            <a:r>
              <a:rPr lang="ru-RU" b="1" dirty="0" err="1">
                <a:solidFill>
                  <a:srgbClr val="000000"/>
                </a:solidFill>
                <a:cs typeface="Tahoma" panose="020B0604030504040204" pitchFamily="34" charset="0"/>
              </a:rPr>
              <a:t>грантовую</a:t>
            </a:r>
            <a:r>
              <a:rPr lang="ru-RU" b="1" dirty="0">
                <a:solidFill>
                  <a:srgbClr val="000000"/>
                </a:solidFill>
                <a:cs typeface="Tahoma" panose="020B0604030504040204" pitchFamily="34" charset="0"/>
              </a:rPr>
              <a:t> поддержку социокультурных инициатив. </a:t>
            </a:r>
            <a:endParaRPr lang="en-US" b="1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tabLst>
                <a:tab pos="309571" algn="l"/>
                <a:tab pos="1138932" algn="l"/>
                <a:tab pos="1968292" algn="l"/>
                <a:tab pos="2797653" algn="l"/>
                <a:tab pos="3627014" algn="l"/>
                <a:tab pos="4456375" algn="l"/>
                <a:tab pos="5285736" algn="l"/>
                <a:tab pos="6115096" algn="l"/>
                <a:tab pos="6944457" algn="l"/>
                <a:tab pos="7773818" algn="l"/>
                <a:tab pos="8603179" algn="l"/>
                <a:tab pos="9432540" algn="l"/>
              </a:tabLst>
              <a:defRPr/>
            </a:pPr>
            <a:r>
              <a:rPr lang="ru-RU" sz="1400" spc="-27" dirty="0">
                <a:ea typeface="Microsoft YaHei" charset="-122"/>
                <a:cs typeface="Tahoma" pitchFamily="34" charset="0"/>
              </a:rPr>
              <a:t>Поддержка в форме грантов </a:t>
            </a:r>
            <a:r>
              <a:rPr lang="ru-RU" sz="1400" spc="-27" dirty="0" smtClean="0">
                <a:ea typeface="Microsoft YaHei" charset="-122"/>
                <a:cs typeface="Tahoma" pitchFamily="34" charset="0"/>
              </a:rPr>
              <a:t>для </a:t>
            </a:r>
            <a:r>
              <a:rPr lang="ru-RU" sz="1400" spc="-27" dirty="0">
                <a:ea typeface="Microsoft YaHei" charset="-122"/>
                <a:cs typeface="Tahoma" pitchFamily="34" charset="0"/>
              </a:rPr>
              <a:t>реализации социальных, </a:t>
            </a:r>
            <a:r>
              <a:rPr lang="ru-RU" sz="1400" spc="-27" dirty="0" smtClean="0">
                <a:ea typeface="Microsoft YaHei" charset="-122"/>
                <a:cs typeface="Tahoma" pitchFamily="34" charset="0"/>
              </a:rPr>
              <a:t>образовательных </a:t>
            </a:r>
            <a:r>
              <a:rPr lang="ru-RU" sz="1400" spc="-27" dirty="0">
                <a:ea typeface="Microsoft YaHei" charset="-122"/>
                <a:cs typeface="Tahoma" pitchFamily="34" charset="0"/>
              </a:rPr>
              <a:t>или иных </a:t>
            </a:r>
            <a:r>
              <a:rPr lang="en-US" sz="1400" spc="-27" dirty="0">
                <a:ea typeface="Microsoft YaHei" charset="-122"/>
                <a:cs typeface="Tahoma" pitchFamily="34" charset="0"/>
              </a:rPr>
              <a:t/>
            </a:r>
            <a:br>
              <a:rPr lang="en-US" sz="1400" spc="-27" dirty="0">
                <a:ea typeface="Microsoft YaHei" charset="-122"/>
                <a:cs typeface="Tahoma" pitchFamily="34" charset="0"/>
              </a:rPr>
            </a:br>
            <a:r>
              <a:rPr lang="ru-RU" sz="1400" spc="-27" dirty="0">
                <a:ea typeface="Microsoft YaHei" charset="-122"/>
                <a:cs typeface="Tahoma" pitchFamily="34" charset="0"/>
              </a:rPr>
              <a:t>креативных проектов; </a:t>
            </a:r>
            <a:endParaRPr lang="en-US" sz="1400" spc="-27" dirty="0">
              <a:ea typeface="Microsoft YaHei" charset="-122"/>
              <a:cs typeface="Tahoma" pitchFamily="34" charset="0"/>
            </a:endParaRP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tabLst>
                <a:tab pos="309571" algn="l"/>
                <a:tab pos="1138932" algn="l"/>
                <a:tab pos="1968292" algn="l"/>
                <a:tab pos="2797653" algn="l"/>
                <a:tab pos="3627014" algn="l"/>
                <a:tab pos="4456375" algn="l"/>
                <a:tab pos="5285736" algn="l"/>
                <a:tab pos="6115096" algn="l"/>
                <a:tab pos="6944457" algn="l"/>
                <a:tab pos="7773818" algn="l"/>
                <a:tab pos="8603179" algn="l"/>
                <a:tab pos="9432540" algn="l"/>
              </a:tabLst>
              <a:defRPr/>
            </a:pPr>
            <a:r>
              <a:rPr lang="ru-RU" sz="1400" spc="-27" dirty="0">
                <a:ea typeface="Microsoft YaHei" charset="-122"/>
                <a:cs typeface="Tahoma" pitchFamily="34" charset="0"/>
              </a:rPr>
              <a:t>Осуществление социальной </a:t>
            </a:r>
            <a:r>
              <a:rPr lang="ru-RU" sz="1400" spc="-27" dirty="0" smtClean="0">
                <a:ea typeface="Microsoft YaHei" charset="-122"/>
                <a:cs typeface="Tahoma" pitchFamily="34" charset="0"/>
              </a:rPr>
              <a:t>и </a:t>
            </a:r>
            <a:r>
              <a:rPr lang="ru-RU" sz="1400" spc="-27" dirty="0">
                <a:ea typeface="Microsoft YaHei" charset="-122"/>
                <a:cs typeface="Tahoma" pitchFamily="34" charset="0"/>
              </a:rPr>
              <a:t>культурной политики через </a:t>
            </a:r>
            <a:r>
              <a:rPr lang="ru-RU" sz="1400" spc="-27" dirty="0" smtClean="0">
                <a:ea typeface="Microsoft YaHei" charset="-122"/>
                <a:cs typeface="Tahoma" pitchFamily="34" charset="0"/>
              </a:rPr>
              <a:t>целевое </a:t>
            </a:r>
            <a:r>
              <a:rPr lang="ru-RU" sz="1400" spc="-27" dirty="0">
                <a:ea typeface="Microsoft YaHei" charset="-122"/>
                <a:cs typeface="Tahoma" pitchFamily="34" charset="0"/>
              </a:rPr>
              <a:t>финансирование проектов;</a:t>
            </a:r>
            <a:endParaRPr lang="en-US" sz="1400" spc="-27" dirty="0">
              <a:ea typeface="Microsoft YaHei" charset="-122"/>
              <a:cs typeface="Tahoma" pitchFamily="34" charset="0"/>
            </a:endParaRP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tabLst>
                <a:tab pos="309571" algn="l"/>
                <a:tab pos="1138932" algn="l"/>
                <a:tab pos="1968292" algn="l"/>
                <a:tab pos="2797653" algn="l"/>
                <a:tab pos="3627014" algn="l"/>
                <a:tab pos="4456375" algn="l"/>
                <a:tab pos="5285736" algn="l"/>
                <a:tab pos="6115096" algn="l"/>
                <a:tab pos="6944457" algn="l"/>
                <a:tab pos="7773818" algn="l"/>
                <a:tab pos="8603179" algn="l"/>
                <a:tab pos="9432540" algn="l"/>
              </a:tabLst>
              <a:defRPr/>
            </a:pPr>
            <a:r>
              <a:rPr lang="ru-RU" sz="1400" spc="-27" dirty="0">
                <a:ea typeface="Microsoft YaHei" charset="-122"/>
                <a:cs typeface="Tahoma" pitchFamily="34" charset="0"/>
              </a:rPr>
              <a:t>Беспроцентные кредиты на развитие </a:t>
            </a:r>
            <a:r>
              <a:rPr lang="en-US" sz="1400" spc="-27" dirty="0">
                <a:ea typeface="Microsoft YaHei" charset="-122"/>
                <a:cs typeface="Tahoma" pitchFamily="34" charset="0"/>
              </a:rPr>
              <a:t/>
            </a:r>
            <a:br>
              <a:rPr lang="en-US" sz="1400" spc="-27" dirty="0">
                <a:ea typeface="Microsoft YaHei" charset="-122"/>
                <a:cs typeface="Tahoma" pitchFamily="34" charset="0"/>
              </a:rPr>
            </a:br>
            <a:r>
              <a:rPr lang="ru-RU" sz="1400" spc="-27" dirty="0">
                <a:ea typeface="Microsoft YaHei" charset="-122"/>
                <a:cs typeface="Tahoma" pitchFamily="34" charset="0"/>
              </a:rPr>
              <a:t>социального предпринимательства</a:t>
            </a:r>
            <a:r>
              <a:rPr lang="en-US" sz="1400" spc="-27" dirty="0">
                <a:ea typeface="Microsoft YaHei" charset="-122"/>
                <a:cs typeface="Tahoma" pitchFamily="34" charset="0"/>
              </a:rPr>
              <a:t>;</a:t>
            </a:r>
          </a:p>
          <a:p>
            <a:pPr marL="293868" indent="-293868">
              <a:spcAft>
                <a:spcPts val="544"/>
              </a:spcAft>
              <a:buClr>
                <a:srgbClr val="339933"/>
              </a:buClr>
              <a:buSzPct val="120000"/>
              <a:buFont typeface="Wingdings" panose="05000000000000000000" pitchFamily="2" charset="2"/>
              <a:buChar char="§"/>
              <a:tabLst>
                <a:tab pos="309571" algn="l"/>
                <a:tab pos="1138932" algn="l"/>
                <a:tab pos="1968292" algn="l"/>
                <a:tab pos="2797653" algn="l"/>
                <a:tab pos="3627014" algn="l"/>
                <a:tab pos="4456375" algn="l"/>
                <a:tab pos="5285736" algn="l"/>
                <a:tab pos="6115096" algn="l"/>
                <a:tab pos="6944457" algn="l"/>
                <a:tab pos="7773818" algn="l"/>
                <a:tab pos="8603179" algn="l"/>
                <a:tab pos="9432540" algn="l"/>
              </a:tabLst>
              <a:defRPr/>
            </a:pPr>
            <a:r>
              <a:rPr lang="ru-RU" sz="1400" spc="-27" dirty="0">
                <a:ea typeface="Microsoft YaHei" charset="-122"/>
                <a:cs typeface="Tahoma" pitchFamily="34" charset="0"/>
              </a:rPr>
              <a:t>Создание арт-резиденции. </a:t>
            </a:r>
            <a:endParaRPr lang="en-US" sz="1400" spc="-27" dirty="0">
              <a:ea typeface="Microsoft YaHei" charset="-122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39" y="1851671"/>
            <a:ext cx="1630902" cy="1281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88" y="1851670"/>
            <a:ext cx="1630902" cy="1281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39" y="3219823"/>
            <a:ext cx="1630902" cy="1281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88" y="3219822"/>
            <a:ext cx="1630902" cy="12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" y="12991"/>
            <a:ext cx="9150336" cy="5148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821" y="856350"/>
            <a:ext cx="7485712" cy="358487"/>
          </a:xfrm>
          <a:prstGeom prst="rect">
            <a:avLst/>
          </a:prstGeom>
          <a:noFill/>
        </p:spPr>
        <p:txBody>
          <a:bodyPr wrap="square" lIns="71556" tIns="35778" rIns="71556" bIns="35778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</a:pPr>
            <a:r>
              <a:rPr lang="ru-RU" sz="2000" b="1" dirty="0">
                <a:solidFill>
                  <a:srgbClr val="009900"/>
                </a:solidFill>
                <a:ea typeface="Microsoft YaHei" charset="-122"/>
                <a:cs typeface="Tahoma" pitchFamily="32" charset="0"/>
              </a:rPr>
              <a:t>Технологии «умного города» как фактор конкурентоспособности</a:t>
            </a:r>
            <a:endParaRPr lang="en-US" sz="2000" b="1" dirty="0">
              <a:solidFill>
                <a:srgbClr val="009900"/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87533" y="4559838"/>
            <a:ext cx="476955" cy="33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56" tIns="35778" rIns="71556" bIns="35778">
            <a:spAutoFit/>
          </a:bodyPr>
          <a:lstStyle>
            <a:defPPr>
              <a:defRPr lang="ru-RU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20700" indent="-63500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42988" indent="-1285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563688" indent="-192088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85975" indent="-257175" algn="l" defTabSz="104298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3F8089E-7D12-4FB2-8139-94C0263B78D4}" type="slidenum">
              <a:rPr lang="ru-RU" sz="1700" b="1">
                <a:solidFill>
                  <a:schemeClr val="bg1"/>
                </a:solidFill>
              </a:rPr>
              <a:pPr algn="ctr" eaLnBrk="1" hangingPunct="1"/>
              <a:t>9</a:t>
            </a:fld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1821" y="1347614"/>
            <a:ext cx="4218251" cy="2859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544"/>
              </a:spcAft>
              <a:buSzPct val="100000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b="1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Технологии «умного города» реализованы в возводимой жилой зоне </a:t>
            </a:r>
            <a:r>
              <a:rPr lang="ru-RU" b="1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«Технополиса </a:t>
            </a:r>
            <a:r>
              <a:rPr lang="en-US" b="1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GS</a:t>
            </a:r>
            <a:r>
              <a:rPr lang="ru-RU" b="1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»</a:t>
            </a:r>
            <a:r>
              <a:rPr lang="en-US" b="1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. </a:t>
            </a:r>
            <a:r>
              <a:rPr lang="en-US" b="1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/>
            </a:r>
            <a:br>
              <a:rPr lang="en-US" b="1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</a:br>
            <a:endParaRPr lang="ru-RU" sz="1200" b="1" dirty="0" smtClean="0">
              <a:solidFill>
                <a:srgbClr val="000000"/>
              </a:solidFill>
              <a:ea typeface="Microsoft YaHei" charset="-122"/>
              <a:cs typeface="Tahoma" pitchFamily="32" charset="0"/>
            </a:endParaRPr>
          </a:p>
          <a:p>
            <a:pPr>
              <a:lnSpc>
                <a:spcPct val="93000"/>
              </a:lnSpc>
              <a:spcAft>
                <a:spcPts val="544"/>
              </a:spcAft>
              <a:buSzPct val="100000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Они </a:t>
            </a:r>
            <a:r>
              <a:rPr lang="ru-RU" b="1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включают:</a:t>
            </a: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Контроль безопасности</a:t>
            </a:r>
            <a:r>
              <a:rPr lang="en-US" sz="1400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;</a:t>
            </a:r>
          </a:p>
          <a:p>
            <a:pPr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    «</a:t>
            </a:r>
            <a:r>
              <a:rPr lang="ru-RU" sz="1400" dirty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Умное» управление услугами ЖКХ</a:t>
            </a: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;</a:t>
            </a:r>
            <a:r>
              <a:rPr lang="ru-RU" sz="1400" dirty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Доступный широкополосный доступ в Интернет, спутниковое ТВ</a:t>
            </a:r>
            <a:r>
              <a:rPr lang="en-US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;</a:t>
            </a:r>
          </a:p>
          <a:p>
            <a:pPr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ea typeface="Microsoft YaHei" charset="-122"/>
                <a:cs typeface="Tahoma" pitchFamily="32" charset="0"/>
              </a:rPr>
              <a:t>    Портал для управления и оплаты услуг.</a:t>
            </a:r>
            <a:r>
              <a:rPr lang="ru-RU" sz="1400" dirty="0" smtClean="0">
                <a:solidFill>
                  <a:srgbClr val="000000"/>
                </a:solidFill>
                <a:cs typeface="Tahoma" panose="020B0604030504040204" pitchFamily="34" charset="0"/>
              </a:rPr>
              <a:t> </a:t>
            </a:r>
            <a:endParaRPr lang="ru-RU" sz="14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endParaRPr lang="ru-RU" sz="1400" dirty="0" smtClean="0">
              <a:solidFill>
                <a:srgbClr val="000000"/>
              </a:solidFill>
              <a:ea typeface="Microsoft YaHei" charset="-122"/>
              <a:cs typeface="Tahoma" pitchFamily="32" charset="0"/>
            </a:endParaRPr>
          </a:p>
          <a:p>
            <a:pPr marL="259175" indent="-259175">
              <a:lnSpc>
                <a:spcPct val="93000"/>
              </a:lnSpc>
              <a:spcAft>
                <a:spcPts val="544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367165" algn="l"/>
                <a:tab pos="735770" algn="l"/>
                <a:tab pos="1104375" algn="l"/>
                <a:tab pos="1472980" algn="l"/>
                <a:tab pos="1841585" algn="l"/>
                <a:tab pos="2210189" algn="l"/>
                <a:tab pos="2578794" algn="l"/>
                <a:tab pos="2947399" algn="l"/>
                <a:tab pos="3317443" algn="l"/>
                <a:tab pos="3684609" algn="l"/>
                <a:tab pos="4053213" algn="l"/>
                <a:tab pos="4421818" algn="l"/>
                <a:tab pos="4790423" algn="l"/>
                <a:tab pos="5159028" algn="l"/>
                <a:tab pos="5527633" algn="l"/>
                <a:tab pos="5896237" algn="l"/>
                <a:tab pos="6264842" algn="l"/>
                <a:tab pos="6634886" algn="l"/>
                <a:tab pos="7002052" algn="l"/>
                <a:tab pos="7370657" algn="l"/>
              </a:tabLst>
              <a:defRPr/>
            </a:pPr>
            <a:endParaRPr lang="en-US" sz="1400" dirty="0">
              <a:solidFill>
                <a:srgbClr val="000000"/>
              </a:solidFill>
              <a:ea typeface="Microsoft YaHei" charset="-122"/>
              <a:cs typeface="Tahoma" pitchFamily="3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412394"/>
            <a:ext cx="3123444" cy="3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Заголовок и 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GS">
      <a:dk1>
        <a:srgbClr val="000000"/>
      </a:dk1>
      <a:lt1>
        <a:srgbClr val="FFFFFF"/>
      </a:lt1>
      <a:dk2>
        <a:srgbClr val="92D050"/>
      </a:dk2>
      <a:lt2>
        <a:srgbClr val="EEECE1"/>
      </a:lt2>
      <a:accent1>
        <a:srgbClr val="D7E3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G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GS">
      <a:dk1>
        <a:srgbClr val="000000"/>
      </a:dk1>
      <a:lt1>
        <a:srgbClr val="FFFFFF"/>
      </a:lt1>
      <a:dk2>
        <a:srgbClr val="92D050"/>
      </a:dk2>
      <a:lt2>
        <a:srgbClr val="EEECE1"/>
      </a:lt2>
      <a:accent1>
        <a:srgbClr val="D7E3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G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530</Words>
  <Application>Microsoft Office PowerPoint</Application>
  <PresentationFormat>Экран (16:9)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Microsoft YaHei</vt:lpstr>
      <vt:lpstr>Arial</vt:lpstr>
      <vt:lpstr>Calibri</vt:lpstr>
      <vt:lpstr>Tahoma</vt:lpstr>
      <vt:lpstr>Wingdings</vt:lpstr>
      <vt:lpstr>Заголовок и основной текст</vt:lpstr>
      <vt:lpstr>Специальное оформление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 Дмитрий Анатольевич</dc:creator>
  <cp:lastModifiedBy>Тюкель Екатерина Александровна</cp:lastModifiedBy>
  <cp:revision>163</cp:revision>
  <dcterms:created xsi:type="dcterms:W3CDTF">2013-04-03T12:12:52Z</dcterms:created>
  <dcterms:modified xsi:type="dcterms:W3CDTF">2016-11-10T16:30:10Z</dcterms:modified>
</cp:coreProperties>
</file>