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6" r:id="rId2"/>
  </p:sldMasterIdLst>
  <p:notesMasterIdLst>
    <p:notesMasterId r:id="rId8"/>
  </p:notesMasterIdLst>
  <p:handoutMasterIdLst>
    <p:handoutMasterId r:id="rId9"/>
  </p:handoutMasterIdLst>
  <p:sldIdLst>
    <p:sldId id="264" r:id="rId3"/>
    <p:sldId id="265" r:id="rId4"/>
    <p:sldId id="266" r:id="rId5"/>
    <p:sldId id="269" r:id="rId6"/>
    <p:sldId id="268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1F4147-041F-4A27-976F-A085534857C3}">
          <p14:sldIdLst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7"/>
    <a:srgbClr val="37393B"/>
    <a:srgbClr val="F46C00"/>
    <a:srgbClr val="002868"/>
    <a:srgbClr val="C3C6C8"/>
    <a:srgbClr val="F46C24"/>
    <a:srgbClr val="D94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70331" autoAdjust="0"/>
  </p:normalViewPr>
  <p:slideViewPr>
    <p:cSldViewPr snapToGrid="0" snapToObjects="1"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2" y="1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/>
          <a:lstStyle>
            <a:lvl1pPr algn="r">
              <a:defRPr sz="1200"/>
            </a:lvl1pPr>
          </a:lstStyle>
          <a:p>
            <a:fld id="{BB040EC6-A33E-4D4F-8778-5D964F993E92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0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2" y="9119350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 anchor="b"/>
          <a:lstStyle>
            <a:lvl1pPr algn="r">
              <a:defRPr sz="1200"/>
            </a:lvl1pPr>
          </a:lstStyle>
          <a:p>
            <a:fld id="{94331391-B5D2-4ACF-8747-1EEE01DE3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43" tIns="48321" rIns="96643" bIns="483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43" tIns="48321" rIns="96643" bIns="48321" rtlCol="0"/>
          <a:lstStyle>
            <a:lvl1pPr algn="r">
              <a:defRPr sz="1200"/>
            </a:lvl1pPr>
          </a:lstStyle>
          <a:p>
            <a:fld id="{5FCF16C3-0A01-CC4D-A873-D7BD8F5481CA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1" rIns="96643" bIns="483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3" tIns="48321" rIns="96643" bIns="483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43" tIns="48321" rIns="96643" bIns="483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43" tIns="48321" rIns="96643" bIns="48321" rtlCol="0" anchor="b"/>
          <a:lstStyle>
            <a:lvl1pPr algn="r">
              <a:defRPr sz="1200"/>
            </a:lvl1pPr>
          </a:lstStyle>
          <a:p>
            <a:fld id="{C256D97B-D578-4E47-9502-D1473019D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designed for you to leave on screen while you’re waiting to start the presentation. If you’re doing</a:t>
            </a:r>
            <a:r>
              <a:rPr lang="en-US" baseline="0" dirty="0" smtClean="0"/>
              <a:t> the presentation on paper, or not having it on screen before it starts, delete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Replace “your name” with your name.</a:t>
            </a:r>
          </a:p>
          <a:p>
            <a:r>
              <a:rPr lang="en-US" baseline="0" dirty="0" smtClean="0"/>
              <a:t>Replace “YYYY” with the four digit year</a:t>
            </a:r>
          </a:p>
          <a:p>
            <a:r>
              <a:rPr lang="en-US" baseline="0" dirty="0" smtClean="0"/>
              <a:t>Replace “MM DD” with the month and year – April 7 or October 30 or whatever day you’re presenting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D97B-D578-4E47-9502-D1473019D7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customize this title</a:t>
            </a:r>
            <a:r>
              <a:rPr lang="en-US" baseline="0" dirty="0" smtClean="0"/>
              <a:t>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D97B-D578-4E47-9502-D1473019D7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3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Shape 3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6450" tIns="48198" rIns="96450" bIns="4819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ea typeface="MS PGothic" charset="0"/>
              </a:rPr>
              <a:t>The presentation</a:t>
            </a:r>
            <a:r>
              <a:rPr lang="en-US" baseline="0" dirty="0" smtClean="0">
                <a:ea typeface="MS PGothic" charset="0"/>
              </a:rPr>
              <a:t> follows this agenda, but you can customize it as you need. Remember – it’s about what your clients need to hear, not about what you want to say!</a:t>
            </a:r>
            <a:endParaRPr lang="en-US" dirty="0">
              <a:ea typeface="MS PGothic" charset="0"/>
            </a:endParaRPr>
          </a:p>
        </p:txBody>
      </p:sp>
      <p:sp>
        <p:nvSpPr>
          <p:cNvPr id="10243" name="Shape 36"/>
          <p:cNvSpPr txBox="1">
            <a:spLocks noChangeArrowheads="1"/>
          </p:cNvSpPr>
          <p:nvPr/>
        </p:nvSpPr>
        <p:spPr bwMode="auto">
          <a:xfrm>
            <a:off x="4143210" y="9119030"/>
            <a:ext cx="3170356" cy="48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0" tIns="48198" rIns="96450" bIns="48198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300" dirty="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6414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95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2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07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30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803401"/>
            <a:ext cx="2671762" cy="40089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423584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413000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54043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4529853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202334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202334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413578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413578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8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iMac-mock-up-diferents-vie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54752"/>
            <a:ext cx="4419600" cy="3684048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2259552"/>
            <a:ext cx="3657600" cy="2209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21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03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400">
                <a:solidFill>
                  <a:schemeClr val="accent4"/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20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2184000"/>
            <a:ext cx="1752600" cy="335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2184000"/>
            <a:ext cx="1752600" cy="335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096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39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47950"/>
            <a:ext cx="91800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Open Sans"/>
              <a:cs typeface="Open San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53000" y="3238500"/>
            <a:ext cx="0" cy="400050"/>
          </a:xfrm>
          <a:prstGeom prst="line">
            <a:avLst/>
          </a:prstGeom>
          <a:ln>
            <a:solidFill>
              <a:srgbClr val="FF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7713798" y="3409949"/>
            <a:ext cx="0" cy="161925"/>
          </a:xfrm>
          <a:prstGeom prst="line">
            <a:avLst/>
          </a:prstGeom>
          <a:ln>
            <a:solidFill>
              <a:srgbClr val="FF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186748" y="3409949"/>
            <a:ext cx="0" cy="161925"/>
          </a:xfrm>
          <a:prstGeom prst="line">
            <a:avLst/>
          </a:prstGeom>
          <a:ln>
            <a:solidFill>
              <a:srgbClr val="FF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029200" y="3438525"/>
            <a:ext cx="1789611" cy="0"/>
          </a:xfrm>
          <a:prstGeom prst="line">
            <a:avLst/>
          </a:prstGeom>
          <a:ln w="9525" cmpd="sng">
            <a:solidFill>
              <a:srgbClr val="FF66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79379" y="428017"/>
            <a:ext cx="768485" cy="379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31779" y="5852809"/>
            <a:ext cx="8281481" cy="713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3"/>
          <a:stretch/>
        </p:blipFill>
        <p:spPr>
          <a:xfrm>
            <a:off x="763621" y="2877502"/>
            <a:ext cx="3657600" cy="12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49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438400" cy="6883400"/>
          </a:xfrm>
          <a:prstGeom prst="rect">
            <a:avLst/>
          </a:prstGeom>
          <a:solidFill>
            <a:srgbClr val="00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19400" y="12446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769201" y="624001"/>
            <a:ext cx="899999" cy="89999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39724" y="694524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6271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77800"/>
            <a:ext cx="2133600" cy="365125"/>
          </a:xfrm>
          <a:prstGeom prst="rect">
            <a:avLst/>
          </a:prstGeom>
        </p:spPr>
        <p:txBody>
          <a:bodyPr/>
          <a:lstStyle/>
          <a:p>
            <a:fld id="{1EFD8319-F131-433F-8578-8130D201B41F}" type="datetime1">
              <a:rPr lang="en-JM" smtClean="0"/>
              <a:t>31/05/2016</a:t>
            </a:fld>
            <a:endParaRPr lang="en-JM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610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47039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139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945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2209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33680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36322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47904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50546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29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21082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21082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8354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8354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461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2026920"/>
            <a:ext cx="2286000" cy="304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0" y="2026920"/>
            <a:ext cx="2286000" cy="30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2026920"/>
            <a:ext cx="2286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858000" y="2026920"/>
            <a:ext cx="2286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332989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2332989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2331720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2331720"/>
            <a:ext cx="2286000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566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0"/>
            <a:ext cx="43434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81600" y="482600"/>
            <a:ext cx="3505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81600" y="1295400"/>
            <a:ext cx="3505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306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9994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97000"/>
            <a:ext cx="9144000" cy="4775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422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018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84200"/>
            <a:ext cx="3810000" cy="114300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728359"/>
            <a:ext cx="35052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4252362"/>
            <a:ext cx="24384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4953001"/>
            <a:ext cx="24384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413004"/>
            <a:ext cx="35052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1447800"/>
            <a:ext cx="38100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15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803400"/>
            <a:ext cx="4267200" cy="3860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1" y="3337160"/>
            <a:ext cx="2994025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1" y="2921001"/>
            <a:ext cx="1730375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334000" y="4749800"/>
            <a:ext cx="2743200" cy="50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2209801"/>
            <a:ext cx="762000" cy="379313"/>
          </a:xfrm>
          <a:prstGeom prst="roundRect">
            <a:avLst>
              <a:gd name="adj" fmla="val 8295"/>
            </a:avLst>
          </a:prstGeom>
          <a:solidFill>
            <a:srgbClr val="002868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2213981"/>
            <a:ext cx="762000" cy="379313"/>
          </a:xfrm>
          <a:prstGeom prst="roundRect">
            <a:avLst>
              <a:gd name="adj" fmla="val 8295"/>
            </a:avLst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2209801"/>
            <a:ext cx="762000" cy="379313"/>
          </a:xfrm>
          <a:prstGeom prst="roundRect">
            <a:avLst>
              <a:gd name="adj" fmla="val 82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20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1" y="2281704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5" y="4638748"/>
            <a:ext cx="4419603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4953000"/>
            <a:ext cx="233654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9" y="2870200"/>
            <a:ext cx="408198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271652" y="2654401"/>
            <a:ext cx="2019095" cy="2015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572001" y="4241800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365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50053"/>
            <a:ext cx="0" cy="22079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1" y="2481783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7" y="2116667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5" y="2473317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0" y="2108199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228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50053"/>
            <a:ext cx="0" cy="22079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1" y="2421467"/>
            <a:ext cx="2987675" cy="85408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43001" y="2116667"/>
            <a:ext cx="2459037" cy="49953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5" y="2413001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0" y="2108199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48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2616203"/>
            <a:ext cx="3924300" cy="3100916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921002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672168"/>
            <a:ext cx="7696200" cy="63923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616200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4756154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4451353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883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672168"/>
            <a:ext cx="8229600" cy="63923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81000" y="3797846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8000" y="3797846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5000" y="3764429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24"/>
          </p:nvPr>
        </p:nvSpPr>
        <p:spPr>
          <a:xfrm>
            <a:off x="644062" y="4582787"/>
            <a:ext cx="831077" cy="82812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8" name="Picture Placeholder 25"/>
          <p:cNvSpPr>
            <a:spLocks noGrp="1" noChangeAspect="1"/>
          </p:cNvSpPr>
          <p:nvPr>
            <p:ph type="pic" sz="quarter" idx="25"/>
          </p:nvPr>
        </p:nvSpPr>
        <p:spPr>
          <a:xfrm>
            <a:off x="3387325" y="4582851"/>
            <a:ext cx="830950" cy="827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0" name="Picture Placeholder 25"/>
          <p:cNvSpPr>
            <a:spLocks noGrp="1" noChangeAspect="1"/>
          </p:cNvSpPr>
          <p:nvPr>
            <p:ph type="pic" sz="quarter" idx="26"/>
          </p:nvPr>
        </p:nvSpPr>
        <p:spPr>
          <a:xfrm>
            <a:off x="6206726" y="4582851"/>
            <a:ext cx="830951" cy="8279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6002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43434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71628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618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23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745315" y="2184110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4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63602" y="2205600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6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796400" y="2231581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7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853800" y="2231581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4" y="4248149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4487334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09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26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2125"/>
            <a:ext cx="4038600" cy="3902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2125"/>
            <a:ext cx="4038600" cy="3902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017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43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07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" y="2667000"/>
            <a:ext cx="3124200" cy="20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52650"/>
            <a:ext cx="2552878" cy="3562350"/>
          </a:xfrm>
          <a:prstGeom prst="rect">
            <a:avLst/>
          </a:prstGeom>
        </p:spPr>
      </p:pic>
      <p:sp>
        <p:nvSpPr>
          <p:cNvPr id="13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05200" y="2533650"/>
            <a:ext cx="1956816" cy="2362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89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717800"/>
            <a:ext cx="3429000" cy="1320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2413000"/>
            <a:ext cx="22860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41529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41530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48513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48514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9733"/>
            <a:ext cx="2590800" cy="3615267"/>
          </a:xfrm>
          <a:prstGeom prst="rect">
            <a:avLst/>
          </a:prstGeom>
        </p:spPr>
      </p:pic>
      <p:sp>
        <p:nvSpPr>
          <p:cNvPr id="14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2480733"/>
            <a:ext cx="1981200" cy="2438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84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828800" y="3937001"/>
            <a:ext cx="2362200" cy="5122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828800" y="4648200"/>
            <a:ext cx="2590800" cy="620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43000" y="2446867"/>
            <a:ext cx="3429000" cy="1388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143000" y="2108200"/>
            <a:ext cx="23622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iPhone-5C-Multi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19128"/>
            <a:ext cx="1752600" cy="3314872"/>
          </a:xfrm>
          <a:prstGeom prst="rect">
            <a:avLst/>
          </a:prstGeom>
        </p:spPr>
      </p:pic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5400" y="2552528"/>
            <a:ext cx="12594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pic>
        <p:nvPicPr>
          <p:cNvPr id="23" name="Picture 22" descr="iPhone-5C-Multi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19128"/>
            <a:ext cx="1752600" cy="3314872"/>
          </a:xfrm>
          <a:prstGeom prst="rect">
            <a:avLst/>
          </a:prstGeom>
        </p:spPr>
      </p:pic>
      <p:sp>
        <p:nvSpPr>
          <p:cNvPr id="24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81800" y="2552528"/>
            <a:ext cx="12594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60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Grey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60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range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25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8999"/>
            <a:ext cx="4038600" cy="2374393"/>
          </a:xfrm>
        </p:spPr>
        <p:txBody>
          <a:bodyPr/>
          <a:lstStyle>
            <a:lvl1pPr>
              <a:defRPr sz="2800">
                <a:solidFill>
                  <a:srgbClr val="002868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868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868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28999"/>
            <a:ext cx="4038600" cy="2374394"/>
          </a:xfrm>
        </p:spPr>
        <p:txBody>
          <a:bodyPr/>
          <a:lstStyle>
            <a:lvl1pPr>
              <a:defRPr sz="2800">
                <a:solidFill>
                  <a:srgbClr val="002868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868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868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15361" y="1532803"/>
            <a:ext cx="1904278" cy="1781030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361" y="1532803"/>
            <a:ext cx="1904278" cy="1781030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13542" y="6247967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rgbClr val="002868"/>
                </a:solidFill>
                <a:latin typeface="Verb Light" charset="0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PAGE </a:t>
            </a:r>
            <a:fld id="{E613CBCF-3693-AD43-B676-6799D8FF97CE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 smtClean="0">
                <a:latin typeface="Calibri" panose="020F0502020204030204" pitchFamily="34" charset="0"/>
              </a:rPr>
              <a:t>  |  SEPTEMBER 24, 2016  |  PRESENTED BY NAME HERE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63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90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108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285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5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220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764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4009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694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829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509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62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68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4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860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3492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803401"/>
            <a:ext cx="2671762" cy="40089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423584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413000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54043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4529853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202334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2023345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413578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4135781"/>
            <a:ext cx="16002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169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iMac-mock-up-diferents-vie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54752"/>
            <a:ext cx="4419600" cy="3684048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95600" y="2259552"/>
            <a:ext cx="3657600" cy="2209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8811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1139952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743200"/>
            <a:ext cx="2362200" cy="3022600"/>
          </a:xfrm>
        </p:spPr>
        <p:txBody>
          <a:bodyPr>
            <a:normAutofit/>
          </a:bodyPr>
          <a:lstStyle>
            <a:lvl1pPr algn="l">
              <a:buNone/>
              <a:defRPr sz="130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886200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781800" y="21082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3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316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400">
                <a:solidFill>
                  <a:schemeClr val="accent4"/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853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2184000"/>
            <a:ext cx="1752600" cy="335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2184000"/>
            <a:ext cx="1752600" cy="3352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8362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4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355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2078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789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3602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43137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50249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 b="0">
                <a:solidFill>
                  <a:srgbClr val="595959"/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935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438400" cy="6883400"/>
          </a:xfrm>
          <a:prstGeom prst="rect">
            <a:avLst/>
          </a:prstGeom>
          <a:solidFill>
            <a:srgbClr val="00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19400" y="12446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769201" y="624001"/>
            <a:ext cx="899999" cy="89999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839724" y="694524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81784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177800"/>
            <a:ext cx="2133600" cy="365125"/>
          </a:xfrm>
          <a:prstGeom prst="rect">
            <a:avLst/>
          </a:prstGeom>
        </p:spPr>
        <p:txBody>
          <a:bodyPr/>
          <a:lstStyle/>
          <a:p>
            <a:fld id="{1EFD8319-F131-433F-8578-8130D201B41F}" type="datetime1">
              <a:rPr lang="en-JM" smtClean="0"/>
              <a:t>31/05/2016</a:t>
            </a:fld>
            <a:endParaRPr lang="en-JM"/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00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3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32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47039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589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9456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2209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33680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36322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4790440"/>
            <a:ext cx="2133600" cy="365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868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50546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285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21082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21082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8354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835400"/>
            <a:ext cx="2133600" cy="1625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263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2026920"/>
            <a:ext cx="2286000" cy="304800"/>
          </a:xfrm>
          <a:prstGeom prst="rect">
            <a:avLst/>
          </a:prstGeom>
          <a:solidFill>
            <a:srgbClr val="002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0" y="2026920"/>
            <a:ext cx="2286000" cy="304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2026920"/>
            <a:ext cx="2286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858000" y="2026920"/>
            <a:ext cx="2286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332989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2332989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2331720"/>
            <a:ext cx="2276856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2331720"/>
            <a:ext cx="2286000" cy="1746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446616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474980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927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33400" y="257908"/>
            <a:ext cx="4343400" cy="55450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81600" y="482600"/>
            <a:ext cx="3505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181600" y="1295400"/>
            <a:ext cx="3505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04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23936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97000"/>
            <a:ext cx="9144000" cy="4775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69397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84200"/>
            <a:ext cx="3810000" cy="1143000"/>
          </a:xfrm>
        </p:spPr>
        <p:txBody>
          <a:bodyPr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728359"/>
            <a:ext cx="35052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4252362"/>
            <a:ext cx="24384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4953001"/>
            <a:ext cx="24384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413004"/>
            <a:ext cx="35052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1447800"/>
            <a:ext cx="38100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8357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803400"/>
            <a:ext cx="4267200" cy="38608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1" y="3337160"/>
            <a:ext cx="2994025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1" y="2921001"/>
            <a:ext cx="1730375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  <a:latin typeface="+mj-lt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334000" y="4749800"/>
            <a:ext cx="2743200" cy="50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 IPSUM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2209801"/>
            <a:ext cx="762000" cy="379313"/>
          </a:xfrm>
          <a:prstGeom prst="roundRect">
            <a:avLst>
              <a:gd name="adj" fmla="val 8295"/>
            </a:avLst>
          </a:prstGeom>
          <a:solidFill>
            <a:srgbClr val="002868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2213981"/>
            <a:ext cx="762000" cy="379313"/>
          </a:xfrm>
          <a:prstGeom prst="roundRect">
            <a:avLst>
              <a:gd name="adj" fmla="val 8295"/>
            </a:avLst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2209801"/>
            <a:ext cx="762000" cy="379313"/>
          </a:xfrm>
          <a:prstGeom prst="roundRect">
            <a:avLst>
              <a:gd name="adj" fmla="val 8295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294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1" y="2281704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5" y="4638748"/>
            <a:ext cx="4419603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4953000"/>
            <a:ext cx="233654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9" y="2870200"/>
            <a:ext cx="408198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271652" y="2654401"/>
            <a:ext cx="2019095" cy="2015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572001" y="4241800"/>
            <a:ext cx="2919699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02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101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50053"/>
            <a:ext cx="0" cy="22079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1" y="2481783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5477" y="2116667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5" y="2473317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0" y="2108199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9233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50053"/>
            <a:ext cx="0" cy="22079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09601" y="2421467"/>
            <a:ext cx="2987675" cy="85408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43001" y="2116667"/>
            <a:ext cx="2459037" cy="49953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5" y="2413001"/>
            <a:ext cx="2987675" cy="8540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273680" y="2108199"/>
            <a:ext cx="2459037" cy="499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24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2616203"/>
            <a:ext cx="3924300" cy="3100916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921002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672168"/>
            <a:ext cx="7696200" cy="63923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616200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4756154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4451353"/>
            <a:ext cx="1828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j-lt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1856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672168"/>
            <a:ext cx="8229600" cy="63923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81000" y="3797846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8000" y="3797846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5000" y="3764429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-300" dirty="0">
                <a:solidFill>
                  <a:schemeClr val="tx1"/>
                </a:solidFill>
                <a:latin typeface="Garamond"/>
                <a:cs typeface="Garamond"/>
              </a:rPr>
              <a:t>“</a:t>
            </a: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24"/>
          </p:nvPr>
        </p:nvSpPr>
        <p:spPr>
          <a:xfrm>
            <a:off x="644062" y="4582787"/>
            <a:ext cx="831077" cy="82812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8" name="Picture Placeholder 25"/>
          <p:cNvSpPr>
            <a:spLocks noGrp="1" noChangeAspect="1"/>
          </p:cNvSpPr>
          <p:nvPr>
            <p:ph type="pic" sz="quarter" idx="25"/>
          </p:nvPr>
        </p:nvSpPr>
        <p:spPr>
          <a:xfrm>
            <a:off x="3387325" y="4582851"/>
            <a:ext cx="830950" cy="827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0" name="Picture Placeholder 25"/>
          <p:cNvSpPr>
            <a:spLocks noGrp="1" noChangeAspect="1"/>
          </p:cNvSpPr>
          <p:nvPr>
            <p:ph type="pic" sz="quarter" idx="26"/>
          </p:nvPr>
        </p:nvSpPr>
        <p:spPr>
          <a:xfrm>
            <a:off x="6206726" y="4582851"/>
            <a:ext cx="830951" cy="8279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6002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43434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7162800" y="4711700"/>
            <a:ext cx="15240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rgbClr val="55575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274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23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745315" y="2184110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4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63602" y="2205600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6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796400" y="2231581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7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853800" y="2231581"/>
            <a:ext cx="1583999" cy="1583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4" y="4248149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4487334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4953000"/>
            <a:ext cx="184323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4" y="42418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44809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79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766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2125"/>
            <a:ext cx="4038600" cy="3902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2125"/>
            <a:ext cx="4038600" cy="3902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2804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351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" y="2667000"/>
            <a:ext cx="3124200" cy="20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52650"/>
            <a:ext cx="2552878" cy="3562350"/>
          </a:xfrm>
          <a:prstGeom prst="rect">
            <a:avLst/>
          </a:prstGeom>
        </p:spPr>
      </p:pic>
      <p:sp>
        <p:nvSpPr>
          <p:cNvPr id="13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05200" y="2533650"/>
            <a:ext cx="1956816" cy="2362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05766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717800"/>
            <a:ext cx="3429000" cy="1320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2413000"/>
            <a:ext cx="22860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41529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41530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48513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48514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9733"/>
            <a:ext cx="2590800" cy="3615267"/>
          </a:xfrm>
          <a:prstGeom prst="rect">
            <a:avLst/>
          </a:prstGeom>
        </p:spPr>
      </p:pic>
      <p:sp>
        <p:nvSpPr>
          <p:cNvPr id="14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2480733"/>
            <a:ext cx="1981200" cy="2438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062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516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828800" y="3937001"/>
            <a:ext cx="2362200" cy="5122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828800" y="4648200"/>
            <a:ext cx="2590800" cy="620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43000" y="2446867"/>
            <a:ext cx="3429000" cy="13885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  <a:latin typeface="+mj-lt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143000" y="2108200"/>
            <a:ext cx="23622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iPhone-5C-Multi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19128"/>
            <a:ext cx="1752600" cy="3314872"/>
          </a:xfrm>
          <a:prstGeom prst="rect">
            <a:avLst/>
          </a:prstGeom>
        </p:spPr>
      </p:pic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5400" y="2552528"/>
            <a:ext cx="12594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pic>
        <p:nvPicPr>
          <p:cNvPr id="23" name="Picture 22" descr="iPhone-5C-Multi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19128"/>
            <a:ext cx="1752600" cy="3314872"/>
          </a:xfrm>
          <a:prstGeom prst="rect">
            <a:avLst/>
          </a:prstGeom>
        </p:spPr>
      </p:pic>
      <p:sp>
        <p:nvSpPr>
          <p:cNvPr id="24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81800" y="2552528"/>
            <a:ext cx="12594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3065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8999"/>
            <a:ext cx="4038600" cy="2374393"/>
          </a:xfrm>
        </p:spPr>
        <p:txBody>
          <a:bodyPr/>
          <a:lstStyle>
            <a:lvl1pPr>
              <a:defRPr sz="2800">
                <a:solidFill>
                  <a:srgbClr val="002868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868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868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28999"/>
            <a:ext cx="4038600" cy="2374394"/>
          </a:xfrm>
        </p:spPr>
        <p:txBody>
          <a:bodyPr/>
          <a:lstStyle>
            <a:lvl1pPr>
              <a:defRPr sz="2800">
                <a:solidFill>
                  <a:srgbClr val="002868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868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868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868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0500" y="6220806"/>
            <a:ext cx="5924550" cy="2154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spAutoFit/>
          </a:bodyPr>
          <a:lstStyle>
            <a:lvl1pPr algn="l">
              <a:defRPr sz="800" b="0" i="0" spc="100" baseline="0">
                <a:solidFill>
                  <a:schemeClr val="bg1"/>
                </a:solidFill>
                <a:latin typeface="+mj-lt"/>
                <a:ea typeface="Verb Light" charset="0"/>
                <a:cs typeface="Verb Light" charset="0"/>
              </a:defRPr>
            </a:lvl1pPr>
          </a:lstStyle>
          <a:p>
            <a:r>
              <a:rPr lang="en-US" dirty="0" smtClean="0"/>
              <a:t>PAGE </a:t>
            </a:r>
            <a:fld id="{E613CBCF-3693-AD43-B676-6799D8FF97CE}" type="slidenum">
              <a:rPr lang="en-US" smtClean="0"/>
              <a:pPr/>
              <a:t>‹#›</a:t>
            </a:fld>
            <a:r>
              <a:rPr lang="en-US" dirty="0" smtClean="0"/>
              <a:t>  |  SEPTEMBER 24, 2016  |  PRESENTED BY NAME HERE  |  SVN.COM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15361" y="1532803"/>
            <a:ext cx="1904278" cy="1781030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361" y="1532803"/>
            <a:ext cx="1904278" cy="1781030"/>
          </a:xfrm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Grey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1195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range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1168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F47C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76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7715" y="6148144"/>
            <a:ext cx="17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46C24"/>
                </a:solidFill>
                <a:effectLst/>
                <a:uLnTx/>
                <a:uFillTx/>
                <a:latin typeface="Calibri" panose="020F0502020204030204" pitchFamily="34" charset="0"/>
              </a:rPr>
              <a:t>www.svn.com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1" y="5947113"/>
            <a:ext cx="622924" cy="539585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4424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971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55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56" r:id="rId47"/>
    <p:sldLayoutId id="2147483760" r:id="rId4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 baseline="0">
          <a:solidFill>
            <a:schemeClr val="accent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522"/>
            <a:ext cx="8229600" cy="424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7715" y="6148144"/>
            <a:ext cx="17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46C24"/>
                </a:solidFill>
                <a:effectLst/>
                <a:uLnTx/>
                <a:uFillTx/>
                <a:latin typeface="Calibri" panose="020F0502020204030204" pitchFamily="34" charset="0"/>
              </a:rPr>
              <a:t>www.svn.com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1" y="5947113"/>
            <a:ext cx="622924" cy="539585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4424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Slide Number Placeholder 3"/>
          <p:cNvSpPr txBox="1">
            <a:spLocks noChangeAspect="1"/>
          </p:cNvSpPr>
          <p:nvPr userDrawn="1"/>
        </p:nvSpPr>
        <p:spPr>
          <a:xfrm rot="5400000">
            <a:off x="8496300" y="850900"/>
            <a:ext cx="9144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sz="900" dirty="0">
                <a:solidFill>
                  <a:schemeClr val="bg1"/>
                </a:solidFill>
                <a:latin typeface="Calibri" panose="020F0502020204030204" pitchFamily="34" charset="0"/>
                <a:cs typeface="Open Sans Light"/>
              </a:rPr>
              <a:t>PAGE </a:t>
            </a:r>
            <a:fld id="{857B18ED-D931-45F4-8873-1BEDAB4DC03E}" type="slidenum">
              <a:rPr lang="en-JM" sz="900" smtClean="0">
                <a:solidFill>
                  <a:schemeClr val="bg1"/>
                </a:solidFill>
                <a:latin typeface="Calibri" panose="020F0502020204030204" pitchFamily="34" charset="0"/>
                <a:cs typeface="Open Sans Light"/>
              </a:rPr>
              <a:pPr/>
              <a:t>‹#›</a:t>
            </a:fld>
            <a:endParaRPr lang="en-JM" sz="900" dirty="0">
              <a:solidFill>
                <a:schemeClr val="bg1"/>
              </a:solidFill>
              <a:latin typeface="Calibri" panose="020F0502020204030204" pitchFamily="34" charset="0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70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50" r:id="rId40"/>
    <p:sldLayoutId id="2147483751" r:id="rId41"/>
    <p:sldLayoutId id="2147483752" r:id="rId42"/>
    <p:sldLayoutId id="2147483757" r:id="rId43"/>
    <p:sldLayoutId id="2147483753" r:id="rId44"/>
    <p:sldLayoutId id="2147483754" r:id="rId45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kern="1200" baseline="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276" y="3116687"/>
            <a:ext cx="180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Марина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Великорецкая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648" y="2215166"/>
            <a:ext cx="6671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работы персонала на объекте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1770" y="728308"/>
            <a:ext cx="187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60-70% БЮДЖЕТА НА ЭКСПЛУАТАЦИЮ ОБЪЕКТА ПРИХОДИТСЯ НА ПЕРСОНАЛ</a:t>
            </a:r>
          </a:p>
        </p:txBody>
      </p:sp>
      <p:pic>
        <p:nvPicPr>
          <p:cNvPr id="1026" name="Picture 2" descr="http://elitepersonalhouse.ru/wp-content/uploads/2015/08/ba599ba60c69aa120c36b5385329fa2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39" y="2904495"/>
            <a:ext cx="3429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445" y="3606085"/>
            <a:ext cx="4698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Другие варианты оптимизации:</a:t>
            </a:r>
          </a:p>
          <a:p>
            <a:endParaRPr lang="ru-RU" b="1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Замена узкопрофильных специалистов на многопрофильных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Вывод части персонала с объекта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Ввод штатной единицы подменного специалиста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445" y="172297"/>
            <a:ext cx="859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ОПТИМИЗАЦИЯ ЗА СЧЁТ ИЗМЕНЕНИЯ ШТАТНОЙ СТРУКТУРЫ 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9" y="728308"/>
            <a:ext cx="5125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КЕЙС №1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Объект: </a:t>
            </a:r>
            <a:r>
              <a:rPr lang="ru-RU" dirty="0" smtClean="0"/>
              <a:t>Офис крупной </a:t>
            </a:r>
            <a:r>
              <a:rPr lang="ru-RU" dirty="0"/>
              <a:t>немецкой компании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Проблема</a:t>
            </a:r>
            <a:r>
              <a:rPr lang="ru-RU" dirty="0" smtClean="0"/>
              <a:t>: удалённость объекта, низкие зарплаты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1"/>
                </a:solidFill>
              </a:rPr>
              <a:t>Решение: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Пересмотр штатной структуры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Сокращение штата на 1 единицу и распределение его зарплаты остальным сотрудникам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264" y="117173"/>
            <a:ext cx="810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ОПТИМИЗАЦИЯ ЗА СЧЕТ АВТОМАТИЗАЦИИ ПРОЦЕССОВ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35" y="2334593"/>
            <a:ext cx="47458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КЕЙС №2</a:t>
            </a: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Объект: </a:t>
            </a:r>
            <a:r>
              <a:rPr lang="ru-RU" dirty="0" smtClean="0"/>
              <a:t>офисное здание класса С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Задача:</a:t>
            </a:r>
            <a:r>
              <a:rPr lang="ru-RU" dirty="0" smtClean="0"/>
              <a:t> сокращение бюджета на 10%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Решение: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Внедрение программного обеспечения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нагрузки на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Пересмотр и распределение обязанностей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Вывод 2 человек с объекта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052" name="Picture 4" descr="http://www.faicom.ru/upload/medialibrary/1b3/k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73" y="983359"/>
            <a:ext cx="3476267" cy="23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im.ru/templates/stec_white2/images/m_tr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4" y="1065197"/>
            <a:ext cx="3466520" cy="8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5370" y="3950748"/>
            <a:ext cx="33098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ИНТУИТИВНО ПОНЯТНЫЙ ИНТЕРФЕЙС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ДИСПЕТЧЕРИЗАЦИЯ ПОЗВОЛЯЕТ ОБХОДИТЬСЯ БЕЗ ПОСТОЯННОГО </a:t>
            </a:r>
            <a:r>
              <a:rPr lang="ru-RU" b="1" dirty="0" smtClean="0">
                <a:solidFill>
                  <a:srgbClr val="FF0000"/>
                </a:solidFill>
              </a:rPr>
              <a:t>ПРИСУТСТВИЯ ПЕРСОНАЛА НА ОБЪЕКТЕ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903" y="119804"/>
            <a:ext cx="614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ОПТИМИЗАЦИЯ ЗА СЧЁТ ДЕЛЕГИРОВАНИЯ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" y="902861"/>
            <a:ext cx="4237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КЕЙС №3</a:t>
            </a: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Объект: </a:t>
            </a:r>
            <a:r>
              <a:rPr lang="ru-RU" dirty="0" smtClean="0"/>
              <a:t>Бизнес-центр класса 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Проблема:</a:t>
            </a:r>
            <a:r>
              <a:rPr lang="ru-RU" dirty="0" smtClean="0"/>
              <a:t> сокращение бюджета на эксплуатацию без уменьшения штата сотрудников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Решение: 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предложений подрядчиков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подрядчиков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68946" y="4216955"/>
            <a:ext cx="7109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ЗАКРЫТЫЙ ПУЛ ПОДРЯДЧИКОВ = СКИДКИ НА ОБСЛУЖИВАНИЕ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БОЛЬШИЕ ОБЪЁМЫ = СНИЖЕНИЕ ЦЕНЫ НА НЕКОТОРЫЕ ВИДЫ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ЗА СЧЁТ СОТРУДНИКОВ ПОДРЯДЧИКОВ МОЖНО СОКРАТИТЬ ПЕРСОНАЛ НА ОБЪЕКТЕ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http://m.io.ua/img_aa/medium/0389/71/03897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8" y="1162742"/>
            <a:ext cx="3619406" cy="24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282700" y="2425700"/>
            <a:ext cx="8229600" cy="119519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cap="all" spc="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US" sz="2400" spc="3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Марина Великорецкая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| www.svneastward.ru</a:t>
            </a: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18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тел.: +7 (495) 374-87-84</a:t>
            </a:r>
          </a:p>
        </p:txBody>
      </p:sp>
      <p:sp>
        <p:nvSpPr>
          <p:cNvPr id="5" name="Picture 7"/>
          <p:cNvSpPr>
            <a:spLocks noChangeAspect="1"/>
          </p:cNvSpPr>
          <p:nvPr/>
        </p:nvSpPr>
        <p:spPr bwMode="auto">
          <a:xfrm>
            <a:off x="1092200" y="4059937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17062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1269"/>
      </p:ext>
    </p:extLst>
  </p:cSld>
  <p:clrMapOvr>
    <a:masterClrMapping/>
  </p:clrMapOvr>
</p:sld>
</file>

<file path=ppt/theme/theme1.xml><?xml version="1.0" encoding="utf-8"?>
<a:theme xmlns:a="http://schemas.openxmlformats.org/drawingml/2006/main" name="SVN Theme 2016">
  <a:themeElements>
    <a:clrScheme name="Custom 1">
      <a:dk1>
        <a:srgbClr val="002868"/>
      </a:dk1>
      <a:lt1>
        <a:srgbClr val="FFFFFF"/>
      </a:lt1>
      <a:dk2>
        <a:srgbClr val="C3C6C8"/>
      </a:dk2>
      <a:lt2>
        <a:srgbClr val="F46C24"/>
      </a:lt2>
      <a:accent1>
        <a:srgbClr val="F46C24"/>
      </a:accent1>
      <a:accent2>
        <a:srgbClr val="F46C24"/>
      </a:accent2>
      <a:accent3>
        <a:srgbClr val="C3C6C8"/>
      </a:accent3>
      <a:accent4>
        <a:srgbClr val="C3C6C8"/>
      </a:accent4>
      <a:accent5>
        <a:srgbClr val="002868"/>
      </a:accent5>
      <a:accent6>
        <a:srgbClr val="002868"/>
      </a:accent6>
      <a:hlink>
        <a:srgbClr val="F46C24"/>
      </a:hlink>
      <a:folHlink>
        <a:srgbClr val="C3C6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VN Theme 2016 PAGE NUMBERS">
  <a:themeElements>
    <a:clrScheme name="SVN Primary Blue">
      <a:dk1>
        <a:srgbClr val="002868"/>
      </a:dk1>
      <a:lt1>
        <a:srgbClr val="FFFFFF"/>
      </a:lt1>
      <a:dk2>
        <a:srgbClr val="C3C6C8"/>
      </a:dk2>
      <a:lt2>
        <a:srgbClr val="F46C24"/>
      </a:lt2>
      <a:accent1>
        <a:srgbClr val="F46C24"/>
      </a:accent1>
      <a:accent2>
        <a:srgbClr val="F46C24"/>
      </a:accent2>
      <a:accent3>
        <a:srgbClr val="C3C6C8"/>
      </a:accent3>
      <a:accent4>
        <a:srgbClr val="C3C6C8"/>
      </a:accent4>
      <a:accent5>
        <a:srgbClr val="002868"/>
      </a:accent5>
      <a:accent6>
        <a:srgbClr val="002868"/>
      </a:accent6>
      <a:hlink>
        <a:srgbClr val="F46C24"/>
      </a:hlink>
      <a:folHlink>
        <a:srgbClr val="C3C6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36351</TotalTime>
  <Words>315</Words>
  <Application>Microsoft Office PowerPoint</Application>
  <PresentationFormat>Экран (4:3)</PresentationFormat>
  <Paragraphs>56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23" baseType="lpstr">
      <vt:lpstr>MS PGothic</vt:lpstr>
      <vt:lpstr>Arial</vt:lpstr>
      <vt:lpstr>Calibri</vt:lpstr>
      <vt:lpstr>Courier New</vt:lpstr>
      <vt:lpstr>Franklin Gothic Book</vt:lpstr>
      <vt:lpstr>Franklin Gothic Demi Cond</vt:lpstr>
      <vt:lpstr>Franklin Gothic Medium</vt:lpstr>
      <vt:lpstr>Futura LT Book</vt:lpstr>
      <vt:lpstr>Garamond</vt:lpstr>
      <vt:lpstr>Mission Gothic Regular</vt:lpstr>
      <vt:lpstr>Nexa Bold</vt:lpstr>
      <vt:lpstr>Open Sans</vt:lpstr>
      <vt:lpstr>Open Sans Extrabold</vt:lpstr>
      <vt:lpstr>Open Sans Light</vt:lpstr>
      <vt:lpstr>Sketch Rockwell</vt:lpstr>
      <vt:lpstr>Verb Light</vt:lpstr>
      <vt:lpstr>SVN Theme 2016</vt:lpstr>
      <vt:lpstr>SVN Theme 2016 PAGE NUMBERS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SVNINC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Ryan Flaherty</dc:creator>
  <cp:lastModifiedBy>Ekaterina A</cp:lastModifiedBy>
  <cp:revision>324</cp:revision>
  <cp:lastPrinted>2016-01-27T16:00:52Z</cp:lastPrinted>
  <dcterms:created xsi:type="dcterms:W3CDTF">2014-09-18T01:33:29Z</dcterms:created>
  <dcterms:modified xsi:type="dcterms:W3CDTF">2016-05-31T08:26:45Z</dcterms:modified>
</cp:coreProperties>
</file>