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65" r:id="rId4"/>
    <p:sldId id="266" r:id="rId5"/>
    <p:sldId id="270" r:id="rId6"/>
    <p:sldId id="277" r:id="rId7"/>
    <p:sldId id="267" r:id="rId8"/>
    <p:sldId id="274" r:id="rId9"/>
    <p:sldId id="275" r:id="rId10"/>
    <p:sldId id="276" r:id="rId11"/>
    <p:sldId id="272" r:id="rId12"/>
    <p:sldId id="26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95E"/>
    <a:srgbClr val="949398"/>
    <a:srgbClr val="FBA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582" autoAdjust="0"/>
  </p:normalViewPr>
  <p:slideViewPr>
    <p:cSldViewPr snapToGrid="0">
      <p:cViewPr varScale="1">
        <p:scale>
          <a:sx n="107" d="100"/>
          <a:sy n="107" d="100"/>
        </p:scale>
        <p:origin x="13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0C667-A8EA-41A9-98F3-6C61A42F5BB6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12914-CDFC-44E5-AEB6-74BCE0C7D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2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091953" y="1621296"/>
            <a:ext cx="6392911" cy="3304032"/>
          </a:xfrm>
          <a:prstGeom prst="rect">
            <a:avLst/>
          </a:prstGeom>
        </p:spPr>
        <p:txBody>
          <a:bodyPr anchor="ctr"/>
          <a:lstStyle>
            <a:lvl1pPr algn="l">
              <a:defRPr lang="ru-RU" sz="3600" dirty="0">
                <a:solidFill>
                  <a:srgbClr val="FBAB18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5B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138000"/>
            <a:ext cx="180000" cy="720000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166" y="3043122"/>
            <a:ext cx="2998693" cy="4603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0313" y="2859389"/>
            <a:ext cx="521597" cy="8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995" y="4036737"/>
            <a:ext cx="776250" cy="1338750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>
          <a:xfrm>
            <a:off x="0" y="6150028"/>
            <a:ext cx="12192000" cy="720000"/>
          </a:xfrm>
          <a:prstGeom prst="rect">
            <a:avLst/>
          </a:prstGeom>
          <a:solidFill>
            <a:srgbClr val="5B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057400" y="4332347"/>
            <a:ext cx="9012936" cy="73420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BAB18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580387"/>
            <a:ext cx="5422501" cy="832500"/>
          </a:xfrm>
          <a:prstGeom prst="rect">
            <a:avLst/>
          </a:prstGeom>
        </p:spPr>
      </p:pic>
      <p:sp>
        <p:nvSpPr>
          <p:cNvPr id="13" name="Прямоугольник 12"/>
          <p:cNvSpPr/>
          <p:nvPr userDrawn="1"/>
        </p:nvSpPr>
        <p:spPr>
          <a:xfrm>
            <a:off x="0" y="6150028"/>
            <a:ext cx="180000" cy="720000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2057400" y="5147698"/>
            <a:ext cx="6681788" cy="59473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949398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600" dirty="0" smtClean="0">
                <a:solidFill>
                  <a:srgbClr val="949398"/>
                </a:solidFill>
              </a:rPr>
              <a:t>ПОДЗАГОЛОВОК</a:t>
            </a:r>
            <a:endParaRPr lang="ru-RU" sz="2600" dirty="0" smtClean="0"/>
          </a:p>
        </p:txBody>
      </p:sp>
    </p:spTree>
    <p:extLst>
      <p:ext uri="{BB962C8B-B14F-4D97-AF65-F5344CB8AC3E}">
        <p14:creationId xmlns:p14="http://schemas.microsoft.com/office/powerpoint/2010/main" val="121771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 userDrawn="1"/>
        </p:nvGrpSpPr>
        <p:grpSpPr>
          <a:xfrm>
            <a:off x="0" y="6138000"/>
            <a:ext cx="12192000" cy="720000"/>
            <a:chOff x="0" y="6181344"/>
            <a:chExt cx="12192000" cy="720000"/>
          </a:xfrm>
        </p:grpSpPr>
        <p:sp>
          <p:nvSpPr>
            <p:cNvPr id="39" name="Прямоугольник 38"/>
            <p:cNvSpPr/>
            <p:nvPr userDrawn="1"/>
          </p:nvSpPr>
          <p:spPr>
            <a:xfrm>
              <a:off x="0" y="6181344"/>
              <a:ext cx="12192000" cy="720000"/>
            </a:xfrm>
            <a:prstGeom prst="rect">
              <a:avLst/>
            </a:prstGeom>
            <a:solidFill>
              <a:srgbClr val="5B5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0" y="6181344"/>
              <a:ext cx="180000" cy="720000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16300" y="6344513"/>
              <a:ext cx="2137500" cy="33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0927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6138000"/>
            <a:ext cx="12192000" cy="720000"/>
            <a:chOff x="0" y="6181344"/>
            <a:chExt cx="12192000" cy="720000"/>
          </a:xfrm>
        </p:grpSpPr>
        <p:sp>
          <p:nvSpPr>
            <p:cNvPr id="7" name="Прямоугольник 6"/>
            <p:cNvSpPr/>
            <p:nvPr userDrawn="1"/>
          </p:nvSpPr>
          <p:spPr>
            <a:xfrm>
              <a:off x="0" y="6181344"/>
              <a:ext cx="12192000" cy="720000"/>
            </a:xfrm>
            <a:prstGeom prst="rect">
              <a:avLst/>
            </a:prstGeom>
            <a:solidFill>
              <a:srgbClr val="5B5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 userDrawn="1"/>
          </p:nvSpPr>
          <p:spPr>
            <a:xfrm>
              <a:off x="0" y="6181344"/>
              <a:ext cx="180000" cy="720000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16300" y="6344513"/>
              <a:ext cx="2137500" cy="337500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378" y="365125"/>
            <a:ext cx="258750" cy="438750"/>
          </a:xfrm>
          <a:prstGeom prst="rect">
            <a:avLst/>
          </a:prstGeom>
        </p:spPr>
      </p:pic>
      <p:sp>
        <p:nvSpPr>
          <p:cNvPr id="11" name="Текст 18"/>
          <p:cNvSpPr>
            <a:spLocks noGrp="1"/>
          </p:cNvSpPr>
          <p:nvPr>
            <p:ph type="body" sz="quarter" idx="11"/>
          </p:nvPr>
        </p:nvSpPr>
        <p:spPr>
          <a:xfrm>
            <a:off x="838200" y="1533016"/>
            <a:ext cx="5181600" cy="4465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3"/>
          </p:nvPr>
        </p:nvSpPr>
        <p:spPr>
          <a:xfrm>
            <a:off x="6172200" y="1533016"/>
            <a:ext cx="5181600" cy="4465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13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394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BAB18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14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0" y="6138000"/>
            <a:ext cx="12192000" cy="720000"/>
            <a:chOff x="0" y="6181344"/>
            <a:chExt cx="12192000" cy="720000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0" y="6181344"/>
              <a:ext cx="12192000" cy="720000"/>
            </a:xfrm>
            <a:prstGeom prst="rect">
              <a:avLst/>
            </a:prstGeom>
            <a:solidFill>
              <a:srgbClr val="5B5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0" y="6181344"/>
              <a:ext cx="180000" cy="720000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16300" y="6344513"/>
              <a:ext cx="2137500" cy="337500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378" y="365125"/>
            <a:ext cx="258750" cy="438750"/>
          </a:xfrm>
          <a:prstGeom prst="rect">
            <a:avLst/>
          </a:prstGeom>
        </p:spPr>
      </p:pic>
      <p:sp>
        <p:nvSpPr>
          <p:cNvPr id="19" name="Текст 18"/>
          <p:cNvSpPr>
            <a:spLocks noGrp="1"/>
          </p:cNvSpPr>
          <p:nvPr>
            <p:ph type="body" sz="quarter" idx="11"/>
          </p:nvPr>
        </p:nvSpPr>
        <p:spPr>
          <a:xfrm>
            <a:off x="838200" y="1533016"/>
            <a:ext cx="5181600" cy="1087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21" name="Текст 18"/>
          <p:cNvSpPr>
            <a:spLocks noGrp="1"/>
          </p:cNvSpPr>
          <p:nvPr>
            <p:ph type="body" sz="quarter" idx="13"/>
          </p:nvPr>
        </p:nvSpPr>
        <p:spPr>
          <a:xfrm>
            <a:off x="6172200" y="1533016"/>
            <a:ext cx="5181600" cy="1087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22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394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BAB18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14"/>
          </p:nvPr>
        </p:nvSpPr>
        <p:spPr>
          <a:xfrm>
            <a:off x="838200" y="2828925"/>
            <a:ext cx="5181600" cy="313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25" name="Объект 23"/>
          <p:cNvSpPr>
            <a:spLocks noGrp="1"/>
          </p:cNvSpPr>
          <p:nvPr>
            <p:ph sz="quarter" idx="15"/>
          </p:nvPr>
        </p:nvSpPr>
        <p:spPr>
          <a:xfrm>
            <a:off x="6172200" y="2828288"/>
            <a:ext cx="5181600" cy="313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90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19"/>
          <p:cNvSpPr>
            <a:spLocks noGrp="1"/>
          </p:cNvSpPr>
          <p:nvPr>
            <p:ph sz="quarter" idx="15"/>
          </p:nvPr>
        </p:nvSpPr>
        <p:spPr>
          <a:xfrm>
            <a:off x="6169025" y="1533525"/>
            <a:ext cx="5184775" cy="446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6138000"/>
            <a:ext cx="12192000" cy="720000"/>
            <a:chOff x="0" y="6181344"/>
            <a:chExt cx="12192000" cy="720000"/>
          </a:xfrm>
        </p:grpSpPr>
        <p:sp>
          <p:nvSpPr>
            <p:cNvPr id="11" name="Прямоугольник 10"/>
            <p:cNvSpPr/>
            <p:nvPr userDrawn="1"/>
          </p:nvSpPr>
          <p:spPr>
            <a:xfrm>
              <a:off x="0" y="6181344"/>
              <a:ext cx="12192000" cy="720000"/>
            </a:xfrm>
            <a:prstGeom prst="rect">
              <a:avLst/>
            </a:prstGeom>
            <a:solidFill>
              <a:srgbClr val="5B5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 userDrawn="1"/>
          </p:nvSpPr>
          <p:spPr>
            <a:xfrm>
              <a:off x="0" y="6181344"/>
              <a:ext cx="180000" cy="720000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16300" y="6344513"/>
              <a:ext cx="2137500" cy="337500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378" y="365125"/>
            <a:ext cx="258750" cy="438750"/>
          </a:xfrm>
          <a:prstGeom prst="rect">
            <a:avLst/>
          </a:prstGeom>
        </p:spPr>
      </p:pic>
      <p:sp>
        <p:nvSpPr>
          <p:cNvPr id="16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3941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BAB18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7" name="Текст 18"/>
          <p:cNvSpPr>
            <a:spLocks noGrp="1"/>
          </p:cNvSpPr>
          <p:nvPr>
            <p:ph type="body" sz="quarter" idx="13"/>
          </p:nvPr>
        </p:nvSpPr>
        <p:spPr>
          <a:xfrm>
            <a:off x="838200" y="1533015"/>
            <a:ext cx="5181600" cy="4468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B595E"/>
                </a:solidFill>
              </a:defRPr>
            </a:lvl1pPr>
            <a:lvl2pPr marL="457200" indent="0">
              <a:buNone/>
              <a:defRPr sz="2000">
                <a:solidFill>
                  <a:srgbClr val="5B595E"/>
                </a:solidFill>
              </a:defRPr>
            </a:lvl2pPr>
            <a:lvl3pPr marL="914400" indent="0">
              <a:buNone/>
              <a:defRPr sz="1800">
                <a:solidFill>
                  <a:srgbClr val="5B595E"/>
                </a:solidFill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58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0" y="6138000"/>
            <a:ext cx="12192000" cy="720000"/>
            <a:chOff x="0" y="6181344"/>
            <a:chExt cx="12192000" cy="720000"/>
          </a:xfrm>
        </p:grpSpPr>
        <p:sp>
          <p:nvSpPr>
            <p:cNvPr id="15" name="Прямоугольник 14"/>
            <p:cNvSpPr/>
            <p:nvPr userDrawn="1"/>
          </p:nvSpPr>
          <p:spPr>
            <a:xfrm>
              <a:off x="0" y="6181344"/>
              <a:ext cx="12192000" cy="720000"/>
            </a:xfrm>
            <a:prstGeom prst="rect">
              <a:avLst/>
            </a:prstGeom>
            <a:solidFill>
              <a:srgbClr val="5B5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 userDrawn="1"/>
          </p:nvSpPr>
          <p:spPr>
            <a:xfrm>
              <a:off x="0" y="6181344"/>
              <a:ext cx="180000" cy="720000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16300" y="6344513"/>
              <a:ext cx="2137500" cy="337500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378" y="2913253"/>
            <a:ext cx="258750" cy="43875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881743" y="2913063"/>
            <a:ext cx="10472057" cy="2597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BAB18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89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2" y="5894160"/>
            <a:ext cx="12192000" cy="963840"/>
            <a:chOff x="0" y="6181344"/>
            <a:chExt cx="12192000" cy="72000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0" y="6181344"/>
              <a:ext cx="12192000" cy="720000"/>
            </a:xfrm>
            <a:prstGeom prst="rect">
              <a:avLst/>
            </a:prstGeom>
            <a:solidFill>
              <a:srgbClr val="5B5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0" y="6181344"/>
              <a:ext cx="180000" cy="720000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6542" y="2785019"/>
            <a:ext cx="4518915" cy="695218"/>
          </a:xfrm>
          <a:prstGeom prst="rect">
            <a:avLst/>
          </a:prstGeom>
        </p:spPr>
      </p:pic>
      <p:grpSp>
        <p:nvGrpSpPr>
          <p:cNvPr id="15" name="Группа 14"/>
          <p:cNvGrpSpPr/>
          <p:nvPr userDrawn="1"/>
        </p:nvGrpSpPr>
        <p:grpSpPr>
          <a:xfrm>
            <a:off x="3718558" y="6097164"/>
            <a:ext cx="4754880" cy="557831"/>
            <a:chOff x="3706368" y="4086836"/>
            <a:chExt cx="4754880" cy="557831"/>
          </a:xfrm>
        </p:grpSpPr>
        <p:sp>
          <p:nvSpPr>
            <p:cNvPr id="11" name="Заголовок 17"/>
            <p:cNvSpPr txBox="1">
              <a:spLocks/>
            </p:cNvSpPr>
            <p:nvPr userDrawn="1"/>
          </p:nvSpPr>
          <p:spPr>
            <a:xfrm>
              <a:off x="3706368" y="4115816"/>
              <a:ext cx="2121409" cy="49987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FBAB18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3500" b="0" dirty="0" smtClean="0">
                  <a:solidFill>
                    <a:schemeClr val="bg1"/>
                  </a:solidFill>
                </a:rPr>
                <a:t>654 32 10</a:t>
              </a:r>
              <a:endParaRPr lang="ru-RU" sz="3500" b="0" dirty="0">
                <a:solidFill>
                  <a:schemeClr val="bg1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931510" y="4086836"/>
              <a:ext cx="328977" cy="557831"/>
            </a:xfrm>
            <a:prstGeom prst="rect">
              <a:avLst/>
            </a:prstGeom>
          </p:spPr>
        </p:pic>
        <p:sp>
          <p:nvSpPr>
            <p:cNvPr id="14" name="Заголовок 17"/>
            <p:cNvSpPr txBox="1">
              <a:spLocks/>
            </p:cNvSpPr>
            <p:nvPr userDrawn="1"/>
          </p:nvSpPr>
          <p:spPr>
            <a:xfrm>
              <a:off x="6225374" y="4115816"/>
              <a:ext cx="2235874" cy="49987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FBAB18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3500" b="0" dirty="0" smtClean="0">
                  <a:solidFill>
                    <a:schemeClr val="bg1"/>
                  </a:solidFill>
                </a:rPr>
                <a:t>ЖИВИ.РФ</a:t>
              </a:r>
              <a:endParaRPr lang="ru-RU" sz="35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75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2079D-5018-49D6-A092-238AC3C9896D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4768A-3812-4A26-A832-CDCB36AAD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5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53" r:id="rId6"/>
    <p:sldLayoutId id="2147483654" r:id="rId7"/>
    <p:sldLayoutId id="2147483659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5235388" y="2999296"/>
            <a:ext cx="5809130" cy="1828193"/>
          </a:xfrm>
        </p:spPr>
        <p:txBody>
          <a:bodyPr wrap="square" lIns="0" tIns="0" rIns="0" bIns="0">
            <a:spAutoFit/>
          </a:bodyPr>
          <a:lstStyle/>
          <a:p>
            <a:r>
              <a:rPr lang="ru-RU" sz="4400" dirty="0" smtClean="0">
                <a:solidFill>
                  <a:srgbClr val="5B595E"/>
                </a:solidFill>
              </a:rPr>
              <a:t>Вирусные </a:t>
            </a:r>
            <a:br>
              <a:rPr lang="ru-RU" sz="4400" dirty="0" smtClean="0">
                <a:solidFill>
                  <a:srgbClr val="5B595E"/>
                </a:solidFill>
              </a:rPr>
            </a:br>
            <a:r>
              <a:rPr lang="ru-RU" sz="4400" dirty="0" smtClean="0">
                <a:solidFill>
                  <a:srgbClr val="5B595E"/>
                </a:solidFill>
              </a:rPr>
              <a:t>или </a:t>
            </a:r>
            <a:r>
              <a:rPr lang="ru-RU" sz="4400" dirty="0" smtClean="0">
                <a:solidFill>
                  <a:srgbClr val="5B595E"/>
                </a:solidFill>
              </a:rPr>
              <a:t>традиционные </a:t>
            </a:r>
            <a:br>
              <a:rPr lang="ru-RU" sz="4400" dirty="0" smtClean="0">
                <a:solidFill>
                  <a:srgbClr val="5B595E"/>
                </a:solidFill>
              </a:rPr>
            </a:br>
            <a:r>
              <a:rPr lang="ru-RU" sz="4400" dirty="0" smtClean="0">
                <a:solidFill>
                  <a:srgbClr val="5B595E"/>
                </a:solidFill>
              </a:rPr>
              <a:t>видеоролики?</a:t>
            </a:r>
            <a:endParaRPr lang="ru-RU" sz="4400" dirty="0">
              <a:solidFill>
                <a:srgbClr val="5B595E"/>
              </a:solidFill>
            </a:endParaRPr>
          </a:p>
        </p:txBody>
      </p:sp>
      <p:sp>
        <p:nvSpPr>
          <p:cNvPr id="19" name="Текст 12"/>
          <p:cNvSpPr txBox="1">
            <a:spLocks/>
          </p:cNvSpPr>
          <p:nvPr/>
        </p:nvSpPr>
        <p:spPr>
          <a:xfrm>
            <a:off x="5235388" y="5061531"/>
            <a:ext cx="6470007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BAB18"/>
              </a:buClr>
              <a:buNone/>
            </a:pPr>
            <a:r>
              <a:rPr lang="ru-RU" sz="1900" dirty="0">
                <a:solidFill>
                  <a:srgbClr val="5B595E"/>
                </a:solidFill>
              </a:rPr>
              <a:t>Дмитрий </a:t>
            </a:r>
            <a:r>
              <a:rPr lang="ru-RU" sz="1900" dirty="0" smtClean="0">
                <a:solidFill>
                  <a:srgbClr val="5B595E"/>
                </a:solidFill>
              </a:rPr>
              <a:t>Карпушин,</a:t>
            </a:r>
            <a:r>
              <a:rPr lang="ru-RU" sz="1900" dirty="0">
                <a:solidFill>
                  <a:srgbClr val="5B595E"/>
                </a:solidFill>
              </a:rPr>
              <a:t> </a:t>
            </a:r>
            <a:r>
              <a:rPr lang="ru-RU" sz="1900" dirty="0" smtClean="0">
                <a:solidFill>
                  <a:srgbClr val="5B595E"/>
                </a:solidFill>
              </a:rPr>
              <a:t>директор </a:t>
            </a:r>
            <a:r>
              <a:rPr lang="ru-RU" sz="1900" dirty="0">
                <a:solidFill>
                  <a:srgbClr val="5B595E"/>
                </a:solidFill>
              </a:rPr>
              <a:t>по </a:t>
            </a:r>
            <a:r>
              <a:rPr lang="ru-RU" sz="1900" dirty="0" smtClean="0">
                <a:solidFill>
                  <a:srgbClr val="5B595E"/>
                </a:solidFill>
              </a:rPr>
              <a:t>маркетингу </a:t>
            </a:r>
            <a:br>
              <a:rPr lang="ru-RU" sz="1900" dirty="0" smtClean="0">
                <a:solidFill>
                  <a:srgbClr val="5B595E"/>
                </a:solidFill>
              </a:rPr>
            </a:br>
            <a:r>
              <a:rPr lang="ru-RU" sz="1900" dirty="0" smtClean="0">
                <a:solidFill>
                  <a:srgbClr val="5B595E"/>
                </a:solidFill>
              </a:rPr>
              <a:t>ПО </a:t>
            </a:r>
            <a:r>
              <a:rPr lang="ru-RU" sz="1900" dirty="0">
                <a:solidFill>
                  <a:srgbClr val="5B595E"/>
                </a:solidFill>
              </a:rPr>
              <a:t>«</a:t>
            </a:r>
            <a:r>
              <a:rPr lang="ru-RU" sz="1900" dirty="0" err="1">
                <a:solidFill>
                  <a:srgbClr val="5B595E"/>
                </a:solidFill>
              </a:rPr>
              <a:t>Ленстройматериалы</a:t>
            </a:r>
            <a:r>
              <a:rPr lang="ru-RU" sz="1900" dirty="0">
                <a:solidFill>
                  <a:srgbClr val="5B595E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35388" y="1226503"/>
            <a:ext cx="6096000" cy="177279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7200" b="1" dirty="0" smtClean="0">
                <a:solidFill>
                  <a:srgbClr val="FBAB18"/>
                </a:solidFill>
                <a:ea typeface="+mj-ea"/>
                <a:cs typeface="+mj-cs"/>
              </a:rPr>
              <a:t>Видео-</a:t>
            </a:r>
          </a:p>
          <a:p>
            <a:pPr>
              <a:lnSpc>
                <a:spcPct val="80000"/>
              </a:lnSpc>
            </a:pPr>
            <a:r>
              <a:rPr lang="ru-RU" sz="7200" b="1" dirty="0" smtClean="0">
                <a:solidFill>
                  <a:srgbClr val="FBAB18"/>
                </a:solidFill>
                <a:ea typeface="+mj-ea"/>
                <a:cs typeface="+mj-cs"/>
              </a:rPr>
              <a:t>контент в </a:t>
            </a:r>
            <a:r>
              <a:rPr lang="ru-RU" sz="7200" b="1" dirty="0">
                <a:solidFill>
                  <a:srgbClr val="FBAB18"/>
                </a:solidFill>
                <a:ea typeface="+mj-ea"/>
                <a:cs typeface="+mj-cs"/>
              </a:rPr>
              <a:t>сети</a:t>
            </a:r>
            <a:r>
              <a:rPr lang="ru-RU" sz="7200" dirty="0">
                <a:solidFill>
                  <a:srgbClr val="FBAB18"/>
                </a:solidFill>
                <a:ea typeface="+mj-ea"/>
                <a:cs typeface="+mj-cs"/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197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838198" y="2514904"/>
            <a:ext cx="11228295" cy="2585323"/>
          </a:xfrm>
        </p:spPr>
        <p:txBody>
          <a:bodyPr wrap="square" lIns="0" tIns="0" rIns="0" bIns="0">
            <a:spAutoFit/>
          </a:bodyPr>
          <a:lstStyle/>
          <a:p>
            <a:pPr marL="720000" indent="-720000">
              <a:lnSpc>
                <a:spcPct val="100000"/>
              </a:lnSpc>
              <a:buClr>
                <a:srgbClr val="FBAB18"/>
              </a:buClr>
              <a:buFont typeface="+mj-lt"/>
              <a:buAutoNum type="arabicPeriod" startAt="3"/>
            </a:pPr>
            <a:r>
              <a:rPr lang="ru-RU" sz="4200" dirty="0"/>
              <a:t>Удачные исключения возможны.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>Но </a:t>
            </a:r>
            <a:r>
              <a:rPr lang="ru-RU" sz="4200" dirty="0"/>
              <a:t>если вы выпускаете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>около 10–15 роликов в </a:t>
            </a:r>
            <a:r>
              <a:rPr lang="ru-RU" sz="4200" dirty="0"/>
              <a:t>месяц,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>исключения не </a:t>
            </a:r>
            <a:r>
              <a:rPr lang="ru-RU" sz="4200" dirty="0"/>
              <a:t>делают погоды.</a:t>
            </a:r>
            <a:endParaRPr lang="ru-RU" sz="4200" dirty="0"/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838200" y="274581"/>
            <a:ext cx="10515600" cy="1218795"/>
          </a:xfrm>
        </p:spPr>
        <p:txBody>
          <a:bodyPr lIns="0" tIns="0" rIns="0" bIns="0">
            <a:spAutoFit/>
          </a:bodyPr>
          <a:lstStyle/>
          <a:p>
            <a:r>
              <a:rPr lang="ru-RU" sz="4400" b="1" dirty="0" smtClean="0"/>
              <a:t>«Смерть» </a:t>
            </a:r>
            <a:r>
              <a:rPr lang="ru-RU" sz="4400" b="1" dirty="0"/>
              <a:t>развлекательной рекламы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в </a:t>
            </a:r>
            <a:r>
              <a:rPr lang="ru-RU" sz="4400" b="1" dirty="0"/>
              <a:t>недвижимости</a:t>
            </a:r>
          </a:p>
        </p:txBody>
      </p:sp>
    </p:spTree>
    <p:extLst>
      <p:ext uri="{BB962C8B-B14F-4D97-AF65-F5344CB8AC3E}">
        <p14:creationId xmlns:p14="http://schemas.microsoft.com/office/powerpoint/2010/main" val="247121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838200" y="1417294"/>
            <a:ext cx="5446059" cy="1523494"/>
          </a:xfrm>
        </p:spPr>
        <p:txBody>
          <a:bodyPr wrap="square" lIns="0" tIns="0" rIns="0" bIns="0">
            <a:sp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rgbClr val="FBAB18"/>
              </a:buClr>
              <a:buFont typeface="+mj-lt"/>
              <a:buAutoNum type="arabicPeriod"/>
            </a:pPr>
            <a:r>
              <a:rPr lang="ru-RU" sz="3300" dirty="0"/>
              <a:t>Планы и акценты </a:t>
            </a: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300" dirty="0" smtClean="0"/>
              <a:t>на </a:t>
            </a:r>
            <a:r>
              <a:rPr lang="ru-RU" sz="3300" dirty="0"/>
              <a:t>деталях </a:t>
            </a:r>
            <a:r>
              <a:rPr lang="ru-RU" sz="3300" dirty="0" smtClean="0"/>
              <a:t>не </a:t>
            </a:r>
            <a:r>
              <a:rPr lang="ru-RU" sz="3300" dirty="0"/>
              <a:t>должны быть </a:t>
            </a:r>
            <a:r>
              <a:rPr lang="ru-RU" sz="3300" dirty="0" smtClean="0"/>
              <a:t>длинными.</a:t>
            </a:r>
            <a:endParaRPr lang="ru-RU" sz="3300" dirty="0"/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838200" y="274581"/>
            <a:ext cx="10515600" cy="609398"/>
          </a:xfrm>
        </p:spPr>
        <p:txBody>
          <a:bodyPr lIns="0" tIns="0" rIns="0" bIns="0">
            <a:spAutoFit/>
          </a:bodyPr>
          <a:lstStyle/>
          <a:p>
            <a:r>
              <a:rPr lang="ru-RU" sz="4400" b="1" dirty="0"/>
              <a:t>Несколько технических мелочей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84259" y="1417294"/>
            <a:ext cx="4693023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14350" indent="-514350">
              <a:buClr>
                <a:srgbClr val="FBAB18"/>
              </a:buClr>
              <a:buFont typeface="+mj-lt"/>
              <a:buAutoNum type="arabicPeriod" startAt="2"/>
            </a:pPr>
            <a:r>
              <a:rPr lang="ru-RU" sz="3300" dirty="0">
                <a:solidFill>
                  <a:srgbClr val="5B595E"/>
                </a:solidFill>
              </a:rPr>
              <a:t>Не нужно заставлять ведущую выглядеть </a:t>
            </a:r>
            <a:r>
              <a:rPr lang="ru-RU" sz="3300" dirty="0" smtClean="0">
                <a:solidFill>
                  <a:srgbClr val="5B595E"/>
                </a:solidFill>
              </a:rPr>
              <a:t>сексапильно.</a:t>
            </a:r>
            <a:endParaRPr lang="ru-RU" sz="3300" dirty="0">
              <a:solidFill>
                <a:srgbClr val="5B595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4259" y="3673393"/>
            <a:ext cx="4693023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14350" indent="-514350">
              <a:buClr>
                <a:srgbClr val="FBAB18"/>
              </a:buClr>
              <a:buFont typeface="+mj-lt"/>
              <a:buAutoNum type="arabicPeriod" startAt="4"/>
            </a:pPr>
            <a:r>
              <a:rPr lang="ru-RU" sz="3300" dirty="0" smtClean="0">
                <a:solidFill>
                  <a:srgbClr val="5B595E"/>
                </a:solidFill>
              </a:rPr>
              <a:t>У </a:t>
            </a:r>
            <a:r>
              <a:rPr lang="ru-RU" sz="3300" dirty="0">
                <a:solidFill>
                  <a:srgbClr val="5B595E"/>
                </a:solidFill>
              </a:rPr>
              <a:t>ведущего должен быть нормативный выговор.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3673393"/>
            <a:ext cx="544605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14350" indent="-514350">
              <a:buClr>
                <a:srgbClr val="FBAB18"/>
              </a:buClr>
              <a:buFont typeface="+mj-lt"/>
              <a:buAutoNum type="arabicPeriod" startAt="3"/>
            </a:pPr>
            <a:r>
              <a:rPr lang="ru-RU" sz="3300" dirty="0">
                <a:solidFill>
                  <a:srgbClr val="5B595E"/>
                </a:solidFill>
              </a:rPr>
              <a:t>Продолжительность видеосюжета – </a:t>
            </a:r>
            <a:r>
              <a:rPr lang="ru-RU" sz="3300" dirty="0" smtClean="0">
                <a:solidFill>
                  <a:srgbClr val="5B595E"/>
                </a:solidFill>
              </a:rPr>
              <a:t/>
            </a:r>
            <a:br>
              <a:rPr lang="ru-RU" sz="3300" dirty="0" smtClean="0">
                <a:solidFill>
                  <a:srgbClr val="5B595E"/>
                </a:solidFill>
              </a:rPr>
            </a:br>
            <a:r>
              <a:rPr lang="ru-RU" sz="3300" dirty="0" smtClean="0">
                <a:solidFill>
                  <a:srgbClr val="5B595E"/>
                </a:solidFill>
              </a:rPr>
              <a:t>до </a:t>
            </a:r>
            <a:r>
              <a:rPr lang="ru-RU" sz="3300" dirty="0">
                <a:solidFill>
                  <a:srgbClr val="5B595E"/>
                </a:solidFill>
              </a:rPr>
              <a:t>120 </a:t>
            </a:r>
            <a:r>
              <a:rPr lang="ru-RU" sz="3300" dirty="0" smtClean="0">
                <a:solidFill>
                  <a:srgbClr val="5B595E"/>
                </a:solidFill>
              </a:rPr>
              <a:t>секунд.</a:t>
            </a:r>
            <a:endParaRPr lang="ru-RU" sz="3300" dirty="0">
              <a:solidFill>
                <a:srgbClr val="5B5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55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838200" y="2140599"/>
            <a:ext cx="6534150" cy="2554545"/>
          </a:xfrm>
        </p:spPr>
        <p:txBody>
          <a:bodyPr lIns="1080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dirty="0"/>
              <a:t>Для экспериментов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с </a:t>
            </a:r>
            <a:r>
              <a:rPr lang="ru-RU" sz="4000" dirty="0"/>
              <a:t>новыми инструментами полезно хорошо изучить старые: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7018020" y="2104691"/>
            <a:ext cx="4335780" cy="2821285"/>
          </a:xfrm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2400"/>
              </a:spcBef>
              <a:buClr>
                <a:srgbClr val="FBAB18"/>
              </a:buClr>
              <a:buFont typeface="Calibri" panose="020F0502020204030204" pitchFamily="34" charset="0"/>
              <a:buChar char="˃"/>
            </a:pPr>
            <a:r>
              <a:rPr lang="ru-RU" sz="3300" b="1" dirty="0"/>
              <a:t>Репортаж:</a:t>
            </a:r>
            <a:r>
              <a:rPr lang="ru-RU" sz="3300" dirty="0"/>
              <a:t> создаёт эффект присутствия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Clr>
                <a:srgbClr val="FBAB18"/>
              </a:buClr>
              <a:buFont typeface="Calibri" panose="020F0502020204030204" pitchFamily="34" charset="0"/>
              <a:buChar char="˃"/>
            </a:pPr>
            <a:r>
              <a:rPr lang="ru-RU" sz="3300" b="1" dirty="0"/>
              <a:t>Новостной сюжет: </a:t>
            </a:r>
            <a:r>
              <a:rPr lang="ru-RU" sz="3300" dirty="0"/>
              <a:t>обязательно требует изменения ситуации</a:t>
            </a:r>
            <a:r>
              <a:rPr lang="ru-RU" sz="3300" dirty="0" smtClean="0"/>
              <a:t>.</a:t>
            </a:r>
            <a:endParaRPr lang="ru-RU" sz="33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19405"/>
            <a:ext cx="10515600" cy="1218795"/>
          </a:xfrm>
        </p:spPr>
        <p:txBody>
          <a:bodyPr lIns="0" tIns="0" rIns="0" bIns="0">
            <a:spAutoFit/>
          </a:bodyPr>
          <a:lstStyle/>
          <a:p>
            <a:r>
              <a:rPr lang="ru-RU" sz="4400" b="1" dirty="0"/>
              <a:t>Выбор инструментов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для </a:t>
            </a:r>
            <a:r>
              <a:rPr lang="ru-RU" sz="4400" b="1" dirty="0"/>
              <a:t>создания </a:t>
            </a:r>
            <a:r>
              <a:rPr lang="ru-RU" sz="4400" b="1" dirty="0" err="1"/>
              <a:t>видеоконтента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5651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ф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ф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3"/>
          </p:nvPr>
        </p:nvSpPr>
        <p:spPr>
          <a:xfrm>
            <a:off x="838200" y="1582341"/>
            <a:ext cx="10515600" cy="3693319"/>
          </a:xfrm>
        </p:spPr>
        <p:txBody>
          <a:bodyPr wrap="square" lIns="0" tIns="0" rIns="0" bIns="0">
            <a:spAutoFit/>
          </a:bodyPr>
          <a:lstStyle/>
          <a:p>
            <a:pPr marL="720000" indent="-720000">
              <a:lnSpc>
                <a:spcPct val="100000"/>
              </a:lnSpc>
              <a:spcBef>
                <a:spcPts val="3600"/>
              </a:spcBef>
              <a:buClr>
                <a:srgbClr val="FBAB18"/>
              </a:buClr>
              <a:buFont typeface="+mj-lt"/>
              <a:buAutoNum type="arabicPeriod"/>
            </a:pPr>
            <a:r>
              <a:rPr lang="ru-RU" sz="4200" dirty="0"/>
              <a:t>Строгость и респектабельность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>важны </a:t>
            </a:r>
            <a:r>
              <a:rPr lang="ru-RU" sz="4200" dirty="0"/>
              <a:t>для продвижения </a:t>
            </a:r>
            <a:r>
              <a:rPr lang="ru-RU" sz="4200" dirty="0" smtClean="0"/>
              <a:t>недвижимости.</a:t>
            </a:r>
          </a:p>
          <a:p>
            <a:pPr marL="720000" indent="-720000">
              <a:lnSpc>
                <a:spcPct val="100000"/>
              </a:lnSpc>
              <a:spcBef>
                <a:spcPts val="3600"/>
              </a:spcBef>
              <a:buClr>
                <a:srgbClr val="FBAB18"/>
              </a:buClr>
              <a:buFont typeface="+mj-lt"/>
              <a:buAutoNum type="arabicPeriod"/>
            </a:pPr>
            <a:r>
              <a:rPr lang="ru-RU" sz="4200" dirty="0" smtClean="0"/>
              <a:t>В </a:t>
            </a:r>
            <a:r>
              <a:rPr lang="ru-RU" sz="4200" dirty="0" err="1" smtClean="0"/>
              <a:t>видесюжетах</a:t>
            </a:r>
            <a:r>
              <a:rPr lang="ru-RU" sz="4200" dirty="0" smtClean="0"/>
              <a:t> мы неизбежно </a:t>
            </a:r>
            <a:br>
              <a:rPr lang="ru-RU" sz="4200" dirty="0" smtClean="0"/>
            </a:br>
            <a:r>
              <a:rPr lang="ru-RU" sz="4200" dirty="0" smtClean="0"/>
              <a:t>конкурируем с «</a:t>
            </a:r>
            <a:r>
              <a:rPr lang="ru-RU" sz="4200" dirty="0" smtClean="0"/>
              <a:t>большим» телевидением</a:t>
            </a:r>
            <a:r>
              <a:rPr lang="ru-RU" sz="4200" dirty="0" smtClean="0"/>
              <a:t>. </a:t>
            </a:r>
            <a:br>
              <a:rPr lang="ru-RU" sz="4200" dirty="0" smtClean="0"/>
            </a:br>
            <a:r>
              <a:rPr lang="ru-RU" sz="4200" dirty="0" smtClean="0"/>
              <a:t>Почему нельзя снижать жанр</a:t>
            </a:r>
            <a:r>
              <a:rPr lang="ru-RU" sz="4200" dirty="0" smtClean="0"/>
              <a:t>?</a:t>
            </a:r>
            <a:endParaRPr lang="ru-RU" sz="4200" dirty="0" smtClean="0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838200" y="319405"/>
            <a:ext cx="10515600" cy="609398"/>
          </a:xfrm>
        </p:spPr>
        <p:txBody>
          <a:bodyPr lIns="0" tIns="0" rIns="0" bIns="0">
            <a:spAutoFit/>
          </a:bodyPr>
          <a:lstStyle/>
          <a:p>
            <a:r>
              <a:rPr lang="ru-RU" sz="4400" b="1" dirty="0"/>
              <a:t>Оживляем коммуникацию</a:t>
            </a:r>
          </a:p>
        </p:txBody>
      </p:sp>
    </p:spTree>
    <p:extLst>
      <p:ext uri="{BB962C8B-B14F-4D97-AF65-F5344CB8AC3E}">
        <p14:creationId xmlns:p14="http://schemas.microsoft.com/office/powerpoint/2010/main" val="28953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3"/>
          </p:nvPr>
        </p:nvSpPr>
        <p:spPr>
          <a:xfrm>
            <a:off x="838200" y="2228672"/>
            <a:ext cx="10515600" cy="2400657"/>
          </a:xfrm>
        </p:spPr>
        <p:txBody>
          <a:bodyPr wrap="square" lIns="0" tIns="0" rIns="0" bIns="0">
            <a:spAutoFit/>
          </a:bodyPr>
          <a:lstStyle/>
          <a:p>
            <a:pPr marL="720000" indent="-720000">
              <a:lnSpc>
                <a:spcPct val="100000"/>
              </a:lnSpc>
              <a:spcBef>
                <a:spcPts val="3600"/>
              </a:spcBef>
              <a:buClr>
                <a:srgbClr val="FBAB18"/>
              </a:buClr>
              <a:buFont typeface="+mj-lt"/>
              <a:buAutoNum type="arabicPeriod" startAt="3"/>
            </a:pPr>
            <a:r>
              <a:rPr lang="ru-RU" sz="4200" dirty="0" smtClean="0"/>
              <a:t>Успокоив </a:t>
            </a:r>
            <a:r>
              <a:rPr lang="ru-RU" sz="4200" dirty="0" smtClean="0"/>
              <a:t>зрителя по поводу </a:t>
            </a:r>
            <a:r>
              <a:rPr lang="ru-RU" sz="4200" dirty="0" smtClean="0"/>
              <a:t>нашей серьёзности</a:t>
            </a:r>
            <a:r>
              <a:rPr lang="ru-RU" sz="4200" dirty="0" smtClean="0"/>
              <a:t>, </a:t>
            </a:r>
            <a:r>
              <a:rPr lang="ru-RU" sz="4200" dirty="0" smtClean="0"/>
              <a:t>можно </a:t>
            </a:r>
            <a:r>
              <a:rPr lang="ru-RU" sz="4200" dirty="0" smtClean="0"/>
              <a:t>дать ему поблажку.</a:t>
            </a:r>
          </a:p>
          <a:p>
            <a:pPr marL="720000" indent="-720000">
              <a:lnSpc>
                <a:spcPct val="100000"/>
              </a:lnSpc>
              <a:spcBef>
                <a:spcPts val="3600"/>
              </a:spcBef>
              <a:buClr>
                <a:srgbClr val="FBAB18"/>
              </a:buClr>
              <a:buFont typeface="+mj-lt"/>
              <a:buAutoNum type="arabicPeriod" startAt="3"/>
            </a:pPr>
            <a:r>
              <a:rPr lang="ru-RU" sz="4200" dirty="0" smtClean="0"/>
              <a:t>Пытаться всё время </a:t>
            </a:r>
            <a:r>
              <a:rPr lang="ru-RU" sz="4200" dirty="0" smtClean="0"/>
              <a:t>шутить </a:t>
            </a:r>
            <a:r>
              <a:rPr lang="ru-RU" sz="4200" dirty="0" smtClean="0"/>
              <a:t>невыгодно.</a:t>
            </a:r>
            <a:endParaRPr lang="ru-RU" sz="4200" dirty="0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838200" y="319405"/>
            <a:ext cx="10515600" cy="609398"/>
          </a:xfrm>
        </p:spPr>
        <p:txBody>
          <a:bodyPr lIns="0" tIns="0" rIns="0" bIns="0">
            <a:spAutoFit/>
          </a:bodyPr>
          <a:lstStyle/>
          <a:p>
            <a:r>
              <a:rPr lang="ru-RU" sz="4400" b="1" dirty="0"/>
              <a:t>Оживляем коммуникацию</a:t>
            </a:r>
          </a:p>
        </p:txBody>
      </p:sp>
    </p:spTree>
    <p:extLst>
      <p:ext uri="{BB962C8B-B14F-4D97-AF65-F5344CB8AC3E}">
        <p14:creationId xmlns:p14="http://schemas.microsoft.com/office/powerpoint/2010/main" val="17686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ф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838199" y="2413338"/>
            <a:ext cx="7884460" cy="1938992"/>
          </a:xfrm>
        </p:spPr>
        <p:txBody>
          <a:bodyPr wrap="square" lIns="0" tIns="0" rIns="0" bIns="0">
            <a:spAutoFit/>
          </a:bodyPr>
          <a:lstStyle/>
          <a:p>
            <a:pPr marL="720000" indent="-720000">
              <a:lnSpc>
                <a:spcPct val="100000"/>
              </a:lnSpc>
              <a:buClr>
                <a:srgbClr val="FBAB18"/>
              </a:buClr>
              <a:buFont typeface="+mj-lt"/>
              <a:buAutoNum type="arabicPeriod"/>
            </a:pPr>
            <a:r>
              <a:rPr lang="ru-RU" sz="4200" dirty="0"/>
              <a:t>«С недвижимостью </a:t>
            </a:r>
            <a:r>
              <a:rPr lang="ru-RU" sz="4200" dirty="0" smtClean="0"/>
              <a:t>не </a:t>
            </a:r>
            <a:r>
              <a:rPr lang="ru-RU" sz="4200" dirty="0"/>
              <a:t>шутят»: развлечение </a:t>
            </a:r>
            <a:r>
              <a:rPr lang="ru-RU" sz="4200" dirty="0" smtClean="0"/>
              <a:t>не </a:t>
            </a:r>
            <a:r>
              <a:rPr lang="ru-RU" sz="4200" dirty="0"/>
              <a:t>ассоциируется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>с недвижимостью.</a:t>
            </a:r>
            <a:endParaRPr lang="ru-RU" sz="4200" dirty="0"/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838200" y="274581"/>
            <a:ext cx="10515600" cy="1218795"/>
          </a:xfrm>
        </p:spPr>
        <p:txBody>
          <a:bodyPr lIns="0" tIns="0" rIns="0" bIns="0">
            <a:spAutoFit/>
          </a:bodyPr>
          <a:lstStyle/>
          <a:p>
            <a:r>
              <a:rPr lang="ru-RU" sz="4400" b="1" dirty="0" smtClean="0"/>
              <a:t>«Смерть» </a:t>
            </a:r>
            <a:r>
              <a:rPr lang="ru-RU" sz="4400" b="1" dirty="0"/>
              <a:t>развлекательной рекламы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в </a:t>
            </a:r>
            <a:r>
              <a:rPr lang="ru-RU" sz="4400" b="1" dirty="0"/>
              <a:t>недвижимости</a:t>
            </a:r>
          </a:p>
        </p:txBody>
      </p:sp>
    </p:spTree>
    <p:extLst>
      <p:ext uri="{BB962C8B-B14F-4D97-AF65-F5344CB8AC3E}">
        <p14:creationId xmlns:p14="http://schemas.microsoft.com/office/powerpoint/2010/main" val="213014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838198" y="2413338"/>
            <a:ext cx="10044955" cy="1938992"/>
          </a:xfrm>
        </p:spPr>
        <p:txBody>
          <a:bodyPr wrap="square" lIns="0" tIns="0" rIns="0" bIns="0">
            <a:spAutoFit/>
          </a:bodyPr>
          <a:lstStyle/>
          <a:p>
            <a:pPr marL="720000" indent="-720000">
              <a:lnSpc>
                <a:spcPct val="100000"/>
              </a:lnSpc>
              <a:buClr>
                <a:srgbClr val="FBAB18"/>
              </a:buClr>
              <a:buFont typeface="+mj-lt"/>
              <a:buAutoNum type="arabicPeriod" startAt="2"/>
            </a:pPr>
            <a:r>
              <a:rPr lang="ru-RU" sz="4200" dirty="0"/>
              <a:t>Занятный («вирусный») </a:t>
            </a:r>
            <a:r>
              <a:rPr lang="ru-RU" sz="4200" dirty="0" smtClean="0"/>
              <a:t>ролик </a:t>
            </a:r>
            <a:br>
              <a:rPr lang="ru-RU" sz="4200" dirty="0" smtClean="0"/>
            </a:br>
            <a:r>
              <a:rPr lang="ru-RU" sz="4200" dirty="0" smtClean="0"/>
              <a:t>посмотрят с </a:t>
            </a:r>
            <a:r>
              <a:rPr lang="ru-RU" sz="4200" dirty="0"/>
              <a:t>удовольствием,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>но </a:t>
            </a:r>
            <a:r>
              <a:rPr lang="ru-RU" sz="4200" dirty="0"/>
              <a:t>«уйдут </a:t>
            </a:r>
            <a:r>
              <a:rPr lang="ru-RU" sz="4200" dirty="0" smtClean="0"/>
              <a:t>к </a:t>
            </a:r>
            <a:r>
              <a:rPr lang="ru-RU" sz="4200" dirty="0"/>
              <a:t>той, что лучше варит борщ».</a:t>
            </a:r>
            <a:endParaRPr lang="ru-RU" sz="4200" dirty="0"/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838200" y="274581"/>
            <a:ext cx="10515600" cy="1218795"/>
          </a:xfrm>
        </p:spPr>
        <p:txBody>
          <a:bodyPr lIns="0" tIns="0" rIns="0" bIns="0">
            <a:spAutoFit/>
          </a:bodyPr>
          <a:lstStyle/>
          <a:p>
            <a:r>
              <a:rPr lang="ru-RU" sz="4400" b="1" dirty="0" smtClean="0"/>
              <a:t>«Смерть» </a:t>
            </a:r>
            <a:r>
              <a:rPr lang="ru-RU" sz="4400" b="1" dirty="0"/>
              <a:t>развлекательной рекламы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в </a:t>
            </a:r>
            <a:r>
              <a:rPr lang="ru-RU" sz="4400" b="1" dirty="0"/>
              <a:t>недвижимости</a:t>
            </a:r>
          </a:p>
        </p:txBody>
      </p:sp>
    </p:spTree>
    <p:extLst>
      <p:ext uri="{BB962C8B-B14F-4D97-AF65-F5344CB8AC3E}">
        <p14:creationId xmlns:p14="http://schemas.microsoft.com/office/powerpoint/2010/main" val="2877520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109</Words>
  <Application>Microsoft Office PowerPoint</Application>
  <PresentationFormat>Широкоэкранный</PresentationFormat>
  <Paragraphs>25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Вирусные  или традиционные  видеоролики?</vt:lpstr>
      <vt:lpstr>Выбор инструментов  для создания видеоконтента</vt:lpstr>
      <vt:lpstr>Презентация PowerPoint</vt:lpstr>
      <vt:lpstr>Презентация PowerPoint</vt:lpstr>
      <vt:lpstr>Оживляем коммуникацию</vt:lpstr>
      <vt:lpstr>Оживляем коммуникацию</vt:lpstr>
      <vt:lpstr>Презентация PowerPoint</vt:lpstr>
      <vt:lpstr>«Смерть» развлекательной рекламы  в недвижимости</vt:lpstr>
      <vt:lpstr>«Смерть» развлекательной рекламы  в недвижимости</vt:lpstr>
      <vt:lpstr>«Смерть» развлекательной рекламы  в недвижимости</vt:lpstr>
      <vt:lpstr>Несколько технических мелочей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Белякова Анастасия Александровна</dc:creator>
  <cp:lastModifiedBy>Стрельцов Евгений Геннадьевич</cp:lastModifiedBy>
  <cp:revision>52</cp:revision>
  <dcterms:created xsi:type="dcterms:W3CDTF">2016-01-26T08:18:04Z</dcterms:created>
  <dcterms:modified xsi:type="dcterms:W3CDTF">2016-04-20T11:21:45Z</dcterms:modified>
</cp:coreProperties>
</file>