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41" r:id="rId2"/>
    <p:sldId id="384" r:id="rId3"/>
    <p:sldId id="361" r:id="rId4"/>
    <p:sldId id="385" r:id="rId5"/>
    <p:sldId id="383" r:id="rId6"/>
    <p:sldId id="357" r:id="rId7"/>
    <p:sldId id="381" r:id="rId8"/>
    <p:sldId id="379" r:id="rId9"/>
    <p:sldId id="354" r:id="rId1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6ACF419-21D1-4738-A678-B1530628577D}">
          <p14:sldIdLst>
            <p14:sldId id="341"/>
            <p14:sldId id="384"/>
            <p14:sldId id="361"/>
            <p14:sldId id="385"/>
            <p14:sldId id="383"/>
            <p14:sldId id="357"/>
            <p14:sldId id="381"/>
            <p14:sldId id="379"/>
            <p14:sldId id="3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000"/>
    <a:srgbClr val="246E3D"/>
    <a:srgbClr val="376092"/>
    <a:srgbClr val="138742"/>
    <a:srgbClr val="169A4B"/>
    <a:srgbClr val="297B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>
      <p:cViewPr varScale="1">
        <p:scale>
          <a:sx n="70" d="100"/>
          <a:sy n="70" d="100"/>
        </p:scale>
        <p:origin x="145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BF00F-2BCB-4C8F-8C17-EE8FC0F36188}" type="datetimeFigureOut">
              <a:rPr lang="ru-RU" smtClean="0"/>
              <a:t>06.11.2015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59102-BED7-498D-ADF0-D34E4991C5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5929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0AE8-2CDF-4114-B4F7-CA5C31A7BBBF}" type="datetimeFigureOut">
              <a:rPr lang="ru-RU" smtClean="0"/>
              <a:t>06.11.2015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DFC9-F300-4A46-B0F9-9431E6AE7D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9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0AE8-2CDF-4114-B4F7-CA5C31A7BBBF}" type="datetimeFigureOut">
              <a:rPr lang="ru-RU" smtClean="0"/>
              <a:t>06.11.2015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DFC9-F300-4A46-B0F9-9431E6AE7D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071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0AE8-2CDF-4114-B4F7-CA5C31A7BBBF}" type="datetimeFigureOut">
              <a:rPr lang="ru-RU" smtClean="0"/>
              <a:t>06.11.2015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DFC9-F300-4A46-B0F9-9431E6AE7D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029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0AE8-2CDF-4114-B4F7-CA5C31A7BBBF}" type="datetimeFigureOut">
              <a:rPr lang="ru-RU" smtClean="0"/>
              <a:t>06.11.2015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DFC9-F300-4A46-B0F9-9431E6AE7D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550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0AE8-2CDF-4114-B4F7-CA5C31A7BBBF}" type="datetimeFigureOut">
              <a:rPr lang="ru-RU" smtClean="0"/>
              <a:t>06.11.2015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DFC9-F300-4A46-B0F9-9431E6AE7D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6377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0AE8-2CDF-4114-B4F7-CA5C31A7BBBF}" type="datetimeFigureOut">
              <a:rPr lang="ru-RU" smtClean="0"/>
              <a:t>06.11.2015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DFC9-F300-4A46-B0F9-9431E6AE7D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2632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0AE8-2CDF-4114-B4F7-CA5C31A7BBBF}" type="datetimeFigureOut">
              <a:rPr lang="ru-RU" smtClean="0"/>
              <a:t>06.11.2015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DFC9-F300-4A46-B0F9-9431E6AE7D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3721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0AE8-2CDF-4114-B4F7-CA5C31A7BBBF}" type="datetimeFigureOut">
              <a:rPr lang="ru-RU" smtClean="0"/>
              <a:t>06.11.2015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DFC9-F300-4A46-B0F9-9431E6AE7D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977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0AE8-2CDF-4114-B4F7-CA5C31A7BBBF}" type="datetimeFigureOut">
              <a:rPr lang="ru-RU" smtClean="0"/>
              <a:t>06.11.2015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DFC9-F300-4A46-B0F9-9431E6AE7D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194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0AE8-2CDF-4114-B4F7-CA5C31A7BBBF}" type="datetimeFigureOut">
              <a:rPr lang="ru-RU" smtClean="0"/>
              <a:t>06.11.2015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DFC9-F300-4A46-B0F9-9431E6AE7D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630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0AE8-2CDF-4114-B4F7-CA5C31A7BBBF}" type="datetimeFigureOut">
              <a:rPr lang="ru-RU" smtClean="0"/>
              <a:t>06.11.2015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DFC9-F300-4A46-B0F9-9431E6AE7D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17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D0AE8-2CDF-4114-B4F7-CA5C31A7BBBF}" type="datetimeFigureOut">
              <a:rPr lang="ru-RU" smtClean="0"/>
              <a:t>06.11.2015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FDFC9-F300-4A46-B0F9-9431E6AE7D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45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3420"/>
            <a:ext cx="9143998" cy="685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635896" y="4653136"/>
            <a:ext cx="4968552" cy="153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3975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3975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397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ru-RU" altLang="ru-RU" sz="1800" b="1" dirty="0" smtClean="0"/>
              <a:t>В ДИАЛОГЕ С ГОРОДОМ: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ru-RU" altLang="ru-RU" sz="1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ПРАКТИКА ДЕВЕЛОПЕРОВ ПО ФОРМИРОВАНИЮ комфортной городской среды</a:t>
            </a:r>
          </a:p>
          <a:p>
            <a:pPr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ноября 2015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963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62" y="319083"/>
            <a:ext cx="608598" cy="288032"/>
          </a:xfrm>
          <a:prstGeom prst="rect">
            <a:avLst/>
          </a:prstGeom>
          <a:solidFill>
            <a:srgbClr val="F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2" descr="I:\Pioneer\Презентация компании\images\лог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2" y="6500112"/>
            <a:ext cx="504056" cy="2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0782" y="285397"/>
            <a:ext cx="291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ЖИЛЫЕ КВАРТАЛЫ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254822" y="6381414"/>
            <a:ext cx="2205609" cy="365125"/>
          </a:xfrm>
        </p:spPr>
        <p:txBody>
          <a:bodyPr/>
          <a:lstStyle/>
          <a:p>
            <a:fld id="{5B5FDFC9-F300-4A46-B0F9-9431E6AE7DD1}" type="slidenum">
              <a:rPr lang="ru-RU" smtClean="0"/>
              <a:t>2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740782" y="764704"/>
            <a:ext cx="7647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40782" y="6360969"/>
            <a:ext cx="7647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03" y="3002090"/>
            <a:ext cx="7704000" cy="327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I:\Pioneer\Презентация компании\images\лого lif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982" y="1028184"/>
            <a:ext cx="1254442" cy="124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677863" y="908720"/>
            <a:ext cx="619839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3975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3975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3975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Линия продуктов «Жилые кварталы LIFE» была впервые выведена на рынок в 2011 году в Москве. Она была разработана группой компаний «Пионер» на основе анализа приоритетных потребностей покупателей жилой городской </a:t>
            </a:r>
            <a:r>
              <a:rPr lang="ru-RU" altLang="ru-RU" sz="1800" dirty="0" smtClean="0">
                <a:solidFill>
                  <a:srgbClr val="000000"/>
                </a:solidFill>
              </a:rPr>
              <a:t>недвижимости.</a:t>
            </a:r>
            <a:r>
              <a:rPr lang="en-US" altLang="ru-RU" sz="1800" dirty="0">
                <a:cs typeface="Arial" panose="020B0604020202020204" pitchFamily="34" charset="0"/>
              </a:rPr>
              <a:t> </a:t>
            </a:r>
            <a:r>
              <a:rPr lang="ru-RU" altLang="ru-RU" sz="1800" dirty="0" smtClean="0">
                <a:cs typeface="Arial" panose="020B0604020202020204" pitchFamily="34" charset="0"/>
              </a:rPr>
              <a:t>В самом </a:t>
            </a:r>
            <a:r>
              <a:rPr lang="ru-RU" altLang="ru-RU" sz="1800" dirty="0">
                <a:cs typeface="Arial" panose="020B0604020202020204" pitchFamily="34" charset="0"/>
              </a:rPr>
              <a:t>названии </a:t>
            </a:r>
            <a:r>
              <a:rPr lang="ru-RU" altLang="ru-RU" sz="1800" dirty="0" smtClean="0">
                <a:cs typeface="Arial" panose="020B0604020202020204" pitchFamily="34" charset="0"/>
              </a:rPr>
              <a:t>заложены </a:t>
            </a:r>
            <a:r>
              <a:rPr lang="ru-RU" altLang="ru-RU" sz="1800" dirty="0">
                <a:cs typeface="Arial" panose="020B0604020202020204" pitchFamily="34" charset="0"/>
              </a:rPr>
              <a:t>главные ее составляющие:</a:t>
            </a:r>
          </a:p>
        </p:txBody>
      </p:sp>
    </p:spTree>
    <p:extLst>
      <p:ext uri="{BB962C8B-B14F-4D97-AF65-F5344CB8AC3E}">
        <p14:creationId xmlns:p14="http://schemas.microsoft.com/office/powerpoint/2010/main" val="25810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Таисия\Объекты\Жилой квартал LIFE-Приморский\2 очередь\primorsk_vk_00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90" y="2140335"/>
            <a:ext cx="7150502" cy="402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62" y="319083"/>
            <a:ext cx="608598" cy="288032"/>
          </a:xfrm>
          <a:prstGeom prst="rect">
            <a:avLst/>
          </a:prstGeom>
          <a:solidFill>
            <a:srgbClr val="F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 descr="I:\Pioneer\Презентация компании\images\лог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2" y="6500112"/>
            <a:ext cx="504056" cy="2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0782" y="278433"/>
            <a:ext cx="442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cap="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квартал </a:t>
            </a:r>
            <a:r>
              <a:rPr lang="en-US" altLang="ru-RU" cap="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ru-RU" altLang="ru-RU" cap="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-приморский</a:t>
            </a:r>
            <a:endParaRPr lang="ru-RU" altLang="ru-RU" cap="all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254822" y="6381414"/>
            <a:ext cx="2205609" cy="365125"/>
          </a:xfrm>
        </p:spPr>
        <p:txBody>
          <a:bodyPr/>
          <a:lstStyle/>
          <a:p>
            <a:fld id="{5B5FDFC9-F300-4A46-B0F9-9431E6AE7DD1}" type="slidenum">
              <a:rPr lang="ru-RU" smtClean="0"/>
              <a:t>3</a:t>
            </a:fld>
            <a:endParaRPr lang="ru-RU" dirty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740782" y="764704"/>
            <a:ext cx="7647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740782" y="6311613"/>
            <a:ext cx="7647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19322" y="836712"/>
            <a:ext cx="76905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3975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3975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3975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ru-RU" sz="1800" dirty="0">
                <a:cs typeface="Arial" panose="020B0604020202020204" pitchFamily="34" charset="0"/>
              </a:rPr>
              <a:t>Ж</a:t>
            </a:r>
            <a:r>
              <a:rPr lang="ru-RU" sz="1800" dirty="0" smtClean="0">
                <a:cs typeface="Arial" panose="020B0604020202020204" pitchFamily="34" charset="0"/>
              </a:rPr>
              <a:t>илой </a:t>
            </a:r>
            <a:r>
              <a:rPr lang="ru-RU" sz="1800" dirty="0">
                <a:cs typeface="Arial" panose="020B0604020202020204" pitchFamily="34" charset="0"/>
              </a:rPr>
              <a:t>квартал </a:t>
            </a:r>
            <a:r>
              <a:rPr lang="ru-RU" sz="1800" dirty="0" smtClean="0">
                <a:cs typeface="Arial" panose="020B0604020202020204" pitchFamily="34" charset="0"/>
              </a:rPr>
              <a:t>LIFE-Приморский </a:t>
            </a:r>
            <a:r>
              <a:rPr lang="ru-RU" sz="1800" dirty="0">
                <a:cs typeface="Arial" panose="020B0604020202020204" pitchFamily="34" charset="0"/>
              </a:rPr>
              <a:t>в Санкт-Петербурге возводится в Приморском районе на Приморском проспекте, 52</a:t>
            </a:r>
            <a:r>
              <a:rPr lang="ru-RU" sz="1800" dirty="0" smtClean="0">
                <a:cs typeface="Arial" panose="020B0604020202020204" pitchFamily="34" charset="0"/>
              </a:rPr>
              <a:t>. Первая очередь квартала запланирована к сдаче в конце текущего года. Вторая очередь активно проектируется.</a:t>
            </a:r>
            <a:endParaRPr lang="ru-RU" sz="1800" dirty="0"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/>
          <a:stretch/>
        </p:blipFill>
        <p:spPr bwMode="auto">
          <a:xfrm>
            <a:off x="6084168" y="239772"/>
            <a:ext cx="2304256" cy="44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48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62" y="319083"/>
            <a:ext cx="608598" cy="288032"/>
          </a:xfrm>
          <a:prstGeom prst="rect">
            <a:avLst/>
          </a:prstGeom>
          <a:solidFill>
            <a:srgbClr val="F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 descr="I:\Pioneer\Презентация компании\images\лог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2" y="6500112"/>
            <a:ext cx="504056" cy="2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0782" y="27843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254822" y="6381414"/>
            <a:ext cx="2205609" cy="365125"/>
          </a:xfrm>
        </p:spPr>
        <p:txBody>
          <a:bodyPr/>
          <a:lstStyle/>
          <a:p>
            <a:fld id="{5B5FDFC9-F300-4A46-B0F9-9431E6AE7DD1}" type="slidenum">
              <a:rPr lang="ru-RU" smtClean="0"/>
              <a:t>4</a:t>
            </a:fld>
            <a:endParaRPr lang="ru-RU" dirty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740782" y="764704"/>
            <a:ext cx="7647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740782" y="6311613"/>
            <a:ext cx="7647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05336" y="805508"/>
            <a:ext cx="769056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3975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3975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3975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ru-RU" sz="1800" dirty="0" smtClean="0"/>
              <a:t>На </a:t>
            </a:r>
            <a:r>
              <a:rPr lang="ru-RU" sz="1800" dirty="0"/>
              <a:t>основе </a:t>
            </a:r>
            <a:r>
              <a:rPr lang="ru-RU" sz="1800" dirty="0" smtClean="0"/>
              <a:t>важных </a:t>
            </a:r>
            <a:r>
              <a:rPr lang="ru-RU" sz="1800" dirty="0"/>
              <a:t>требований к </a:t>
            </a:r>
            <a:r>
              <a:rPr lang="ru-RU" sz="1800" dirty="0" smtClean="0"/>
              <a:t>территории комплекса как </a:t>
            </a:r>
            <a:r>
              <a:rPr lang="ru-RU" sz="1800" dirty="0"/>
              <a:t>детская безопасность, экология и мобильность, ГК «Пионер» </a:t>
            </a:r>
            <a:r>
              <a:rPr lang="ru-RU" sz="1800" dirty="0" smtClean="0"/>
              <a:t>разработала концепцию </a:t>
            </a:r>
            <a:r>
              <a:rPr lang="ru-RU" sz="1800" dirty="0"/>
              <a:t>организации жилого пространства «Двор без машин». Она предусматривает создание внутреннего двора без парковочных мест и автомобильных дорог. </a:t>
            </a:r>
            <a:endParaRPr lang="ru-RU" sz="1800" dirty="0"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0782" y="278433"/>
            <a:ext cx="774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cap="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Концепция организации пространства «двор без машин»</a:t>
            </a:r>
            <a:endParaRPr lang="ru-RU" altLang="ru-RU" cap="all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Z:\Таисия\Иллюстрации\Благоустройство LI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87969" y="1312806"/>
            <a:ext cx="3920339" cy="589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Таисия\Иллюстрации\Благоустройство LIFE_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2" y="2295759"/>
            <a:ext cx="1759598" cy="392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83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62" y="319083"/>
            <a:ext cx="608598" cy="288032"/>
          </a:xfrm>
          <a:prstGeom prst="rect">
            <a:avLst/>
          </a:prstGeom>
          <a:solidFill>
            <a:srgbClr val="F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 descr="I:\Pioneer\Презентация компании\images\лог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2" y="6500112"/>
            <a:ext cx="504056" cy="2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0782" y="27843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254822" y="6381414"/>
            <a:ext cx="2205609" cy="365125"/>
          </a:xfrm>
        </p:spPr>
        <p:txBody>
          <a:bodyPr/>
          <a:lstStyle/>
          <a:p>
            <a:fld id="{5B5FDFC9-F300-4A46-B0F9-9431E6AE7DD1}" type="slidenum">
              <a:rPr lang="ru-RU" smtClean="0"/>
              <a:t>5</a:t>
            </a:fld>
            <a:endParaRPr lang="ru-RU" dirty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740782" y="764704"/>
            <a:ext cx="7647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740782" y="6311613"/>
            <a:ext cx="7647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0782" y="278433"/>
            <a:ext cx="5538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cap="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«двор без машин» на территории </a:t>
            </a:r>
            <a:r>
              <a:rPr lang="ru-RU" altLang="ru-RU" cap="all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жк</a:t>
            </a:r>
            <a:r>
              <a:rPr lang="ru-RU" altLang="ru-RU" cap="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cap="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YE’S</a:t>
            </a:r>
            <a:endParaRPr lang="ru-RU" altLang="ru-RU" cap="all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Z:\Таисия\Мероприятия\Мероприятия2015\КОНКУРСЫ\9_Доверие потребителя\Материалы к анкете\IMG_6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1" y="980728"/>
            <a:ext cx="766286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9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62" y="319083"/>
            <a:ext cx="608598" cy="288032"/>
          </a:xfrm>
          <a:prstGeom prst="rect">
            <a:avLst/>
          </a:prstGeom>
          <a:solidFill>
            <a:srgbClr val="F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 descr="I:\Pioneer\Презентация компании\images\лог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2" y="6500112"/>
            <a:ext cx="504056" cy="2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254822" y="6381414"/>
            <a:ext cx="2205609" cy="365125"/>
          </a:xfrm>
        </p:spPr>
        <p:txBody>
          <a:bodyPr/>
          <a:lstStyle/>
          <a:p>
            <a:fld id="{5B5FDFC9-F300-4A46-B0F9-9431E6AE7DD1}" type="slidenum">
              <a:rPr lang="ru-RU" smtClean="0"/>
              <a:t>6</a:t>
            </a:fld>
            <a:endParaRPr lang="ru-RU" dirty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740782" y="764704"/>
            <a:ext cx="7647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740782" y="6360969"/>
            <a:ext cx="7647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946" y="260350"/>
            <a:ext cx="412478" cy="41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0424" y="278433"/>
            <a:ext cx="5647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ИНФРАСТРУКТУРНЫХ ПРОЕКТОВ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204864"/>
            <a:ext cx="7632000" cy="392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20000" y="864000"/>
            <a:ext cx="759591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3975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3975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3975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None/>
            </a:pPr>
            <a:r>
              <a:rPr lang="ru-RU" sz="1800" dirty="0" smtClean="0">
                <a:cs typeface="Arial" panose="020B0604020202020204" pitchFamily="34" charset="0"/>
              </a:rPr>
              <a:t>ГК «Пионер» совместно с японским архитектурным бюро </a:t>
            </a:r>
            <a:r>
              <a:rPr lang="en-US" sz="1800" dirty="0" smtClean="0">
                <a:cs typeface="Arial" panose="020B0604020202020204" pitchFamily="34" charset="0"/>
              </a:rPr>
              <a:t>Nikken Sekkei</a:t>
            </a:r>
            <a:r>
              <a:rPr lang="ru-RU" sz="1800" dirty="0" smtClean="0">
                <a:cs typeface="Arial" panose="020B0604020202020204" pitchFamily="34" charset="0"/>
              </a:rPr>
              <a:t> разработало проект по развитию набережной вдоль Приморского проспекта. </a:t>
            </a:r>
            <a:r>
              <a:rPr lang="ru-RU" sz="1800" dirty="0" smtClean="0"/>
              <a:t>Целью данного </a:t>
            </a:r>
            <a:r>
              <a:rPr lang="ru-RU" sz="1800" dirty="0"/>
              <a:t>проекта </a:t>
            </a:r>
            <a:r>
              <a:rPr lang="ru-RU" sz="1800" dirty="0" smtClean="0"/>
              <a:t>является создание </a:t>
            </a:r>
            <a:r>
              <a:rPr lang="ru-RU" sz="1800" dirty="0"/>
              <a:t>концепции </a:t>
            </a:r>
            <a:r>
              <a:rPr lang="ru-RU" sz="1800" dirty="0" smtClean="0"/>
              <a:t>прибрежного ландшафта </a:t>
            </a:r>
            <a:r>
              <a:rPr lang="ru-RU" sz="1800" dirty="0"/>
              <a:t>вдоль реки </a:t>
            </a:r>
            <a:r>
              <a:rPr lang="ru-RU" sz="1800" dirty="0" smtClean="0"/>
              <a:t>Большая </a:t>
            </a:r>
            <a:r>
              <a:rPr lang="ru-RU" sz="1800" dirty="0" err="1" smtClean="0"/>
              <a:t>Невка</a:t>
            </a:r>
            <a:r>
              <a:rPr lang="ru-RU" sz="1800" dirty="0"/>
              <a:t>.</a:t>
            </a:r>
            <a:endParaRPr lang="ru-RU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9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62" y="319083"/>
            <a:ext cx="608598" cy="288032"/>
          </a:xfrm>
          <a:prstGeom prst="rect">
            <a:avLst/>
          </a:prstGeom>
          <a:solidFill>
            <a:srgbClr val="F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 descr="I:\Pioneer\Презентация компании\images\лог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2" y="6500112"/>
            <a:ext cx="504056" cy="2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254822" y="6381414"/>
            <a:ext cx="2205609" cy="365125"/>
          </a:xfrm>
        </p:spPr>
        <p:txBody>
          <a:bodyPr/>
          <a:lstStyle/>
          <a:p>
            <a:fld id="{5B5FDFC9-F300-4A46-B0F9-9431E6AE7DD1}" type="slidenum">
              <a:rPr lang="ru-RU" smtClean="0"/>
              <a:t>7</a:t>
            </a:fld>
            <a:endParaRPr lang="ru-RU" dirty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740782" y="764704"/>
            <a:ext cx="7647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740782" y="6360969"/>
            <a:ext cx="7647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0782" y="278433"/>
            <a:ext cx="4917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ПРИЛЕГАЮЩЕЙ ТЕРРИТОРИИ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47" y="161047"/>
            <a:ext cx="484486" cy="48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17" t="13266" b="13428"/>
          <a:stretch/>
        </p:blipFill>
        <p:spPr bwMode="auto">
          <a:xfrm>
            <a:off x="718309" y="900000"/>
            <a:ext cx="7884000" cy="30945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442648"/>
              </p:ext>
            </p:extLst>
          </p:nvPr>
        </p:nvGraphicFramePr>
        <p:xfrm>
          <a:off x="756000" y="4140000"/>
          <a:ext cx="7725190" cy="2103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2156"/>
                <a:gridCol w="3863034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Елагин остров </a:t>
                      </a:r>
                      <a:r>
                        <a:rPr lang="en-US" sz="1200" b="1" baseline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Elagin</a:t>
                      </a:r>
                      <a:r>
                        <a:rPr lang="en-US" sz="1200" b="1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island</a:t>
                      </a:r>
                      <a:endParaRPr lang="ru-RU" sz="1200" b="1" baseline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Пешеходный мост </a:t>
                      </a:r>
                      <a:r>
                        <a:rPr lang="en-US" sz="1200" b="1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Pedestrian bridge</a:t>
                      </a:r>
                      <a:endParaRPr lang="ru-RU" sz="1200" b="1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 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Приморский проспект </a:t>
                      </a:r>
                      <a:r>
                        <a:rPr lang="ru-RU" sz="1200" b="1" kern="1200" baseline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Primorsky</a:t>
                      </a:r>
                      <a:r>
                        <a:rPr lang="ru-RU" sz="1200" b="1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kern="1200" baseline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road</a:t>
                      </a:r>
                      <a:endParaRPr lang="ru-RU" sz="1200" b="1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 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Треугольная площадь </a:t>
                      </a:r>
                      <a:r>
                        <a:rPr lang="ru-RU" sz="1200" b="1" kern="1200" baseline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Triangle</a:t>
                      </a:r>
                      <a:r>
                        <a:rPr lang="ru-RU" sz="1200" b="1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kern="1200" baseline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plaza</a:t>
                      </a:r>
                      <a:endParaRPr lang="ru-RU" sz="1200" b="1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  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Морская полиция </a:t>
                      </a:r>
                      <a:r>
                        <a:rPr lang="ru-RU" sz="1200" b="1" kern="1200" baseline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Marina</a:t>
                      </a:r>
                      <a:r>
                        <a:rPr lang="ru-RU" sz="1200" b="1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kern="1200" baseline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police</a:t>
                      </a:r>
                      <a:endParaRPr lang="ru-RU" sz="1200" b="1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  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Детский сад </a:t>
                      </a:r>
                      <a:r>
                        <a:rPr lang="ru-RU" sz="1200" b="1" kern="1200" baseline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Kindergarten</a:t>
                      </a:r>
                      <a:endParaRPr lang="ru-RU" sz="1200" b="1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  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Насосная станция </a:t>
                      </a:r>
                      <a:r>
                        <a:rPr lang="ru-RU" sz="1200" b="1" kern="1200" baseline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Pump</a:t>
                      </a:r>
                      <a:r>
                        <a:rPr lang="ru-RU" sz="1200" b="1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kern="1200" baseline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station</a:t>
                      </a:r>
                      <a:endParaRPr lang="ru-RU" sz="1200" b="1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 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Жилые 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дома </a:t>
                      </a:r>
                      <a:r>
                        <a:rPr lang="ru-RU" sz="1200" b="1" kern="12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Residence</a:t>
                      </a:r>
                      <a:endParaRPr lang="ru-RU" sz="1200" b="1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  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Еловая посадка </a:t>
                      </a:r>
                      <a:r>
                        <a:rPr lang="ru-RU" sz="1200" b="1" kern="1200" baseline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Spruce</a:t>
                      </a:r>
                      <a:r>
                        <a:rPr lang="ru-RU" sz="1200" b="1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kern="1200" baseline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trees</a:t>
                      </a:r>
                      <a:endParaRPr lang="ru-RU" sz="1200" b="1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 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Событийная площадка </a:t>
                      </a:r>
                      <a:r>
                        <a:rPr lang="ru-RU" sz="1200" b="1" kern="1200" baseline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Event</a:t>
                      </a:r>
                      <a:r>
                        <a:rPr lang="ru-RU" sz="1200" b="1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kern="1200" baseline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plaza</a:t>
                      </a:r>
                      <a:endParaRPr lang="ru-RU" sz="1200" b="1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Сохраненная посадка </a:t>
                      </a:r>
                      <a:r>
                        <a:rPr lang="en-US" sz="1200" b="1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Preserved forest</a:t>
                      </a:r>
                      <a:endParaRPr lang="ru-RU" sz="1200" b="1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Гостевой дом </a:t>
                      </a:r>
                      <a:r>
                        <a:rPr lang="en-US" sz="1200" b="1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guest house</a:t>
                      </a:r>
                      <a:endParaRPr lang="ru-RU" sz="1200" b="1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LIFE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-Приморский </a:t>
                      </a:r>
                      <a:r>
                        <a:rPr lang="en-US" sz="1200" b="1" kern="12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LIFE</a:t>
                      </a:r>
                      <a:r>
                        <a:rPr lang="ru-RU" sz="1200" b="1" kern="12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200" b="1" kern="1200" baseline="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Primorsky</a:t>
                      </a:r>
                      <a:endParaRPr lang="ru-RU" sz="1200" b="1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Спорт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клуб </a:t>
                      </a:r>
                      <a:r>
                        <a:rPr lang="en-US" sz="1200" b="1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Sports club</a:t>
                      </a:r>
                      <a:endParaRPr lang="ru-RU" sz="1200" b="1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Паромный причал </a:t>
                      </a:r>
                      <a:r>
                        <a:rPr lang="en-US" sz="1200" b="1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Ferry boarding point</a:t>
                      </a:r>
                      <a:endParaRPr lang="ru-RU" sz="1200" b="1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прибытия </a:t>
                      </a:r>
                      <a:r>
                        <a:rPr lang="en-US" sz="1200" b="1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Gate plaza</a:t>
                      </a:r>
                      <a:endParaRPr lang="ru-RU" sz="1200" b="1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Цветочный сад </a:t>
                      </a:r>
                      <a:r>
                        <a:rPr lang="en-US" sz="1200" b="1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Flower garden</a:t>
                      </a:r>
                      <a:endParaRPr lang="ru-RU" sz="1200" b="1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Школа 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</a:t>
                      </a:r>
                      <a:r>
                        <a:rPr lang="en-US" sz="1200" b="1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School</a:t>
                      </a:r>
                      <a:endParaRPr lang="ru-RU" sz="1200" b="1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Пирс </a:t>
                      </a:r>
                      <a:r>
                        <a:rPr lang="en-US" sz="1200" b="1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Pier</a:t>
                      </a:r>
                      <a:endParaRPr lang="ru-RU" sz="1200" b="1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635400" y="1124744"/>
            <a:ext cx="1728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Мастерплан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4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62" y="319083"/>
            <a:ext cx="608598" cy="288032"/>
          </a:xfrm>
          <a:prstGeom prst="rect">
            <a:avLst/>
          </a:prstGeom>
          <a:solidFill>
            <a:srgbClr val="F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 descr="I:\Pioneer\Презентация компании\images\лог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2" y="6500112"/>
            <a:ext cx="504056" cy="2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254822" y="6381414"/>
            <a:ext cx="2205609" cy="365125"/>
          </a:xfrm>
        </p:spPr>
        <p:txBody>
          <a:bodyPr/>
          <a:lstStyle/>
          <a:p>
            <a:fld id="{5B5FDFC9-F300-4A46-B0F9-9431E6AE7DD1}" type="slidenum">
              <a:rPr lang="ru-RU" smtClean="0"/>
              <a:t>8</a:t>
            </a:fld>
            <a:endParaRPr lang="ru-RU" dirty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740782" y="764704"/>
            <a:ext cx="7647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740782" y="6360969"/>
            <a:ext cx="7647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946" y="260350"/>
            <a:ext cx="412478" cy="41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0424" y="278433"/>
            <a:ext cx="627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НОВОЕ ПОКОЛЕНИЕ ПЕТЕРБУРГСКИХ НАБЕРЕЖНЫХ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Z:\Таисия\Объекты\Жилой квартал LIFE-Приморский\Набережная\Набережная Nikken Sekkei\1203_View_02_bird_nigh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37" y="2132856"/>
            <a:ext cx="756120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84001" y="908720"/>
            <a:ext cx="7595911" cy="103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3975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3975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3975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/>
              <a:t>Рекреационное зеленое </a:t>
            </a:r>
            <a:r>
              <a:rPr lang="ru-RU" sz="1800" dirty="0" smtClean="0"/>
              <a:t>кольцо, включающее </a:t>
            </a:r>
            <a:r>
              <a:rPr lang="ru-RU" sz="1800" dirty="0"/>
              <a:t>Елагин </a:t>
            </a:r>
            <a:r>
              <a:rPr lang="ru-RU" sz="1800" dirty="0" smtClean="0"/>
              <a:t>остров;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/>
              <a:t>Различные виды </a:t>
            </a:r>
            <a:r>
              <a:rPr lang="ru-RU" sz="1800" dirty="0" smtClean="0"/>
              <a:t>активности круглый год;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smtClean="0"/>
              <a:t>Ценность для </a:t>
            </a:r>
            <a:r>
              <a:rPr lang="ru-RU" sz="1800" dirty="0"/>
              <a:t>детей </a:t>
            </a:r>
            <a:r>
              <a:rPr lang="ru-RU" sz="1800" dirty="0" smtClean="0"/>
              <a:t>и людей старшего поколения.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66762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58400" cy="685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687970" y="4171310"/>
            <a:ext cx="5972691" cy="1410836"/>
            <a:chOff x="2199669" y="4212000"/>
            <a:chExt cx="5972691" cy="1410836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2199669" y="4212000"/>
              <a:ext cx="3240360" cy="1410836"/>
              <a:chOff x="1763688" y="2060848"/>
              <a:chExt cx="3240360" cy="1410836"/>
            </a:xfrm>
          </p:grpSpPr>
          <p:sp>
            <p:nvSpPr>
              <p:cNvPr id="10" name="Прямоугольник 9"/>
              <p:cNvSpPr/>
              <p:nvPr/>
            </p:nvSpPr>
            <p:spPr>
              <a:xfrm>
                <a:off x="1835696" y="2132856"/>
                <a:ext cx="3168352" cy="1338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7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МОСКВА</a:t>
                </a:r>
              </a:p>
              <a:p>
                <a:endParaRPr lang="ru-RU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ru-RU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123022 Москва, </a:t>
                </a:r>
              </a:p>
              <a:p>
                <a:r>
                  <a:rPr lang="ru-RU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ул. Красная Пресня, 24 </a:t>
                </a:r>
              </a:p>
              <a:p>
                <a:r>
                  <a:rPr lang="ru-RU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+7 (495) 502-9559 </a:t>
                </a:r>
              </a:p>
              <a:p>
                <a:r>
                  <a:rPr lang="ru-RU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+7 (495) 987-3535</a:t>
                </a:r>
                <a:endParaRPr lang="ru-RU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3688" y="2060848"/>
                <a:ext cx="144000" cy="144000"/>
              </a:xfrm>
              <a:prstGeom prst="rect">
                <a:avLst/>
              </a:prstGeom>
            </p:spPr>
          </p:pic>
        </p:grpSp>
        <p:grpSp>
          <p:nvGrpSpPr>
            <p:cNvPr id="15" name="Группа 14"/>
            <p:cNvGrpSpPr/>
            <p:nvPr/>
          </p:nvGrpSpPr>
          <p:grpSpPr>
            <a:xfrm>
              <a:off x="4932000" y="4212000"/>
              <a:ext cx="3240360" cy="1410836"/>
              <a:chOff x="1763688" y="2060848"/>
              <a:chExt cx="3240360" cy="1410836"/>
            </a:xfrm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1835696" y="2132856"/>
                <a:ext cx="3168352" cy="1338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7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САНКТ-ПЕТЕРБУРГ</a:t>
                </a:r>
              </a:p>
              <a:p>
                <a:endParaRPr lang="ru-RU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ru-RU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194358 </a:t>
                </a:r>
                <a:r>
                  <a:rPr 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Санкт-Петербург, </a:t>
                </a:r>
              </a:p>
              <a:p>
                <a:r>
                  <a:rPr lang="ru-RU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ул. </a:t>
                </a:r>
                <a:r>
                  <a:rPr 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Хошимина, </a:t>
                </a:r>
                <a:r>
                  <a:rPr lang="ru-RU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16, лит. А</a:t>
                </a:r>
                <a:endParaRPr lang="ru-RU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+7 (812) </a:t>
                </a:r>
                <a:r>
                  <a:rPr lang="ru-RU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702-4222 </a:t>
                </a:r>
                <a:endParaRPr lang="ru-RU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+7 (812) </a:t>
                </a:r>
                <a:r>
                  <a:rPr lang="ru-RU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320-2357</a:t>
                </a:r>
                <a:endParaRPr lang="ru-RU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3688" y="2060848"/>
                <a:ext cx="144000" cy="144000"/>
              </a:xfrm>
              <a:prstGeom prst="rect">
                <a:avLst/>
              </a:prstGeom>
            </p:spPr>
          </p:pic>
        </p:grpSp>
      </p:grpSp>
      <p:sp>
        <p:nvSpPr>
          <p:cNvPr id="18" name="Прямоугольник 17"/>
          <p:cNvSpPr/>
          <p:nvPr/>
        </p:nvSpPr>
        <p:spPr>
          <a:xfrm>
            <a:off x="0" y="2625686"/>
            <a:ext cx="608598" cy="288032"/>
          </a:xfrm>
          <a:prstGeom prst="rect">
            <a:avLst/>
          </a:prstGeom>
          <a:solidFill>
            <a:srgbClr val="F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122482" y="1963966"/>
            <a:ext cx="388843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3975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3975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397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Константин </a:t>
            </a:r>
            <a:r>
              <a:rPr lang="ru-RU" altLang="ru-RU" sz="1600" cap="all" dirty="0">
                <a:latin typeface="Arial" panose="020B0604020202020204" pitchFamily="34" charset="0"/>
                <a:cs typeface="Arial" panose="020B0604020202020204" pitchFamily="34" charset="0"/>
              </a:rPr>
              <a:t>Ковалев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генерального директора ГК «Пионер»,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направление «Санкт-Петербург»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5036790" y="1289879"/>
            <a:ext cx="3240360" cy="425951"/>
            <a:chOff x="1763688" y="2060848"/>
            <a:chExt cx="3240360" cy="425951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1835696" y="2132856"/>
              <a:ext cx="3168352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7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СПАСИБО ЗА ВНИМАНИЕ!</a:t>
              </a: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2060848"/>
              <a:ext cx="144000" cy="144000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12" y="1289880"/>
            <a:ext cx="1252204" cy="18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2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46431</TotalTime>
  <Words>399</Words>
  <Application>Microsoft Office PowerPoint</Application>
  <PresentationFormat>Экран (4:3)</PresentationFormat>
  <Paragraphs>64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 Прудникова</dc:creator>
  <cp:lastModifiedBy>user</cp:lastModifiedBy>
  <cp:revision>266</cp:revision>
  <cp:lastPrinted>2015-11-05T10:21:23Z</cp:lastPrinted>
  <dcterms:created xsi:type="dcterms:W3CDTF">2013-11-26T06:23:21Z</dcterms:created>
  <dcterms:modified xsi:type="dcterms:W3CDTF">2015-11-06T14:30:12Z</dcterms:modified>
</cp:coreProperties>
</file>