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3" r:id="rId1"/>
  </p:sldMasterIdLst>
  <p:notesMasterIdLst>
    <p:notesMasterId r:id="rId12"/>
  </p:notesMasterIdLst>
  <p:handoutMasterIdLst>
    <p:handoutMasterId r:id="rId13"/>
  </p:handoutMasterIdLst>
  <p:sldIdLst>
    <p:sldId id="342" r:id="rId2"/>
    <p:sldId id="456" r:id="rId3"/>
    <p:sldId id="462" r:id="rId4"/>
    <p:sldId id="460" r:id="rId5"/>
    <p:sldId id="463" r:id="rId6"/>
    <p:sldId id="457" r:id="rId7"/>
    <p:sldId id="467" r:id="rId8"/>
    <p:sldId id="469" r:id="rId9"/>
    <p:sldId id="470" r:id="rId10"/>
    <p:sldId id="396" r:id="rId11"/>
  </p:sldIdLst>
  <p:sldSz cx="9144000" cy="6858000" type="screen4x3"/>
  <p:notesSz cx="6735763" cy="9866313"/>
  <p:embeddedFontLst>
    <p:embeddedFont>
      <p:font typeface="Franklin Gothic Book" pitchFamily="34" charset="0"/>
      <p:regular r:id="rId14"/>
      <p:italic r:id="rId15"/>
    </p:embeddedFont>
    <p:embeddedFont>
      <p:font typeface="Tahoma" pitchFamily="34" charset="0"/>
      <p:regular r:id="rId16"/>
      <p:bold r:id="rId17"/>
    </p:embeddedFont>
    <p:embeddedFont>
      <p:font typeface="Franklin Gothic Medium" pitchFamily="34" charset="0"/>
      <p:regular r:id="rId18"/>
      <p:italic r:id="rId19"/>
    </p:embeddedFont>
  </p:embeddedFont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44AA6"/>
    <a:srgbClr val="4E4D5F"/>
    <a:srgbClr val="486364"/>
    <a:srgbClr val="DB8513"/>
    <a:srgbClr val="DDDDDD"/>
    <a:srgbClr val="E8E8E8"/>
    <a:srgbClr val="EAEAEA"/>
    <a:srgbClr val="EFEF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74" autoAdjust="0"/>
    <p:restoredTop sz="94707" autoAdjust="0"/>
  </p:normalViewPr>
  <p:slideViewPr>
    <p:cSldViewPr snapToGrid="0">
      <p:cViewPr>
        <p:scale>
          <a:sx n="108" d="100"/>
          <a:sy n="108" d="100"/>
        </p:scale>
        <p:origin x="-1698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84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8C1FF-8DF9-4B83-BA18-540D74C45043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0435AC-9061-45D3-B4B9-285262676A12}">
      <dgm:prSet custT="1"/>
      <dgm:spPr/>
      <dgm:t>
        <a:bodyPr/>
        <a:lstStyle/>
        <a:p>
          <a:pPr rtl="0"/>
          <a:r>
            <a:rPr lang="ru-RU" sz="1800" b="0" i="0" dirty="0" smtClean="0"/>
            <a:t>Принятие органом решения о комплексном развитии территории, публикация, уведомление правообладателей земельных участков</a:t>
          </a:r>
          <a:endParaRPr lang="ru-RU" sz="1800" b="0" i="0" dirty="0"/>
        </a:p>
      </dgm:t>
    </dgm:pt>
    <dgm:pt modelId="{BBCCD7FD-ABC0-4047-8AFF-3900BDC06729}" type="parTrans" cxnId="{9D597266-14AE-4B19-8F7A-9CB24AF56744}">
      <dgm:prSet/>
      <dgm:spPr/>
      <dgm:t>
        <a:bodyPr/>
        <a:lstStyle/>
        <a:p>
          <a:endParaRPr lang="ru-RU"/>
        </a:p>
      </dgm:t>
    </dgm:pt>
    <dgm:pt modelId="{99A2B664-D419-4D96-A77C-3595F0D987A2}" type="sibTrans" cxnId="{9D597266-14AE-4B19-8F7A-9CB24AF56744}">
      <dgm:prSet/>
      <dgm:spPr/>
      <dgm:t>
        <a:bodyPr/>
        <a:lstStyle/>
        <a:p>
          <a:endParaRPr lang="ru-RU"/>
        </a:p>
      </dgm:t>
    </dgm:pt>
    <dgm:pt modelId="{9B4CD309-0DD0-4995-A360-19CD1A291533}">
      <dgm:prSet custT="1"/>
      <dgm:spPr/>
      <dgm:t>
        <a:bodyPr/>
        <a:lstStyle/>
        <a:p>
          <a:pPr rtl="0"/>
          <a:r>
            <a:rPr lang="ru-RU" sz="1800" b="0" i="0" dirty="0" smtClean="0"/>
            <a:t>У действующих правообладателей есть шесть месяцев на подготовку ППТ, ПМТ и обращение в орган за заключением договора о КРТ с ними</a:t>
          </a:r>
          <a:endParaRPr lang="ru-RU" sz="1800" dirty="0"/>
        </a:p>
      </dgm:t>
    </dgm:pt>
    <dgm:pt modelId="{B4EF67B7-CFBA-4073-B44A-286C97E9C696}" type="parTrans" cxnId="{54CA290C-94F2-47D9-A7A4-5C7A34E9734D}">
      <dgm:prSet/>
      <dgm:spPr/>
      <dgm:t>
        <a:bodyPr/>
        <a:lstStyle/>
        <a:p>
          <a:endParaRPr lang="ru-RU"/>
        </a:p>
      </dgm:t>
    </dgm:pt>
    <dgm:pt modelId="{9F5987FC-4C85-449E-963E-87F36722CBF0}" type="sibTrans" cxnId="{54CA290C-94F2-47D9-A7A4-5C7A34E9734D}">
      <dgm:prSet/>
      <dgm:spPr/>
      <dgm:t>
        <a:bodyPr/>
        <a:lstStyle/>
        <a:p>
          <a:endParaRPr lang="ru-RU"/>
        </a:p>
      </dgm:t>
    </dgm:pt>
    <dgm:pt modelId="{0342744D-A81E-4B8A-A5DC-A51B4D83D777}">
      <dgm:prSet custT="1"/>
      <dgm:spPr/>
      <dgm:t>
        <a:bodyPr/>
        <a:lstStyle/>
        <a:p>
          <a:pPr rtl="0"/>
          <a:r>
            <a:rPr lang="ru-RU" sz="1800" b="0" i="0" dirty="0" smtClean="0"/>
            <a:t>Если по истечении 6 месяцев проекты ППТ, ПМТ и договора в орган не поступают, проводится открытый аукцион на заключение договора о КРТ </a:t>
          </a:r>
          <a:endParaRPr lang="ru-RU" sz="1800" dirty="0"/>
        </a:p>
      </dgm:t>
    </dgm:pt>
    <dgm:pt modelId="{4484C7AD-DFFE-419C-80FF-229324CBF46B}" type="parTrans" cxnId="{3473BF7B-E923-4924-B743-289DAA06CE80}">
      <dgm:prSet/>
      <dgm:spPr/>
      <dgm:t>
        <a:bodyPr/>
        <a:lstStyle/>
        <a:p>
          <a:endParaRPr lang="ru-RU"/>
        </a:p>
      </dgm:t>
    </dgm:pt>
    <dgm:pt modelId="{870FD1EB-52D4-4C0E-9551-F64B78C4697B}" type="sibTrans" cxnId="{3473BF7B-E923-4924-B743-289DAA06CE80}">
      <dgm:prSet/>
      <dgm:spPr/>
      <dgm:t>
        <a:bodyPr/>
        <a:lstStyle/>
        <a:p>
          <a:endParaRPr lang="ru-RU"/>
        </a:p>
      </dgm:t>
    </dgm:pt>
    <dgm:pt modelId="{1B6B8DB3-BF12-465A-BB98-55B1EE822C15}">
      <dgm:prSet custT="1"/>
      <dgm:spPr/>
      <dgm:t>
        <a:bodyPr/>
        <a:lstStyle/>
        <a:p>
          <a:pPr rtl="0"/>
          <a:r>
            <a:rPr lang="ru-RU" sz="1800" b="0" i="0" dirty="0" smtClean="0"/>
            <a:t>Принимается решение об изъятии земельных участков и объектов недвижимости</a:t>
          </a:r>
          <a:endParaRPr lang="ru-RU" sz="1800" b="0" i="0" dirty="0"/>
        </a:p>
      </dgm:t>
    </dgm:pt>
    <dgm:pt modelId="{0BB5C61E-D751-4B7C-BDB3-086EC641B0AE}" type="parTrans" cxnId="{34EC0C79-05B9-411D-90CB-AE982D2D440F}">
      <dgm:prSet/>
      <dgm:spPr/>
      <dgm:t>
        <a:bodyPr/>
        <a:lstStyle/>
        <a:p>
          <a:endParaRPr lang="ru-RU"/>
        </a:p>
      </dgm:t>
    </dgm:pt>
    <dgm:pt modelId="{4F388232-701E-4AF9-806E-E07DE39F64F4}" type="sibTrans" cxnId="{34EC0C79-05B9-411D-90CB-AE982D2D440F}">
      <dgm:prSet/>
      <dgm:spPr/>
      <dgm:t>
        <a:bodyPr/>
        <a:lstStyle/>
        <a:p>
          <a:endParaRPr lang="ru-RU"/>
        </a:p>
      </dgm:t>
    </dgm:pt>
    <dgm:pt modelId="{FCE2DCE3-B5F2-4C6C-969A-63996B64EB3F}" type="pres">
      <dgm:prSet presAssocID="{EAC8C1FF-8DF9-4B83-BA18-540D74C450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E86417-EB32-4D9E-916D-8EE7CD5E6557}" type="pres">
      <dgm:prSet presAssocID="{EAC8C1FF-8DF9-4B83-BA18-540D74C45043}" presName="dummyMaxCanvas" presStyleCnt="0">
        <dgm:presLayoutVars/>
      </dgm:prSet>
      <dgm:spPr/>
    </dgm:pt>
    <dgm:pt modelId="{0CAAF820-69CB-4124-BDCD-DEEE35CD7E02}" type="pres">
      <dgm:prSet presAssocID="{EAC8C1FF-8DF9-4B83-BA18-540D74C4504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763B3-A254-44C0-AA4A-296C1C3ADA76}" type="pres">
      <dgm:prSet presAssocID="{EAC8C1FF-8DF9-4B83-BA18-540D74C4504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EAE72-EE73-4F30-818A-CCB09F6FFC2A}" type="pres">
      <dgm:prSet presAssocID="{EAC8C1FF-8DF9-4B83-BA18-540D74C4504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937E-D1FA-4D97-B64C-D5F39F6450E0}" type="pres">
      <dgm:prSet presAssocID="{EAC8C1FF-8DF9-4B83-BA18-540D74C4504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5F821-34AD-4887-A411-34D59CB9798F}" type="pres">
      <dgm:prSet presAssocID="{EAC8C1FF-8DF9-4B83-BA18-540D74C4504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3062D-AB37-462A-A11F-1B5395959A37}" type="pres">
      <dgm:prSet presAssocID="{EAC8C1FF-8DF9-4B83-BA18-540D74C4504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34122-9B3E-4681-853C-8F624F02FE38}" type="pres">
      <dgm:prSet presAssocID="{EAC8C1FF-8DF9-4B83-BA18-540D74C4504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941FD-17E3-4D46-AE4C-86287C22CC97}" type="pres">
      <dgm:prSet presAssocID="{EAC8C1FF-8DF9-4B83-BA18-540D74C4504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15BDC-4371-4B4E-A2FA-4546A1C2A179}" type="pres">
      <dgm:prSet presAssocID="{EAC8C1FF-8DF9-4B83-BA18-540D74C4504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D9E52-09F0-4BAA-8F25-A5FB37694424}" type="pres">
      <dgm:prSet presAssocID="{EAC8C1FF-8DF9-4B83-BA18-540D74C4504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A9E28-F4CA-4613-B101-BA2ED36A9A9C}" type="pres">
      <dgm:prSet presAssocID="{EAC8C1FF-8DF9-4B83-BA18-540D74C4504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B1382-3AAE-4C62-84D2-03C5B4E3EA99}" type="presOf" srcId="{9B4CD309-0DD0-4995-A360-19CD1A291533}" destId="{1C815BDC-4371-4B4E-A2FA-4546A1C2A179}" srcOrd="1" destOrd="0" presId="urn:microsoft.com/office/officeart/2005/8/layout/vProcess5"/>
    <dgm:cxn modelId="{4B7AC650-D873-4215-BF3F-A767DED14BC3}" type="presOf" srcId="{9B4CD309-0DD0-4995-A360-19CD1A291533}" destId="{1AF763B3-A254-44C0-AA4A-296C1C3ADA76}" srcOrd="0" destOrd="0" presId="urn:microsoft.com/office/officeart/2005/8/layout/vProcess5"/>
    <dgm:cxn modelId="{A0820494-C40A-4B4B-8E20-263070DF29DB}" type="presOf" srcId="{300435AC-9061-45D3-B4B9-285262676A12}" destId="{8D1941FD-17E3-4D46-AE4C-86287C22CC97}" srcOrd="1" destOrd="0" presId="urn:microsoft.com/office/officeart/2005/8/layout/vProcess5"/>
    <dgm:cxn modelId="{DD3B3B6B-C448-4BBD-A673-DB8ECCE02978}" type="presOf" srcId="{300435AC-9061-45D3-B4B9-285262676A12}" destId="{0CAAF820-69CB-4124-BDCD-DEEE35CD7E02}" srcOrd="0" destOrd="0" presId="urn:microsoft.com/office/officeart/2005/8/layout/vProcess5"/>
    <dgm:cxn modelId="{3473BF7B-E923-4924-B743-289DAA06CE80}" srcId="{EAC8C1FF-8DF9-4B83-BA18-540D74C45043}" destId="{0342744D-A81E-4B8A-A5DC-A51B4D83D777}" srcOrd="2" destOrd="0" parTransId="{4484C7AD-DFFE-419C-80FF-229324CBF46B}" sibTransId="{870FD1EB-52D4-4C0E-9551-F64B78C4697B}"/>
    <dgm:cxn modelId="{B64D22D7-C958-45EF-B60F-562739EC51C5}" type="presOf" srcId="{99A2B664-D419-4D96-A77C-3595F0D987A2}" destId="{8F45F821-34AD-4887-A411-34D59CB9798F}" srcOrd="0" destOrd="0" presId="urn:microsoft.com/office/officeart/2005/8/layout/vProcess5"/>
    <dgm:cxn modelId="{0FAD7AC8-D0F0-40DA-9299-BE31E1E2B660}" type="presOf" srcId="{1B6B8DB3-BF12-465A-BB98-55B1EE822C15}" destId="{31CC937E-D1FA-4D97-B64C-D5F39F6450E0}" srcOrd="0" destOrd="0" presId="urn:microsoft.com/office/officeart/2005/8/layout/vProcess5"/>
    <dgm:cxn modelId="{3BE860FD-5C0D-4849-BBD5-1FFD826CFC66}" type="presOf" srcId="{1B6B8DB3-BF12-465A-BB98-55B1EE822C15}" destId="{DF8A9E28-F4CA-4613-B101-BA2ED36A9A9C}" srcOrd="1" destOrd="0" presId="urn:microsoft.com/office/officeart/2005/8/layout/vProcess5"/>
    <dgm:cxn modelId="{6D1CB046-BA5A-4A6C-A1C1-4D88AF42ED61}" type="presOf" srcId="{EAC8C1FF-8DF9-4B83-BA18-540D74C45043}" destId="{FCE2DCE3-B5F2-4C6C-969A-63996B64EB3F}" srcOrd="0" destOrd="0" presId="urn:microsoft.com/office/officeart/2005/8/layout/vProcess5"/>
    <dgm:cxn modelId="{4DDF974A-DE3F-4B74-AE6A-35E23B93841D}" type="presOf" srcId="{870FD1EB-52D4-4C0E-9551-F64B78C4697B}" destId="{D5D34122-9B3E-4681-853C-8F624F02FE38}" srcOrd="0" destOrd="0" presId="urn:microsoft.com/office/officeart/2005/8/layout/vProcess5"/>
    <dgm:cxn modelId="{9D597266-14AE-4B19-8F7A-9CB24AF56744}" srcId="{EAC8C1FF-8DF9-4B83-BA18-540D74C45043}" destId="{300435AC-9061-45D3-B4B9-285262676A12}" srcOrd="0" destOrd="0" parTransId="{BBCCD7FD-ABC0-4047-8AFF-3900BDC06729}" sibTransId="{99A2B664-D419-4D96-A77C-3595F0D987A2}"/>
    <dgm:cxn modelId="{54CA290C-94F2-47D9-A7A4-5C7A34E9734D}" srcId="{EAC8C1FF-8DF9-4B83-BA18-540D74C45043}" destId="{9B4CD309-0DD0-4995-A360-19CD1A291533}" srcOrd="1" destOrd="0" parTransId="{B4EF67B7-CFBA-4073-B44A-286C97E9C696}" sibTransId="{9F5987FC-4C85-449E-963E-87F36722CBF0}"/>
    <dgm:cxn modelId="{34EC0C79-05B9-411D-90CB-AE982D2D440F}" srcId="{EAC8C1FF-8DF9-4B83-BA18-540D74C45043}" destId="{1B6B8DB3-BF12-465A-BB98-55B1EE822C15}" srcOrd="3" destOrd="0" parTransId="{0BB5C61E-D751-4B7C-BDB3-086EC641B0AE}" sibTransId="{4F388232-701E-4AF9-806E-E07DE39F64F4}"/>
    <dgm:cxn modelId="{2F977A11-8EF6-49EC-88AA-D3D410C10402}" type="presOf" srcId="{0342744D-A81E-4B8A-A5DC-A51B4D83D777}" destId="{8D4EAE72-EE73-4F30-818A-CCB09F6FFC2A}" srcOrd="0" destOrd="0" presId="urn:microsoft.com/office/officeart/2005/8/layout/vProcess5"/>
    <dgm:cxn modelId="{5115DC3A-7A2B-465F-8D1D-00EE74ACA5F2}" type="presOf" srcId="{9F5987FC-4C85-449E-963E-87F36722CBF0}" destId="{A743062D-AB37-462A-A11F-1B5395959A37}" srcOrd="0" destOrd="0" presId="urn:microsoft.com/office/officeart/2005/8/layout/vProcess5"/>
    <dgm:cxn modelId="{05330DDF-92F4-4F8D-A7FA-995E8EAB2587}" type="presOf" srcId="{0342744D-A81E-4B8A-A5DC-A51B4D83D777}" destId="{AC5D9E52-09F0-4BAA-8F25-A5FB37694424}" srcOrd="1" destOrd="0" presId="urn:microsoft.com/office/officeart/2005/8/layout/vProcess5"/>
    <dgm:cxn modelId="{7EC1B016-A067-4B71-B89B-4803BEF97BA8}" type="presParOf" srcId="{FCE2DCE3-B5F2-4C6C-969A-63996B64EB3F}" destId="{BEE86417-EB32-4D9E-916D-8EE7CD5E6557}" srcOrd="0" destOrd="0" presId="urn:microsoft.com/office/officeart/2005/8/layout/vProcess5"/>
    <dgm:cxn modelId="{3E86123D-7CC0-47E9-B744-49834AE0FBE1}" type="presParOf" srcId="{FCE2DCE3-B5F2-4C6C-969A-63996B64EB3F}" destId="{0CAAF820-69CB-4124-BDCD-DEEE35CD7E02}" srcOrd="1" destOrd="0" presId="urn:microsoft.com/office/officeart/2005/8/layout/vProcess5"/>
    <dgm:cxn modelId="{A5DB133E-693D-4CF2-B2CE-D0E927BC5720}" type="presParOf" srcId="{FCE2DCE3-B5F2-4C6C-969A-63996B64EB3F}" destId="{1AF763B3-A254-44C0-AA4A-296C1C3ADA76}" srcOrd="2" destOrd="0" presId="urn:microsoft.com/office/officeart/2005/8/layout/vProcess5"/>
    <dgm:cxn modelId="{A89422FC-F148-40C5-95C7-968C53B089D1}" type="presParOf" srcId="{FCE2DCE3-B5F2-4C6C-969A-63996B64EB3F}" destId="{8D4EAE72-EE73-4F30-818A-CCB09F6FFC2A}" srcOrd="3" destOrd="0" presId="urn:microsoft.com/office/officeart/2005/8/layout/vProcess5"/>
    <dgm:cxn modelId="{494B91EB-BC70-45B5-8269-348D89D3ABED}" type="presParOf" srcId="{FCE2DCE3-B5F2-4C6C-969A-63996B64EB3F}" destId="{31CC937E-D1FA-4D97-B64C-D5F39F6450E0}" srcOrd="4" destOrd="0" presId="urn:microsoft.com/office/officeart/2005/8/layout/vProcess5"/>
    <dgm:cxn modelId="{C36361A4-65A2-4F82-9BF3-081FC70AE12F}" type="presParOf" srcId="{FCE2DCE3-B5F2-4C6C-969A-63996B64EB3F}" destId="{8F45F821-34AD-4887-A411-34D59CB9798F}" srcOrd="5" destOrd="0" presId="urn:microsoft.com/office/officeart/2005/8/layout/vProcess5"/>
    <dgm:cxn modelId="{1D75A199-C937-4222-8417-AE4DE8BB4FB1}" type="presParOf" srcId="{FCE2DCE3-B5F2-4C6C-969A-63996B64EB3F}" destId="{A743062D-AB37-462A-A11F-1B5395959A37}" srcOrd="6" destOrd="0" presId="urn:microsoft.com/office/officeart/2005/8/layout/vProcess5"/>
    <dgm:cxn modelId="{56E5335F-A7E6-4105-AC80-0E995C57A115}" type="presParOf" srcId="{FCE2DCE3-B5F2-4C6C-969A-63996B64EB3F}" destId="{D5D34122-9B3E-4681-853C-8F624F02FE38}" srcOrd="7" destOrd="0" presId="urn:microsoft.com/office/officeart/2005/8/layout/vProcess5"/>
    <dgm:cxn modelId="{0DE310CB-6060-4CFF-A955-03DCE0577A49}" type="presParOf" srcId="{FCE2DCE3-B5F2-4C6C-969A-63996B64EB3F}" destId="{8D1941FD-17E3-4D46-AE4C-86287C22CC97}" srcOrd="8" destOrd="0" presId="urn:microsoft.com/office/officeart/2005/8/layout/vProcess5"/>
    <dgm:cxn modelId="{EC286F8E-917F-430C-8F13-51D3C13536C8}" type="presParOf" srcId="{FCE2DCE3-B5F2-4C6C-969A-63996B64EB3F}" destId="{1C815BDC-4371-4B4E-A2FA-4546A1C2A179}" srcOrd="9" destOrd="0" presId="urn:microsoft.com/office/officeart/2005/8/layout/vProcess5"/>
    <dgm:cxn modelId="{EC3D158B-F2E4-4706-A166-70B47121554E}" type="presParOf" srcId="{FCE2DCE3-B5F2-4C6C-969A-63996B64EB3F}" destId="{AC5D9E52-09F0-4BAA-8F25-A5FB37694424}" srcOrd="10" destOrd="0" presId="urn:microsoft.com/office/officeart/2005/8/layout/vProcess5"/>
    <dgm:cxn modelId="{19682F8D-3FEA-4F0C-90AE-1F3EBD4A8C0A}" type="presParOf" srcId="{FCE2DCE3-B5F2-4C6C-969A-63996B64EB3F}" destId="{DF8A9E28-F4CA-4613-B101-BA2ED36A9A9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8C1FF-8DF9-4B83-BA18-540D74C45043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4CD309-0DD0-4995-A360-19CD1A291533}">
      <dgm:prSet custT="1"/>
      <dgm:spPr/>
      <dgm:t>
        <a:bodyPr/>
        <a:lstStyle/>
        <a:p>
          <a:pPr rtl="0"/>
          <a:r>
            <a:rPr lang="ru-RU" sz="1800" b="0" i="0" dirty="0" smtClean="0"/>
            <a:t>Проведение открытого аукциона на право заключения договора о КРТ</a:t>
          </a:r>
          <a:endParaRPr lang="ru-RU" sz="1800" dirty="0"/>
        </a:p>
      </dgm:t>
    </dgm:pt>
    <dgm:pt modelId="{B4EF67B7-CFBA-4073-B44A-286C97E9C696}" type="parTrans" cxnId="{54CA290C-94F2-47D9-A7A4-5C7A34E9734D}">
      <dgm:prSet/>
      <dgm:spPr/>
      <dgm:t>
        <a:bodyPr/>
        <a:lstStyle/>
        <a:p>
          <a:endParaRPr lang="ru-RU"/>
        </a:p>
      </dgm:t>
    </dgm:pt>
    <dgm:pt modelId="{9F5987FC-4C85-449E-963E-87F36722CBF0}" type="sibTrans" cxnId="{54CA290C-94F2-47D9-A7A4-5C7A34E9734D}">
      <dgm:prSet/>
      <dgm:spPr/>
      <dgm:t>
        <a:bodyPr/>
        <a:lstStyle/>
        <a:p>
          <a:endParaRPr lang="ru-RU"/>
        </a:p>
      </dgm:t>
    </dgm:pt>
    <dgm:pt modelId="{0342744D-A81E-4B8A-A5DC-A51B4D83D777}">
      <dgm:prSet custT="1"/>
      <dgm:spPr/>
      <dgm:t>
        <a:bodyPr/>
        <a:lstStyle/>
        <a:p>
          <a:pPr rtl="0"/>
          <a:r>
            <a:rPr lang="ru-RU" sz="1800" b="0" i="0" dirty="0" smtClean="0"/>
            <a:t>Заключение договора о КРТ с победителем аукциона </a:t>
          </a:r>
          <a:endParaRPr lang="ru-RU" sz="1800" dirty="0"/>
        </a:p>
      </dgm:t>
    </dgm:pt>
    <dgm:pt modelId="{4484C7AD-DFFE-419C-80FF-229324CBF46B}" type="parTrans" cxnId="{3473BF7B-E923-4924-B743-289DAA06CE80}">
      <dgm:prSet/>
      <dgm:spPr/>
      <dgm:t>
        <a:bodyPr/>
        <a:lstStyle/>
        <a:p>
          <a:endParaRPr lang="ru-RU"/>
        </a:p>
      </dgm:t>
    </dgm:pt>
    <dgm:pt modelId="{870FD1EB-52D4-4C0E-9551-F64B78C4697B}" type="sibTrans" cxnId="{3473BF7B-E923-4924-B743-289DAA06CE80}">
      <dgm:prSet/>
      <dgm:spPr/>
      <dgm:t>
        <a:bodyPr/>
        <a:lstStyle/>
        <a:p>
          <a:endParaRPr lang="ru-RU"/>
        </a:p>
      </dgm:t>
    </dgm:pt>
    <dgm:pt modelId="{1B6B8DB3-BF12-465A-BB98-55B1EE822C15}">
      <dgm:prSet custT="1"/>
      <dgm:spPr/>
      <dgm:t>
        <a:bodyPr/>
        <a:lstStyle/>
        <a:p>
          <a:pPr rtl="0"/>
          <a:r>
            <a:rPr lang="ru-RU" sz="1800" b="0" i="0" dirty="0" smtClean="0"/>
            <a:t>Заключение договора аренды земельного участка без торгов </a:t>
          </a:r>
          <a:endParaRPr lang="ru-RU" sz="1800" b="0" i="0" dirty="0"/>
        </a:p>
      </dgm:t>
    </dgm:pt>
    <dgm:pt modelId="{0BB5C61E-D751-4B7C-BDB3-086EC641B0AE}" type="parTrans" cxnId="{34EC0C79-05B9-411D-90CB-AE982D2D440F}">
      <dgm:prSet/>
      <dgm:spPr/>
      <dgm:t>
        <a:bodyPr/>
        <a:lstStyle/>
        <a:p>
          <a:endParaRPr lang="ru-RU"/>
        </a:p>
      </dgm:t>
    </dgm:pt>
    <dgm:pt modelId="{4F388232-701E-4AF9-806E-E07DE39F64F4}" type="sibTrans" cxnId="{34EC0C79-05B9-411D-90CB-AE982D2D440F}">
      <dgm:prSet/>
      <dgm:spPr/>
      <dgm:t>
        <a:bodyPr/>
        <a:lstStyle/>
        <a:p>
          <a:endParaRPr lang="ru-RU"/>
        </a:p>
      </dgm:t>
    </dgm:pt>
    <dgm:pt modelId="{E463DC97-B6A0-4181-A2A4-4F0DCA0A5D9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smtClean="0"/>
            <a:t>Разработка лицом, осуществляющим КРТ, проектов ППТ, ПМТ, их утверждение органом местного самоуправления </a:t>
          </a:r>
          <a:endParaRPr lang="ru-RU" sz="1800" b="0" i="0" dirty="0"/>
        </a:p>
      </dgm:t>
    </dgm:pt>
    <dgm:pt modelId="{5E8BE9D9-0D7D-4438-AF95-10AAB6239F20}" type="parTrans" cxnId="{5C82DCD3-4247-4FC9-9125-5FB1492E82EC}">
      <dgm:prSet/>
      <dgm:spPr/>
      <dgm:t>
        <a:bodyPr/>
        <a:lstStyle/>
        <a:p>
          <a:endParaRPr lang="ru-RU"/>
        </a:p>
      </dgm:t>
    </dgm:pt>
    <dgm:pt modelId="{8BAEE07D-0730-485D-ACD3-6EDF1F3251BA}" type="sibTrans" cxnId="{5C82DCD3-4247-4FC9-9125-5FB1492E82EC}">
      <dgm:prSet/>
      <dgm:spPr/>
      <dgm:t>
        <a:bodyPr/>
        <a:lstStyle/>
        <a:p>
          <a:endParaRPr lang="ru-RU"/>
        </a:p>
      </dgm:t>
    </dgm:pt>
    <dgm:pt modelId="{9601029C-318B-4272-8079-6139AE672D5E}">
      <dgm:prSet custT="1"/>
      <dgm:spPr/>
      <dgm:t>
        <a:bodyPr/>
        <a:lstStyle/>
        <a:p>
          <a:r>
            <a:rPr lang="ru-RU" sz="2000" dirty="0" smtClean="0"/>
            <a:t>Проектирование строительство объектов </a:t>
          </a:r>
          <a:endParaRPr lang="ru-RU" sz="2000" dirty="0"/>
        </a:p>
      </dgm:t>
    </dgm:pt>
    <dgm:pt modelId="{F616C373-B7EF-4FC4-B5D5-63A5AE9E78EB}" type="parTrans" cxnId="{93C24DAA-DA52-4E66-B223-DABF0EB55306}">
      <dgm:prSet/>
      <dgm:spPr/>
    </dgm:pt>
    <dgm:pt modelId="{A346EBEB-5362-4B06-8FCC-08055D0D6BB9}" type="sibTrans" cxnId="{93C24DAA-DA52-4E66-B223-DABF0EB55306}">
      <dgm:prSet/>
      <dgm:spPr/>
    </dgm:pt>
    <dgm:pt modelId="{FCE2DCE3-B5F2-4C6C-969A-63996B64EB3F}" type="pres">
      <dgm:prSet presAssocID="{EAC8C1FF-8DF9-4B83-BA18-540D74C450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E86417-EB32-4D9E-916D-8EE7CD5E6557}" type="pres">
      <dgm:prSet presAssocID="{EAC8C1FF-8DF9-4B83-BA18-540D74C45043}" presName="dummyMaxCanvas" presStyleCnt="0">
        <dgm:presLayoutVars/>
      </dgm:prSet>
      <dgm:spPr/>
    </dgm:pt>
    <dgm:pt modelId="{FF316A3C-EDCF-4B73-990C-E51373BBF17A}" type="pres">
      <dgm:prSet presAssocID="{EAC8C1FF-8DF9-4B83-BA18-540D74C4504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D734-CEED-4D9C-AE0B-483C33E485A7}" type="pres">
      <dgm:prSet presAssocID="{EAC8C1FF-8DF9-4B83-BA18-540D74C4504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77012-A82C-4EBE-982A-D74A2C548EA0}" type="pres">
      <dgm:prSet presAssocID="{EAC8C1FF-8DF9-4B83-BA18-540D74C4504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CA791-CF4E-4E1B-8763-F406D843C046}" type="pres">
      <dgm:prSet presAssocID="{EAC8C1FF-8DF9-4B83-BA18-540D74C45043}" presName="FiveNodes_4" presStyleLbl="node1" presStyleIdx="3" presStyleCnt="5" custScaleX="10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A02C5-F999-487F-9F2A-ACEEDF1DCC1A}" type="pres">
      <dgm:prSet presAssocID="{EAC8C1FF-8DF9-4B83-BA18-540D74C4504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F1AB7-F3EF-437B-AE44-A1B645317E59}" type="pres">
      <dgm:prSet presAssocID="{EAC8C1FF-8DF9-4B83-BA18-540D74C4504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A3739-EA08-42E9-81DB-170C252F7023}" type="pres">
      <dgm:prSet presAssocID="{EAC8C1FF-8DF9-4B83-BA18-540D74C4504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4AED0-5187-4B14-9D4C-60A53443DD2A}" type="pres">
      <dgm:prSet presAssocID="{EAC8C1FF-8DF9-4B83-BA18-540D74C4504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15C99-B4F3-4595-84E1-0CD07552CC46}" type="pres">
      <dgm:prSet presAssocID="{EAC8C1FF-8DF9-4B83-BA18-540D74C4504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10F9C-616D-40A7-918A-5F1C72AB5FC7}" type="pres">
      <dgm:prSet presAssocID="{EAC8C1FF-8DF9-4B83-BA18-540D74C4504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488CE-550E-420A-89A2-79D56054418D}" type="pres">
      <dgm:prSet presAssocID="{EAC8C1FF-8DF9-4B83-BA18-540D74C4504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186DA-56E2-4C31-8E0D-6027E9E6EF2B}" type="pres">
      <dgm:prSet presAssocID="{EAC8C1FF-8DF9-4B83-BA18-540D74C4504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89D1F-47EF-4F47-BBAC-7F82F842265C}" type="pres">
      <dgm:prSet presAssocID="{EAC8C1FF-8DF9-4B83-BA18-540D74C4504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386BB-A808-4E9D-A45E-C5924E40B49B}" type="pres">
      <dgm:prSet presAssocID="{EAC8C1FF-8DF9-4B83-BA18-540D74C4504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70BB6-6E26-4494-B0A8-37FD7D2096CA}" type="presOf" srcId="{0342744D-A81E-4B8A-A5DC-A51B4D83D777}" destId="{EF38D734-CEED-4D9C-AE0B-483C33E485A7}" srcOrd="0" destOrd="0" presId="urn:microsoft.com/office/officeart/2005/8/layout/vProcess5"/>
    <dgm:cxn modelId="{C1660058-62D6-436E-9827-C02AFC8F8128}" type="presOf" srcId="{9B4CD309-0DD0-4995-A360-19CD1A291533}" destId="{FF316A3C-EDCF-4B73-990C-E51373BBF17A}" srcOrd="0" destOrd="0" presId="urn:microsoft.com/office/officeart/2005/8/layout/vProcess5"/>
    <dgm:cxn modelId="{406659C6-981A-49D0-89D4-28DD19D8062F}" type="presOf" srcId="{1B6B8DB3-BF12-465A-BB98-55B1EE822C15}" destId="{37D186DA-56E2-4C31-8E0D-6027E9E6EF2B}" srcOrd="1" destOrd="0" presId="urn:microsoft.com/office/officeart/2005/8/layout/vProcess5"/>
    <dgm:cxn modelId="{96984159-BB4D-43C9-B9F6-92DE4010F6F6}" type="presOf" srcId="{E463DC97-B6A0-4181-A2A4-4F0DCA0A5D9B}" destId="{230CA791-CF4E-4E1B-8763-F406D843C046}" srcOrd="0" destOrd="0" presId="urn:microsoft.com/office/officeart/2005/8/layout/vProcess5"/>
    <dgm:cxn modelId="{3473BF7B-E923-4924-B743-289DAA06CE80}" srcId="{EAC8C1FF-8DF9-4B83-BA18-540D74C45043}" destId="{0342744D-A81E-4B8A-A5DC-A51B4D83D777}" srcOrd="1" destOrd="0" parTransId="{4484C7AD-DFFE-419C-80FF-229324CBF46B}" sibTransId="{870FD1EB-52D4-4C0E-9551-F64B78C4697B}"/>
    <dgm:cxn modelId="{0FFAF087-F80B-4B41-972C-1CA73E105627}" type="presOf" srcId="{9F5987FC-4C85-449E-963E-87F36722CBF0}" destId="{1CDF1AB7-F3EF-437B-AE44-A1B645317E59}" srcOrd="0" destOrd="0" presId="urn:microsoft.com/office/officeart/2005/8/layout/vProcess5"/>
    <dgm:cxn modelId="{9F67E604-57C7-4279-A116-0D92EBFAEA37}" type="presOf" srcId="{8BAEE07D-0730-485D-ACD3-6EDF1F3251BA}" destId="{5DF15C99-B4F3-4595-84E1-0CD07552CC46}" srcOrd="0" destOrd="0" presId="urn:microsoft.com/office/officeart/2005/8/layout/vProcess5"/>
    <dgm:cxn modelId="{93C24DAA-DA52-4E66-B223-DABF0EB55306}" srcId="{EAC8C1FF-8DF9-4B83-BA18-540D74C45043}" destId="{9601029C-318B-4272-8079-6139AE672D5E}" srcOrd="4" destOrd="0" parTransId="{F616C373-B7EF-4FC4-B5D5-63A5AE9E78EB}" sibTransId="{A346EBEB-5362-4B06-8FCC-08055D0D6BB9}"/>
    <dgm:cxn modelId="{ED120430-9246-49AC-B980-EAB117635033}" type="presOf" srcId="{E463DC97-B6A0-4181-A2A4-4F0DCA0A5D9B}" destId="{CB389D1F-47EF-4F47-BBAC-7F82F842265C}" srcOrd="1" destOrd="0" presId="urn:microsoft.com/office/officeart/2005/8/layout/vProcess5"/>
    <dgm:cxn modelId="{B719A083-F9F7-49C4-9CC4-5F234577AC32}" type="presOf" srcId="{EAC8C1FF-8DF9-4B83-BA18-540D74C45043}" destId="{FCE2DCE3-B5F2-4C6C-969A-63996B64EB3F}" srcOrd="0" destOrd="0" presId="urn:microsoft.com/office/officeart/2005/8/layout/vProcess5"/>
    <dgm:cxn modelId="{36DF7FC2-5CB9-45DF-BA80-FF46EF0EBCB7}" type="presOf" srcId="{1B6B8DB3-BF12-465A-BB98-55B1EE822C15}" destId="{7A977012-A82C-4EBE-982A-D74A2C548EA0}" srcOrd="0" destOrd="0" presId="urn:microsoft.com/office/officeart/2005/8/layout/vProcess5"/>
    <dgm:cxn modelId="{9A14F92D-7775-46A9-8BC1-5643639007DA}" type="presOf" srcId="{4F388232-701E-4AF9-806E-E07DE39F64F4}" destId="{2A64AED0-5187-4B14-9D4C-60A53443DD2A}" srcOrd="0" destOrd="0" presId="urn:microsoft.com/office/officeart/2005/8/layout/vProcess5"/>
    <dgm:cxn modelId="{BCB1E692-8243-48F4-876D-1767152BDE3C}" type="presOf" srcId="{9B4CD309-0DD0-4995-A360-19CD1A291533}" destId="{B2510F9C-616D-40A7-918A-5F1C72AB5FC7}" srcOrd="1" destOrd="0" presId="urn:microsoft.com/office/officeart/2005/8/layout/vProcess5"/>
    <dgm:cxn modelId="{01111C02-509D-405A-A515-B187C646951E}" type="presOf" srcId="{9601029C-318B-4272-8079-6139AE672D5E}" destId="{166386BB-A808-4E9D-A45E-C5924E40B49B}" srcOrd="1" destOrd="0" presId="urn:microsoft.com/office/officeart/2005/8/layout/vProcess5"/>
    <dgm:cxn modelId="{54CA290C-94F2-47D9-A7A4-5C7A34E9734D}" srcId="{EAC8C1FF-8DF9-4B83-BA18-540D74C45043}" destId="{9B4CD309-0DD0-4995-A360-19CD1A291533}" srcOrd="0" destOrd="0" parTransId="{B4EF67B7-CFBA-4073-B44A-286C97E9C696}" sibTransId="{9F5987FC-4C85-449E-963E-87F36722CBF0}"/>
    <dgm:cxn modelId="{34EC0C79-05B9-411D-90CB-AE982D2D440F}" srcId="{EAC8C1FF-8DF9-4B83-BA18-540D74C45043}" destId="{1B6B8DB3-BF12-465A-BB98-55B1EE822C15}" srcOrd="2" destOrd="0" parTransId="{0BB5C61E-D751-4B7C-BDB3-086EC641B0AE}" sibTransId="{4F388232-701E-4AF9-806E-E07DE39F64F4}"/>
    <dgm:cxn modelId="{5C82DCD3-4247-4FC9-9125-5FB1492E82EC}" srcId="{EAC8C1FF-8DF9-4B83-BA18-540D74C45043}" destId="{E463DC97-B6A0-4181-A2A4-4F0DCA0A5D9B}" srcOrd="3" destOrd="0" parTransId="{5E8BE9D9-0D7D-4438-AF95-10AAB6239F20}" sibTransId="{8BAEE07D-0730-485D-ACD3-6EDF1F3251BA}"/>
    <dgm:cxn modelId="{95F654FF-7BDD-4F5D-AF8B-FC1B9BEAF008}" type="presOf" srcId="{9601029C-318B-4272-8079-6139AE672D5E}" destId="{E68A02C5-F999-487F-9F2A-ACEEDF1DCC1A}" srcOrd="0" destOrd="0" presId="urn:microsoft.com/office/officeart/2005/8/layout/vProcess5"/>
    <dgm:cxn modelId="{C6E2B749-1E1C-444A-87D1-801EAC788782}" type="presOf" srcId="{0342744D-A81E-4B8A-A5DC-A51B4D83D777}" destId="{D82488CE-550E-420A-89A2-79D56054418D}" srcOrd="1" destOrd="0" presId="urn:microsoft.com/office/officeart/2005/8/layout/vProcess5"/>
    <dgm:cxn modelId="{E2680B39-0C8F-4B85-9F94-FE5851DCDE7B}" type="presOf" srcId="{870FD1EB-52D4-4C0E-9551-F64B78C4697B}" destId="{869A3739-EA08-42E9-81DB-170C252F7023}" srcOrd="0" destOrd="0" presId="urn:microsoft.com/office/officeart/2005/8/layout/vProcess5"/>
    <dgm:cxn modelId="{5E94D430-4AB9-47A7-A4FF-7762D8B24784}" type="presParOf" srcId="{FCE2DCE3-B5F2-4C6C-969A-63996B64EB3F}" destId="{BEE86417-EB32-4D9E-916D-8EE7CD5E6557}" srcOrd="0" destOrd="0" presId="urn:microsoft.com/office/officeart/2005/8/layout/vProcess5"/>
    <dgm:cxn modelId="{334FAC3F-5C36-439A-8EC4-879F67655F5E}" type="presParOf" srcId="{FCE2DCE3-B5F2-4C6C-969A-63996B64EB3F}" destId="{FF316A3C-EDCF-4B73-990C-E51373BBF17A}" srcOrd="1" destOrd="0" presId="urn:microsoft.com/office/officeart/2005/8/layout/vProcess5"/>
    <dgm:cxn modelId="{19C2BEBD-772A-49EC-B69C-5ECFD273C0D2}" type="presParOf" srcId="{FCE2DCE3-B5F2-4C6C-969A-63996B64EB3F}" destId="{EF38D734-CEED-4D9C-AE0B-483C33E485A7}" srcOrd="2" destOrd="0" presId="urn:microsoft.com/office/officeart/2005/8/layout/vProcess5"/>
    <dgm:cxn modelId="{79F2FB01-7419-4226-BAAE-D954378E3A36}" type="presParOf" srcId="{FCE2DCE3-B5F2-4C6C-969A-63996B64EB3F}" destId="{7A977012-A82C-4EBE-982A-D74A2C548EA0}" srcOrd="3" destOrd="0" presId="urn:microsoft.com/office/officeart/2005/8/layout/vProcess5"/>
    <dgm:cxn modelId="{03B6D27E-63AD-4A49-80BA-48A3FC76E488}" type="presParOf" srcId="{FCE2DCE3-B5F2-4C6C-969A-63996B64EB3F}" destId="{230CA791-CF4E-4E1B-8763-F406D843C046}" srcOrd="4" destOrd="0" presId="urn:microsoft.com/office/officeart/2005/8/layout/vProcess5"/>
    <dgm:cxn modelId="{F87DF8EA-A543-41FF-8F2E-064B9882FE1C}" type="presParOf" srcId="{FCE2DCE3-B5F2-4C6C-969A-63996B64EB3F}" destId="{E68A02C5-F999-487F-9F2A-ACEEDF1DCC1A}" srcOrd="5" destOrd="0" presId="urn:microsoft.com/office/officeart/2005/8/layout/vProcess5"/>
    <dgm:cxn modelId="{EB135970-50A9-4DB9-8284-AB79277B315B}" type="presParOf" srcId="{FCE2DCE3-B5F2-4C6C-969A-63996B64EB3F}" destId="{1CDF1AB7-F3EF-437B-AE44-A1B645317E59}" srcOrd="6" destOrd="0" presId="urn:microsoft.com/office/officeart/2005/8/layout/vProcess5"/>
    <dgm:cxn modelId="{0130EB34-B366-4276-A0B7-8EF076E72EC0}" type="presParOf" srcId="{FCE2DCE3-B5F2-4C6C-969A-63996B64EB3F}" destId="{869A3739-EA08-42E9-81DB-170C252F7023}" srcOrd="7" destOrd="0" presId="urn:microsoft.com/office/officeart/2005/8/layout/vProcess5"/>
    <dgm:cxn modelId="{787CBE99-EA21-4FD0-A6B1-8F4BDE9105F3}" type="presParOf" srcId="{FCE2DCE3-B5F2-4C6C-969A-63996B64EB3F}" destId="{2A64AED0-5187-4B14-9D4C-60A53443DD2A}" srcOrd="8" destOrd="0" presId="urn:microsoft.com/office/officeart/2005/8/layout/vProcess5"/>
    <dgm:cxn modelId="{75755E3E-FB43-4281-BF48-3C56F51A0496}" type="presParOf" srcId="{FCE2DCE3-B5F2-4C6C-969A-63996B64EB3F}" destId="{5DF15C99-B4F3-4595-84E1-0CD07552CC46}" srcOrd="9" destOrd="0" presId="urn:microsoft.com/office/officeart/2005/8/layout/vProcess5"/>
    <dgm:cxn modelId="{A8F9C929-51F8-4544-8F59-B0D7DECC214A}" type="presParOf" srcId="{FCE2DCE3-B5F2-4C6C-969A-63996B64EB3F}" destId="{B2510F9C-616D-40A7-918A-5F1C72AB5FC7}" srcOrd="10" destOrd="0" presId="urn:microsoft.com/office/officeart/2005/8/layout/vProcess5"/>
    <dgm:cxn modelId="{468EFD23-6333-4E1E-80B0-4768FBD7E473}" type="presParOf" srcId="{FCE2DCE3-B5F2-4C6C-969A-63996B64EB3F}" destId="{D82488CE-550E-420A-89A2-79D56054418D}" srcOrd="11" destOrd="0" presId="urn:microsoft.com/office/officeart/2005/8/layout/vProcess5"/>
    <dgm:cxn modelId="{59671A9A-A811-4DA3-B7B8-A25A17614D9F}" type="presParOf" srcId="{FCE2DCE3-B5F2-4C6C-969A-63996B64EB3F}" destId="{37D186DA-56E2-4C31-8E0D-6027E9E6EF2B}" srcOrd="12" destOrd="0" presId="urn:microsoft.com/office/officeart/2005/8/layout/vProcess5"/>
    <dgm:cxn modelId="{EB5D16EF-0B59-4121-86E6-6DD3E5201DBA}" type="presParOf" srcId="{FCE2DCE3-B5F2-4C6C-969A-63996B64EB3F}" destId="{CB389D1F-47EF-4F47-BBAC-7F82F842265C}" srcOrd="13" destOrd="0" presId="urn:microsoft.com/office/officeart/2005/8/layout/vProcess5"/>
    <dgm:cxn modelId="{7AE82390-B8EE-43DE-A881-8B783203E611}" type="presParOf" srcId="{FCE2DCE3-B5F2-4C6C-969A-63996B64EB3F}" destId="{166386BB-A808-4E9D-A45E-C5924E40B49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AF820-69CB-4124-BDCD-DEEE35CD7E02}">
      <dsp:nvSpPr>
        <dsp:cNvPr id="0" name=""/>
        <dsp:cNvSpPr/>
      </dsp:nvSpPr>
      <dsp:spPr>
        <a:xfrm>
          <a:off x="0" y="0"/>
          <a:ext cx="5863414" cy="1106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Принятие органом решения о комплексном развитии территории, публикация, уведомление правообладателей земельных участков</a:t>
          </a:r>
          <a:endParaRPr lang="ru-RU" sz="1800" b="0" i="0" kern="1200" dirty="0"/>
        </a:p>
      </dsp:txBody>
      <dsp:txXfrm>
        <a:off x="32406" y="32406"/>
        <a:ext cx="4576003" cy="1041612"/>
      </dsp:txXfrm>
    </dsp:sp>
    <dsp:sp modelId="{1AF763B3-A254-44C0-AA4A-296C1C3ADA76}">
      <dsp:nvSpPr>
        <dsp:cNvPr id="0" name=""/>
        <dsp:cNvSpPr/>
      </dsp:nvSpPr>
      <dsp:spPr>
        <a:xfrm>
          <a:off x="491060" y="1307592"/>
          <a:ext cx="5863414" cy="1106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У действующих правообладателей есть шесть месяцев на подготовку ППТ, ПМТ и обращение в орган за заключением договора о КРТ с ними</a:t>
          </a:r>
          <a:endParaRPr lang="ru-RU" sz="1800" kern="1200" dirty="0"/>
        </a:p>
      </dsp:txBody>
      <dsp:txXfrm>
        <a:off x="523466" y="1339998"/>
        <a:ext cx="4588365" cy="1041611"/>
      </dsp:txXfrm>
    </dsp:sp>
    <dsp:sp modelId="{8D4EAE72-EE73-4F30-818A-CCB09F6FFC2A}">
      <dsp:nvSpPr>
        <dsp:cNvPr id="0" name=""/>
        <dsp:cNvSpPr/>
      </dsp:nvSpPr>
      <dsp:spPr>
        <a:xfrm>
          <a:off x="974792" y="2615184"/>
          <a:ext cx="5863414" cy="1106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Если по истечении 6 месяцев проекты ППТ, ПМТ и договора в орган не поступают, проводится открытый аукцион на заключение договора о КРТ </a:t>
          </a:r>
          <a:endParaRPr lang="ru-RU" sz="1800" kern="1200" dirty="0"/>
        </a:p>
      </dsp:txBody>
      <dsp:txXfrm>
        <a:off x="1007198" y="2647590"/>
        <a:ext cx="4595695" cy="1041612"/>
      </dsp:txXfrm>
    </dsp:sp>
    <dsp:sp modelId="{31CC937E-D1FA-4D97-B64C-D5F39F6450E0}">
      <dsp:nvSpPr>
        <dsp:cNvPr id="0" name=""/>
        <dsp:cNvSpPr/>
      </dsp:nvSpPr>
      <dsp:spPr>
        <a:xfrm>
          <a:off x="1465853" y="3922775"/>
          <a:ext cx="5863414" cy="1106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Принимается решение об изъятии земельных участков и объектов недвижимости</a:t>
          </a:r>
          <a:endParaRPr lang="ru-RU" sz="1800" b="0" i="0" kern="1200" dirty="0"/>
        </a:p>
      </dsp:txBody>
      <dsp:txXfrm>
        <a:off x="1498259" y="3955181"/>
        <a:ext cx="4588365" cy="1041612"/>
      </dsp:txXfrm>
    </dsp:sp>
    <dsp:sp modelId="{8F45F821-34AD-4887-A411-34D59CB9798F}">
      <dsp:nvSpPr>
        <dsp:cNvPr id="0" name=""/>
        <dsp:cNvSpPr/>
      </dsp:nvSpPr>
      <dsp:spPr>
        <a:xfrm>
          <a:off x="5144238" y="847420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306052" y="847420"/>
        <a:ext cx="395547" cy="541179"/>
      </dsp:txXfrm>
    </dsp:sp>
    <dsp:sp modelId="{A743062D-AB37-462A-A11F-1B5395959A37}">
      <dsp:nvSpPr>
        <dsp:cNvPr id="0" name=""/>
        <dsp:cNvSpPr/>
      </dsp:nvSpPr>
      <dsp:spPr>
        <a:xfrm>
          <a:off x="5635299" y="2155012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797113" y="2155012"/>
        <a:ext cx="395547" cy="541179"/>
      </dsp:txXfrm>
    </dsp:sp>
    <dsp:sp modelId="{D5D34122-9B3E-4681-853C-8F624F02FE38}">
      <dsp:nvSpPr>
        <dsp:cNvPr id="0" name=""/>
        <dsp:cNvSpPr/>
      </dsp:nvSpPr>
      <dsp:spPr>
        <a:xfrm>
          <a:off x="6119031" y="3462604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6280845" y="3462604"/>
        <a:ext cx="395547" cy="541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16A3C-EDCF-4B73-990C-E51373BBF17A}">
      <dsp:nvSpPr>
        <dsp:cNvPr id="0" name=""/>
        <dsp:cNvSpPr/>
      </dsp:nvSpPr>
      <dsp:spPr>
        <a:xfrm>
          <a:off x="0" y="0"/>
          <a:ext cx="5643536" cy="905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Проведение открытого аукциона на право заключения договора о КРТ</a:t>
          </a:r>
          <a:endParaRPr lang="ru-RU" sz="1800" kern="1200" dirty="0"/>
        </a:p>
      </dsp:txBody>
      <dsp:txXfrm>
        <a:off x="26514" y="26514"/>
        <a:ext cx="4560779" cy="852228"/>
      </dsp:txXfrm>
    </dsp:sp>
    <dsp:sp modelId="{EF38D734-CEED-4D9C-AE0B-483C33E485A7}">
      <dsp:nvSpPr>
        <dsp:cNvPr id="0" name=""/>
        <dsp:cNvSpPr/>
      </dsp:nvSpPr>
      <dsp:spPr>
        <a:xfrm>
          <a:off x="421432" y="1030986"/>
          <a:ext cx="5643536" cy="905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Заключение договора о КРТ с победителем аукциона </a:t>
          </a:r>
          <a:endParaRPr lang="ru-RU" sz="1800" kern="1200" dirty="0"/>
        </a:p>
      </dsp:txBody>
      <dsp:txXfrm>
        <a:off x="447946" y="1057500"/>
        <a:ext cx="4580659" cy="852228"/>
      </dsp:txXfrm>
    </dsp:sp>
    <dsp:sp modelId="{7A977012-A82C-4EBE-982A-D74A2C548EA0}">
      <dsp:nvSpPr>
        <dsp:cNvPr id="0" name=""/>
        <dsp:cNvSpPr/>
      </dsp:nvSpPr>
      <dsp:spPr>
        <a:xfrm>
          <a:off x="842865" y="2061971"/>
          <a:ext cx="5643536" cy="905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Заключение договора аренды земельного участка без торгов </a:t>
          </a:r>
          <a:endParaRPr lang="ru-RU" sz="1800" b="0" i="0" kern="1200" dirty="0"/>
        </a:p>
      </dsp:txBody>
      <dsp:txXfrm>
        <a:off x="869379" y="2088485"/>
        <a:ext cx="4580659" cy="852228"/>
      </dsp:txXfrm>
    </dsp:sp>
    <dsp:sp modelId="{230CA791-CF4E-4E1B-8763-F406D843C046}">
      <dsp:nvSpPr>
        <dsp:cNvPr id="0" name=""/>
        <dsp:cNvSpPr/>
      </dsp:nvSpPr>
      <dsp:spPr>
        <a:xfrm>
          <a:off x="1171406" y="3092958"/>
          <a:ext cx="5829321" cy="905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 smtClean="0"/>
            <a:t>Разработка лицом, осуществляющим КРТ, проектов ППТ, ПМТ, их утверждение органом местного самоуправления </a:t>
          </a:r>
          <a:endParaRPr lang="ru-RU" sz="1800" b="0" i="0" kern="1200" dirty="0"/>
        </a:p>
      </dsp:txBody>
      <dsp:txXfrm>
        <a:off x="1197920" y="3119472"/>
        <a:ext cx="4733200" cy="852227"/>
      </dsp:txXfrm>
    </dsp:sp>
    <dsp:sp modelId="{E68A02C5-F999-487F-9F2A-ACEEDF1DCC1A}">
      <dsp:nvSpPr>
        <dsp:cNvPr id="0" name=""/>
        <dsp:cNvSpPr/>
      </dsp:nvSpPr>
      <dsp:spPr>
        <a:xfrm>
          <a:off x="1685731" y="4123943"/>
          <a:ext cx="5643536" cy="905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Проектирование строительство объектов </a:t>
          </a:r>
          <a:endParaRPr lang="ru-RU" sz="2000" kern="1200" dirty="0"/>
        </a:p>
      </dsp:txBody>
      <dsp:txXfrm>
        <a:off x="1712245" y="4150457"/>
        <a:ext cx="4580659" cy="852228"/>
      </dsp:txXfrm>
    </dsp:sp>
    <dsp:sp modelId="{1CDF1AB7-F3EF-437B-AE44-A1B645317E59}">
      <dsp:nvSpPr>
        <dsp:cNvPr id="0" name=""/>
        <dsp:cNvSpPr/>
      </dsp:nvSpPr>
      <dsp:spPr>
        <a:xfrm>
          <a:off x="5055119" y="661339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187513" y="661339"/>
        <a:ext cx="323628" cy="442783"/>
      </dsp:txXfrm>
    </dsp:sp>
    <dsp:sp modelId="{869A3739-EA08-42E9-81DB-170C252F7023}">
      <dsp:nvSpPr>
        <dsp:cNvPr id="0" name=""/>
        <dsp:cNvSpPr/>
      </dsp:nvSpPr>
      <dsp:spPr>
        <a:xfrm>
          <a:off x="5476552" y="1692325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608946" y="1692325"/>
        <a:ext cx="323628" cy="442783"/>
      </dsp:txXfrm>
    </dsp:sp>
    <dsp:sp modelId="{2A64AED0-5187-4B14-9D4C-60A53443DD2A}">
      <dsp:nvSpPr>
        <dsp:cNvPr id="0" name=""/>
        <dsp:cNvSpPr/>
      </dsp:nvSpPr>
      <dsp:spPr>
        <a:xfrm>
          <a:off x="5897985" y="2708224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030379" y="2708224"/>
        <a:ext cx="323628" cy="442783"/>
      </dsp:txXfrm>
    </dsp:sp>
    <dsp:sp modelId="{5DF15C99-B4F3-4595-84E1-0CD07552CC46}">
      <dsp:nvSpPr>
        <dsp:cNvPr id="0" name=""/>
        <dsp:cNvSpPr/>
      </dsp:nvSpPr>
      <dsp:spPr>
        <a:xfrm>
          <a:off x="6319418" y="3749268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451812" y="3749268"/>
        <a:ext cx="323628" cy="442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Тема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 (КАПИТУЛЬНЫЙ НАБОР)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E5BCC81-DF1B-4C46-8B4E-E3DD81ED8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0233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Тема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 (КАПИТУЛЬНЫЙ НАБОР)</a:t>
            </a:r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AB0AC1B-B11A-4758-8940-F47EA0F55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43306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Тема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НАЗВАНИЕ ПРЕЗЕНТАЦИИ (КАПИТУЛЬНЫЙ НАБОР)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AC1B-B11A-4758-8940-F47EA0F5540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24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pgpb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rot="5400000">
            <a:off x="3465512" y="677863"/>
            <a:ext cx="500063" cy="1588"/>
          </a:xfrm>
          <a:prstGeom prst="line">
            <a:avLst/>
          </a:prstGeom>
          <a:ln w="31750" cap="rnd">
            <a:solidFill>
              <a:srgbClr val="48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10"/>
          <p:cNvSpPr txBox="1">
            <a:spLocks/>
          </p:cNvSpPr>
          <p:nvPr userDrawn="1"/>
        </p:nvSpPr>
        <p:spPr bwMode="auto">
          <a:xfrm>
            <a:off x="1104900" y="14208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ru-RU" altLang="ru-RU" sz="1800" smtClean="0">
              <a:solidFill>
                <a:srgbClr val="797979"/>
              </a:solidFill>
              <a:latin typeface="Franklin Gothic Book" pitchFamily="34" charset="0"/>
            </a:endParaRPr>
          </a:p>
        </p:txBody>
      </p:sp>
      <p:pic>
        <p:nvPicPr>
          <p:cNvPr id="6" name="Рисунок 13" descr="кек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0"/>
            <a:ext cx="26971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7" descr="Untitled-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6319838"/>
            <a:ext cx="23574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 userDrawn="1"/>
        </p:nvSpPr>
        <p:spPr bwMode="auto">
          <a:xfrm>
            <a:off x="3052763" y="6424613"/>
            <a:ext cx="30003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ru-RU" sz="1800" smtClean="0">
                <a:solidFill>
                  <a:schemeClr val="bg1"/>
                </a:solidFill>
                <a:latin typeface="Franklin Gothic Book" pitchFamily="34" charset="0"/>
              </a:rPr>
              <a:t>www.pg</a:t>
            </a:r>
            <a:r>
              <a:rPr lang="en-US" altLang="ru-RU" sz="1800" smtClean="0">
                <a:solidFill>
                  <a:schemeClr val="bg1"/>
                </a:solidFill>
              </a:rPr>
              <a:t>p</a:t>
            </a:r>
            <a:r>
              <a:rPr lang="en-US" altLang="ru-RU" sz="1800" smtClean="0">
                <a:solidFill>
                  <a:schemeClr val="bg1"/>
                </a:solidFill>
                <a:latin typeface="Franklin Gothic Book" pitchFamily="34" charset="0"/>
              </a:rPr>
              <a:t>law.ru</a:t>
            </a:r>
            <a:endParaRPr lang="ru-RU" altLang="ru-RU" sz="180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0" name="Заголовок 20"/>
          <p:cNvSpPr txBox="1">
            <a:spLocks/>
          </p:cNvSpPr>
          <p:nvPr userDrawn="1"/>
        </p:nvSpPr>
        <p:spPr bwMode="auto">
          <a:xfrm>
            <a:off x="2206625" y="4184650"/>
            <a:ext cx="47307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algn="l" eaLnBrk="0" hangingPunct="0">
              <a:defRPr/>
            </a:pPr>
            <a:endParaRPr lang="ru-RU" dirty="0" smtClean="0">
              <a:solidFill>
                <a:srgbClr val="A44AA6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Заголовок 20"/>
          <p:cNvSpPr>
            <a:spLocks noGrp="1"/>
          </p:cNvSpPr>
          <p:nvPr>
            <p:ph type="title"/>
          </p:nvPr>
        </p:nvSpPr>
        <p:spPr bwMode="auto">
          <a:xfrm>
            <a:off x="428596" y="2428868"/>
            <a:ext cx="82868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sz="3200">
                <a:solidFill>
                  <a:srgbClr val="486364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63775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и текст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1"/>
          <p:cNvSpPr>
            <a:spLocks noGrp="1"/>
          </p:cNvSpPr>
          <p:nvPr>
            <p:ph idx="13"/>
          </p:nvPr>
        </p:nvSpPr>
        <p:spPr bwMode="auto">
          <a:xfrm>
            <a:off x="1032734" y="4643476"/>
            <a:ext cx="6253910" cy="12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Заголовок 20"/>
          <p:cNvSpPr>
            <a:spLocks noGrp="1"/>
          </p:cNvSpPr>
          <p:nvPr>
            <p:ph type="title"/>
          </p:nvPr>
        </p:nvSpPr>
        <p:spPr bwMode="auto">
          <a:xfrm>
            <a:off x="3857620" y="357166"/>
            <a:ext cx="47291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1" name="Рисунок 2"/>
          <p:cNvSpPr>
            <a:spLocks noGrp="1"/>
          </p:cNvSpPr>
          <p:nvPr>
            <p:ph type="pic" idx="1"/>
          </p:nvPr>
        </p:nvSpPr>
        <p:spPr>
          <a:xfrm>
            <a:off x="1142975" y="1851058"/>
            <a:ext cx="6021123" cy="26571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5" name="Номер слайда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AFE3-1499-4F03-8C93-E7A9D1CA3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14"/>
          <p:cNvSpPr>
            <a:spLocks noGrp="1"/>
          </p:cNvSpPr>
          <p:nvPr>
            <p:ph type="dt" sz="half" idx="15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6"/>
          </p:nvPr>
        </p:nvSpPr>
        <p:spPr>
          <a:xfrm>
            <a:off x="1071563" y="1349375"/>
            <a:ext cx="6215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4E4D5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Проект постановления Пленума ВАС РФ «О внесении  дополнений в постановление Пленума ВАС РФ от 17.11.2011 № 73 «Об отдельных вопросах практики применения правил Гражданского кодекса Российской Федерации о договоре аренды»  </a:t>
            </a:r>
          </a:p>
        </p:txBody>
      </p:sp>
    </p:spTree>
    <p:extLst>
      <p:ext uri="{BB962C8B-B14F-4D97-AF65-F5344CB8AC3E}">
        <p14:creationId xmlns:p14="http://schemas.microsoft.com/office/powerpoint/2010/main" xmlns="" val="321483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таблиц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ца 2"/>
          <p:cNvSpPr>
            <a:spLocks noGrp="1"/>
          </p:cNvSpPr>
          <p:nvPr>
            <p:ph type="tbl" idx="1"/>
          </p:nvPr>
        </p:nvSpPr>
        <p:spPr>
          <a:xfrm>
            <a:off x="1142975" y="1871078"/>
            <a:ext cx="7429553" cy="191264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ru-RU" noProof="0" dirty="0" smtClean="0"/>
          </a:p>
        </p:txBody>
      </p:sp>
      <p:sp>
        <p:nvSpPr>
          <p:cNvPr id="7" name="Таблица 2"/>
          <p:cNvSpPr>
            <a:spLocks noGrp="1"/>
          </p:cNvSpPr>
          <p:nvPr>
            <p:ph type="tbl" idx="17"/>
          </p:nvPr>
        </p:nvSpPr>
        <p:spPr>
          <a:xfrm>
            <a:off x="1148235" y="3944697"/>
            <a:ext cx="7429553" cy="196519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ru-RU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8A996F-93A0-4703-9876-64B8A3078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9"/>
          </p:nvPr>
        </p:nvSpPr>
        <p:spPr>
          <a:xfrm>
            <a:off x="1071563" y="1349375"/>
            <a:ext cx="6215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4E4D5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Проект постановления Пленума ВАС РФ «О внесении  дополнений в постановление Пленума ВАС РФ от 17.11.2011 № 73 «Об отдельных вопросах практики применения правил Гражданского кодекса Российской Федерации о договоре аренды»  </a:t>
            </a:r>
          </a:p>
        </p:txBody>
      </p:sp>
      <p:sp>
        <p:nvSpPr>
          <p:cNvPr id="6" name="Дата 14"/>
          <p:cNvSpPr>
            <a:spLocks noGrp="1"/>
          </p:cNvSpPr>
          <p:nvPr>
            <p:ph type="dt" sz="half" idx="20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</p:spTree>
    <p:extLst>
      <p:ext uri="{BB962C8B-B14F-4D97-AF65-F5344CB8AC3E}">
        <p14:creationId xmlns:p14="http://schemas.microsoft.com/office/powerpoint/2010/main" xmlns="" val="222083941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>
            <a:spLocks noChangeArrowheads="1"/>
          </p:cNvSpPr>
          <p:nvPr userDrawn="1"/>
        </p:nvSpPr>
        <p:spPr bwMode="auto">
          <a:xfrm>
            <a:off x="1131888" y="1838325"/>
            <a:ext cx="3749675" cy="1946275"/>
          </a:xfrm>
          <a:prstGeom prst="roundRect">
            <a:avLst>
              <a:gd name="adj" fmla="val 11731"/>
            </a:avLst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1430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13462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ru-RU" altLang="ru-RU" b="0" smtClean="0">
              <a:solidFill>
                <a:srgbClr val="432D3F"/>
              </a:solidFill>
              <a:latin typeface="Franklin Gothic Book" pitchFamily="34" charset="0"/>
            </a:endParaRPr>
          </a:p>
        </p:txBody>
      </p:sp>
      <p:sp>
        <p:nvSpPr>
          <p:cNvPr id="16" name="Прямоугольник с двумя скругленными соседними углами 15"/>
          <p:cNvSpPr/>
          <p:nvPr userDrawn="1"/>
        </p:nvSpPr>
        <p:spPr>
          <a:xfrm flipV="1">
            <a:off x="1131888" y="3424238"/>
            <a:ext cx="3749675" cy="3571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17" name="Скругленный прямоугольник 13"/>
          <p:cNvSpPr>
            <a:spLocks noChangeArrowheads="1"/>
          </p:cNvSpPr>
          <p:nvPr userDrawn="1"/>
        </p:nvSpPr>
        <p:spPr bwMode="auto">
          <a:xfrm>
            <a:off x="1131888" y="3914775"/>
            <a:ext cx="3736975" cy="2003425"/>
          </a:xfrm>
          <a:prstGeom prst="roundRect">
            <a:avLst>
              <a:gd name="adj" fmla="val 11731"/>
            </a:avLst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1430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13462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ru-RU" altLang="ru-RU" b="0" smtClean="0">
              <a:solidFill>
                <a:srgbClr val="432D3F"/>
              </a:solidFill>
              <a:latin typeface="Franklin Gothic Book" pitchFamily="34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 userDrawn="1"/>
        </p:nvSpPr>
        <p:spPr>
          <a:xfrm flipV="1">
            <a:off x="1133475" y="5556250"/>
            <a:ext cx="3730625" cy="3571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19" name="Скругленный прямоугольник 15"/>
          <p:cNvSpPr>
            <a:spLocks noChangeArrowheads="1"/>
          </p:cNvSpPr>
          <p:nvPr userDrawn="1"/>
        </p:nvSpPr>
        <p:spPr bwMode="auto">
          <a:xfrm>
            <a:off x="4968875" y="1838325"/>
            <a:ext cx="3643313" cy="1962150"/>
          </a:xfrm>
          <a:prstGeom prst="roundRect">
            <a:avLst>
              <a:gd name="adj" fmla="val 11731"/>
            </a:avLst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1430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13462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ru-RU" altLang="ru-RU" b="0" smtClean="0">
              <a:solidFill>
                <a:srgbClr val="432D3F"/>
              </a:solidFill>
              <a:latin typeface="Franklin Gothic Book" pitchFamily="34" charset="0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 userDrawn="1"/>
        </p:nvSpPr>
        <p:spPr>
          <a:xfrm flipV="1">
            <a:off x="4968875" y="3435350"/>
            <a:ext cx="3643313" cy="3571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22" name="Скругленный прямоугольник 17"/>
          <p:cNvSpPr>
            <a:spLocks noChangeArrowheads="1"/>
          </p:cNvSpPr>
          <p:nvPr userDrawn="1"/>
        </p:nvSpPr>
        <p:spPr bwMode="auto">
          <a:xfrm>
            <a:off x="4968875" y="3914775"/>
            <a:ext cx="3643313" cy="2008188"/>
          </a:xfrm>
          <a:prstGeom prst="roundRect">
            <a:avLst>
              <a:gd name="adj" fmla="val 11731"/>
            </a:avLst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1430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13462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ru-RU" altLang="ru-RU" b="0" smtClean="0">
              <a:solidFill>
                <a:srgbClr val="432D3F"/>
              </a:solidFill>
              <a:latin typeface="Franklin Gothic Book" pitchFamily="34" charset="0"/>
            </a:endParaRPr>
          </a:p>
        </p:txBody>
      </p:sp>
      <p:sp>
        <p:nvSpPr>
          <p:cNvPr id="23" name="Прямоугольник с двумя скругленными соседними углами 22"/>
          <p:cNvSpPr/>
          <p:nvPr userDrawn="1"/>
        </p:nvSpPr>
        <p:spPr>
          <a:xfrm flipV="1">
            <a:off x="4968875" y="5561013"/>
            <a:ext cx="3643313" cy="3571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 bwMode="auto">
          <a:xfrm>
            <a:off x="3857620" y="357166"/>
            <a:ext cx="47291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50" name="Текст 21"/>
          <p:cNvSpPr>
            <a:spLocks noGrp="1"/>
          </p:cNvSpPr>
          <p:nvPr>
            <p:ph idx="13"/>
          </p:nvPr>
        </p:nvSpPr>
        <p:spPr bwMode="auto">
          <a:xfrm>
            <a:off x="2418349" y="1838476"/>
            <a:ext cx="2449983" cy="151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Текст 21"/>
          <p:cNvSpPr>
            <a:spLocks noGrp="1"/>
          </p:cNvSpPr>
          <p:nvPr>
            <p:ph idx="35"/>
          </p:nvPr>
        </p:nvSpPr>
        <p:spPr bwMode="auto">
          <a:xfrm>
            <a:off x="2418349" y="3914891"/>
            <a:ext cx="2441517" cy="156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Текст 21"/>
          <p:cNvSpPr>
            <a:spLocks noGrp="1"/>
          </p:cNvSpPr>
          <p:nvPr>
            <p:ph idx="36"/>
          </p:nvPr>
        </p:nvSpPr>
        <p:spPr bwMode="auto">
          <a:xfrm>
            <a:off x="6254982" y="1838476"/>
            <a:ext cx="2357454" cy="15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Текст 21"/>
          <p:cNvSpPr>
            <a:spLocks noGrp="1"/>
          </p:cNvSpPr>
          <p:nvPr>
            <p:ph idx="37"/>
          </p:nvPr>
        </p:nvSpPr>
        <p:spPr bwMode="auto">
          <a:xfrm>
            <a:off x="6254982" y="3914892"/>
            <a:ext cx="2357454" cy="154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Текст 21"/>
          <p:cNvSpPr>
            <a:spLocks noGrp="1"/>
          </p:cNvSpPr>
          <p:nvPr>
            <p:ph idx="38"/>
          </p:nvPr>
        </p:nvSpPr>
        <p:spPr bwMode="auto">
          <a:xfrm>
            <a:off x="2418350" y="3426737"/>
            <a:ext cx="235745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Текст 21"/>
          <p:cNvSpPr>
            <a:spLocks noGrp="1"/>
          </p:cNvSpPr>
          <p:nvPr>
            <p:ph idx="39"/>
          </p:nvPr>
        </p:nvSpPr>
        <p:spPr bwMode="auto">
          <a:xfrm>
            <a:off x="6254982" y="3432488"/>
            <a:ext cx="235745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Текст 21"/>
          <p:cNvSpPr>
            <a:spLocks noGrp="1"/>
          </p:cNvSpPr>
          <p:nvPr>
            <p:ph idx="40"/>
          </p:nvPr>
        </p:nvSpPr>
        <p:spPr bwMode="auto">
          <a:xfrm>
            <a:off x="2418350" y="5554912"/>
            <a:ext cx="235745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Текст 21"/>
          <p:cNvSpPr>
            <a:spLocks noGrp="1"/>
          </p:cNvSpPr>
          <p:nvPr>
            <p:ph idx="41"/>
          </p:nvPr>
        </p:nvSpPr>
        <p:spPr bwMode="auto">
          <a:xfrm>
            <a:off x="6254982" y="5560663"/>
            <a:ext cx="235745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Рисунок 2"/>
          <p:cNvSpPr>
            <a:spLocks noGrp="1"/>
          </p:cNvSpPr>
          <p:nvPr>
            <p:ph type="pic" idx="1"/>
          </p:nvPr>
        </p:nvSpPr>
        <p:spPr>
          <a:xfrm>
            <a:off x="1132466" y="1838475"/>
            <a:ext cx="1242872" cy="161154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61" name="Рисунок 2"/>
          <p:cNvSpPr>
            <a:spLocks noGrp="1"/>
          </p:cNvSpPr>
          <p:nvPr>
            <p:ph type="pic" idx="42"/>
          </p:nvPr>
        </p:nvSpPr>
        <p:spPr>
          <a:xfrm>
            <a:off x="1132466" y="3914891"/>
            <a:ext cx="1214446" cy="16500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62" name="Рисунок 2"/>
          <p:cNvSpPr>
            <a:spLocks noGrp="1"/>
          </p:cNvSpPr>
          <p:nvPr>
            <p:ph type="pic" idx="43"/>
          </p:nvPr>
        </p:nvSpPr>
        <p:spPr>
          <a:xfrm>
            <a:off x="4969098" y="1844068"/>
            <a:ext cx="1224668" cy="16059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63" name="Рисунок 2"/>
          <p:cNvSpPr>
            <a:spLocks noGrp="1"/>
          </p:cNvSpPr>
          <p:nvPr>
            <p:ph type="pic" idx="44"/>
          </p:nvPr>
        </p:nvSpPr>
        <p:spPr>
          <a:xfrm>
            <a:off x="4969098" y="3914892"/>
            <a:ext cx="1214446" cy="16557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22F34-F243-4CA7-A28C-CB6481BCC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Дата 14"/>
          <p:cNvSpPr>
            <a:spLocks noGrp="1"/>
          </p:cNvSpPr>
          <p:nvPr>
            <p:ph type="dt" sz="half" idx="46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47"/>
          </p:nvPr>
        </p:nvSpPr>
        <p:spPr>
          <a:xfrm>
            <a:off x="1071563" y="1349375"/>
            <a:ext cx="6215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4E4D5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Проект постановления Пленума ВАС РФ «О внесении  дополнений в постановление Пленума ВАС РФ от 17.11.2011 № 73 «Об отдельных вопросах практики применения правил Гражданского кодекса Российской Федерации о договоре аренды»  </a:t>
            </a:r>
          </a:p>
        </p:txBody>
      </p:sp>
    </p:spTree>
    <p:extLst>
      <p:ext uri="{BB962C8B-B14F-4D97-AF65-F5344CB8AC3E}">
        <p14:creationId xmlns:p14="http://schemas.microsoft.com/office/powerpoint/2010/main" xmlns="" val="146399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>
            <a:spLocks noChangeArrowheads="1"/>
          </p:cNvSpPr>
          <p:nvPr userDrawn="1"/>
        </p:nvSpPr>
        <p:spPr bwMode="auto">
          <a:xfrm>
            <a:off x="1143000" y="1241425"/>
            <a:ext cx="6000750" cy="1327150"/>
          </a:xfrm>
          <a:prstGeom prst="roundRect">
            <a:avLst>
              <a:gd name="adj" fmla="val 11731"/>
            </a:avLst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1430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13462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ru-RU" altLang="ru-RU" b="0" smtClean="0">
              <a:solidFill>
                <a:srgbClr val="432D3F"/>
              </a:solidFill>
              <a:latin typeface="Franklin Gothic Book" pitchFamily="34" charset="0"/>
            </a:endParaRPr>
          </a:p>
        </p:txBody>
      </p:sp>
      <p:sp>
        <p:nvSpPr>
          <p:cNvPr id="8" name="Прямоугольник с двумя скругленными соседними углами 12"/>
          <p:cNvSpPr>
            <a:spLocks noChangeArrowheads="1"/>
          </p:cNvSpPr>
          <p:nvPr userDrawn="1"/>
        </p:nvSpPr>
        <p:spPr bwMode="auto">
          <a:xfrm flipV="1">
            <a:off x="1143000" y="2152650"/>
            <a:ext cx="6000750" cy="428625"/>
          </a:xfrm>
          <a:custGeom>
            <a:avLst/>
            <a:gdLst>
              <a:gd name="T0" fmla="*/ 6000750 w 6000750"/>
              <a:gd name="T1" fmla="*/ 214313 h 428625"/>
              <a:gd name="T2" fmla="*/ 3000375 w 6000750"/>
              <a:gd name="T3" fmla="*/ 428625 h 428625"/>
              <a:gd name="T4" fmla="*/ 0 w 6000750"/>
              <a:gd name="T5" fmla="*/ 214313 h 428625"/>
              <a:gd name="T6" fmla="*/ 3000375 w 6000750"/>
              <a:gd name="T7" fmla="*/ 0 h 4286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2770 w 6000750"/>
              <a:gd name="T13" fmla="*/ 62770 h 428625"/>
              <a:gd name="T14" fmla="*/ 5937980 w 6000750"/>
              <a:gd name="T15" fmla="*/ 428625 h 428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0750" h="428625">
                <a:moveTo>
                  <a:pt x="214313" y="0"/>
                </a:moveTo>
                <a:lnTo>
                  <a:pt x="5786438" y="0"/>
                </a:lnTo>
                <a:lnTo>
                  <a:pt x="5786437" y="0"/>
                </a:lnTo>
                <a:cubicBezTo>
                  <a:pt x="5904799" y="0"/>
                  <a:pt x="6000751" y="95951"/>
                  <a:pt x="6000751" y="214313"/>
                </a:cubicBezTo>
                <a:lnTo>
                  <a:pt x="6000750" y="428625"/>
                </a:lnTo>
                <a:lnTo>
                  <a:pt x="0" y="428625"/>
                </a:lnTo>
                <a:lnTo>
                  <a:pt x="0" y="214313"/>
                </a:lnTo>
                <a:cubicBezTo>
                  <a:pt x="0" y="95951"/>
                  <a:pt x="95951" y="0"/>
                  <a:pt x="214312" y="0"/>
                </a:cubicBezTo>
                <a:lnTo>
                  <a:pt x="214313" y="0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1430" algn="ctr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endParaRPr lang="ru-RU"/>
          </a:p>
        </p:txBody>
      </p:sp>
      <p:sp>
        <p:nvSpPr>
          <p:cNvPr id="12" name="Заголовок 20"/>
          <p:cNvSpPr>
            <a:spLocks noGrp="1"/>
          </p:cNvSpPr>
          <p:nvPr>
            <p:ph type="title"/>
          </p:nvPr>
        </p:nvSpPr>
        <p:spPr bwMode="auto">
          <a:xfrm>
            <a:off x="3857620" y="357166"/>
            <a:ext cx="47291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9" name="Текст 21"/>
          <p:cNvSpPr>
            <a:spLocks noGrp="1"/>
          </p:cNvSpPr>
          <p:nvPr>
            <p:ph idx="13"/>
          </p:nvPr>
        </p:nvSpPr>
        <p:spPr bwMode="auto">
          <a:xfrm>
            <a:off x="3571868" y="1838476"/>
            <a:ext cx="35719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1"/>
          <p:cNvSpPr>
            <a:spLocks noGrp="1"/>
          </p:cNvSpPr>
          <p:nvPr>
            <p:ph idx="38"/>
          </p:nvPr>
        </p:nvSpPr>
        <p:spPr bwMode="auto">
          <a:xfrm>
            <a:off x="3571868" y="3410112"/>
            <a:ext cx="35719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Рисунок 2"/>
          <p:cNvSpPr>
            <a:spLocks noGrp="1"/>
          </p:cNvSpPr>
          <p:nvPr>
            <p:ph type="pic" idx="1"/>
          </p:nvPr>
        </p:nvSpPr>
        <p:spPr>
          <a:xfrm>
            <a:off x="1142976" y="1838476"/>
            <a:ext cx="1500198" cy="20002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2" name="Текст 21"/>
          <p:cNvSpPr>
            <a:spLocks noGrp="1"/>
          </p:cNvSpPr>
          <p:nvPr>
            <p:ph idx="39"/>
          </p:nvPr>
        </p:nvSpPr>
        <p:spPr bwMode="auto">
          <a:xfrm>
            <a:off x="1040008" y="3981616"/>
            <a:ext cx="61683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7074-24C6-4D96-9DB7-7D3247F4B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Дата 14"/>
          <p:cNvSpPr>
            <a:spLocks noGrp="1"/>
          </p:cNvSpPr>
          <p:nvPr>
            <p:ph type="dt" sz="half" idx="41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</p:spTree>
    <p:extLst>
      <p:ext uri="{BB962C8B-B14F-4D97-AF65-F5344CB8AC3E}">
        <p14:creationId xmlns:p14="http://schemas.microsoft.com/office/powerpoint/2010/main" xmlns="" val="274948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42975" y="1862699"/>
            <a:ext cx="7429553" cy="40336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ru-RU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C1DABE-7FC7-4F05-8243-8C788F305C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1563" y="1349375"/>
            <a:ext cx="6215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4E4D5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Подзаголовок</a:t>
            </a:r>
          </a:p>
        </p:txBody>
      </p:sp>
      <p:sp>
        <p:nvSpPr>
          <p:cNvPr id="6" name="Дата 14"/>
          <p:cNvSpPr>
            <a:spLocks noGrp="1"/>
          </p:cNvSpPr>
          <p:nvPr>
            <p:ph type="dt" sz="half" idx="12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4C48A-AEF0-40C2-94A7-FF87F50E2C2B}" type="datetime1">
              <a:rPr lang="ru-RU"/>
              <a:pPr>
                <a:defRPr/>
              </a:pPr>
              <a:t>22.12.2016</a:t>
            </a:fld>
            <a:r>
              <a:rPr lang="ru-RU" dirty="0"/>
              <a:t>НАЗВАНИЕ ПРЕЗЕНТАЦИИ ( КАПИТУЛЬНЫЙ НАБОР)колонтитул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xmlns="" val="413465173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 descr="Рисунок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878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3" descr="кек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6350"/>
            <a:ext cx="26971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7" descr="Untitled-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6316663"/>
            <a:ext cx="23574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 userDrawn="1"/>
        </p:nvSpPr>
        <p:spPr bwMode="auto">
          <a:xfrm>
            <a:off x="3071813" y="6440488"/>
            <a:ext cx="30003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ru-RU" sz="1800" smtClean="0">
                <a:solidFill>
                  <a:schemeClr val="bg1"/>
                </a:solidFill>
                <a:latin typeface="Franklin Gothic Book" pitchFamily="34" charset="0"/>
              </a:rPr>
              <a:t>www.pgplaw.ru</a:t>
            </a:r>
            <a:endParaRPr lang="ru-RU" altLang="ru-RU" sz="180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9" name="Заголовок 20"/>
          <p:cNvSpPr>
            <a:spLocks noGrp="1"/>
          </p:cNvSpPr>
          <p:nvPr>
            <p:ph type="title"/>
          </p:nvPr>
        </p:nvSpPr>
        <p:spPr bwMode="auto">
          <a:xfrm>
            <a:off x="428596" y="2428868"/>
            <a:ext cx="82868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sz="3200">
                <a:solidFill>
                  <a:srgbClr val="486364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9941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 userDrawn="1"/>
        </p:nvSpPr>
        <p:spPr>
          <a:xfrm>
            <a:off x="1000125" y="2000250"/>
            <a:ext cx="6143625" cy="3786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20"/>
          <p:cNvSpPr>
            <a:spLocks noGrp="1"/>
          </p:cNvSpPr>
          <p:nvPr>
            <p:ph type="title"/>
          </p:nvPr>
        </p:nvSpPr>
        <p:spPr bwMode="auto">
          <a:xfrm>
            <a:off x="3857620" y="357166"/>
            <a:ext cx="47291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30680E-3AAB-4397-91AB-C246979413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1563" y="1349375"/>
            <a:ext cx="6215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4E4D5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Проект постановления Пленума ВАС РФ «О внесении  дополнений в постановление Пленума ВАС РФ от 17.11.2011 № 73 «Об отдельных вопросах практики применения правил Гражданского кодекса Российской Федерации о договоре аренды»  </a:t>
            </a:r>
          </a:p>
        </p:txBody>
      </p:sp>
      <p:sp>
        <p:nvSpPr>
          <p:cNvPr id="6" name="Дата 14"/>
          <p:cNvSpPr>
            <a:spLocks noGrp="1"/>
          </p:cNvSpPr>
          <p:nvPr>
            <p:ph type="dt" sz="half" idx="12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</p:spTree>
    <p:extLst>
      <p:ext uri="{BB962C8B-B14F-4D97-AF65-F5344CB8AC3E}">
        <p14:creationId xmlns:p14="http://schemas.microsoft.com/office/powerpoint/2010/main" xmlns="" val="411920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 userDrawn="1"/>
        </p:nvSpPr>
        <p:spPr>
          <a:xfrm>
            <a:off x="1000125" y="2000250"/>
            <a:ext cx="6143625" cy="3786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20"/>
          <p:cNvSpPr>
            <a:spLocks noGrp="1"/>
          </p:cNvSpPr>
          <p:nvPr>
            <p:ph type="title"/>
          </p:nvPr>
        </p:nvSpPr>
        <p:spPr bwMode="auto">
          <a:xfrm>
            <a:off x="3857620" y="357166"/>
            <a:ext cx="47291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98B930-923C-4696-BA5D-E7CFE2202B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1563" y="1349375"/>
            <a:ext cx="6215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4E4D5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Проект постановления Пленума ВАС РФ «О внесении  дополнений в постановление Пленума ВАС РФ от 17.11.2011 № 73 «Об отдельных вопросах практики применения правил Гражданского кодекса Российской Федерации о договоре аренды»  </a:t>
            </a:r>
          </a:p>
        </p:txBody>
      </p:sp>
      <p:sp>
        <p:nvSpPr>
          <p:cNvPr id="6" name="Дата 14"/>
          <p:cNvSpPr>
            <a:spLocks noGrp="1"/>
          </p:cNvSpPr>
          <p:nvPr>
            <p:ph type="dt" sz="half" idx="12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</p:spTree>
    <p:extLst>
      <p:ext uri="{BB962C8B-B14F-4D97-AF65-F5344CB8AC3E}">
        <p14:creationId xmlns:p14="http://schemas.microsoft.com/office/powerpoint/2010/main" xmlns="" val="305785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булли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428625" y="1285875"/>
            <a:ext cx="8215313" cy="500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pPr algn="l" eaLnBrk="0" hangingPunct="0">
              <a:defRPr/>
            </a:pPr>
            <a:endParaRPr lang="ru-RU" b="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Текст 21"/>
          <p:cNvSpPr>
            <a:spLocks noGrp="1"/>
          </p:cNvSpPr>
          <p:nvPr>
            <p:ph idx="1"/>
          </p:nvPr>
        </p:nvSpPr>
        <p:spPr bwMode="auto">
          <a:xfrm>
            <a:off x="1071538" y="1806946"/>
            <a:ext cx="6215106" cy="39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 i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 i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0"/>
            <a:endParaRPr lang="ru-RU" noProof="0" dirty="0" smtClean="0"/>
          </a:p>
        </p:txBody>
      </p:sp>
      <p:sp>
        <p:nvSpPr>
          <p:cNvPr id="14" name="Заголовок 20"/>
          <p:cNvSpPr>
            <a:spLocks noGrp="1"/>
          </p:cNvSpPr>
          <p:nvPr>
            <p:ph type="title"/>
          </p:nvPr>
        </p:nvSpPr>
        <p:spPr bwMode="auto">
          <a:xfrm>
            <a:off x="3857620" y="357166"/>
            <a:ext cx="47291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3EAA56-0576-4A16-B13A-134D828BF7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1563" y="1349375"/>
            <a:ext cx="6215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4E4D5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Проект постановления Пленума ВАС РФ «О внесении  дополнений в постановление Пленума ВАС РФ от 17.11.2011 № 73 «Об отдельных вопросах практики применения правил Гражданского кодекса Российской Федерации о договоре аренды»  </a:t>
            </a:r>
          </a:p>
        </p:txBody>
      </p:sp>
      <p:sp>
        <p:nvSpPr>
          <p:cNvPr id="7" name="Дата 14"/>
          <p:cNvSpPr>
            <a:spLocks noGrp="1"/>
          </p:cNvSpPr>
          <p:nvPr>
            <p:ph type="dt" sz="half" idx="12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</p:spTree>
    <p:extLst>
      <p:ext uri="{BB962C8B-B14F-4D97-AF65-F5344CB8AC3E}">
        <p14:creationId xmlns:p14="http://schemas.microsoft.com/office/powerpoint/2010/main" xmlns="" val="421703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428625" y="1285875"/>
            <a:ext cx="8215313" cy="500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pPr algn="l" eaLnBrk="0" hangingPunct="0">
              <a:defRPr/>
            </a:pPr>
            <a:endParaRPr lang="ru-RU" b="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928688" y="1857375"/>
            <a:ext cx="7215187" cy="500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Заголовок 20"/>
          <p:cNvSpPr>
            <a:spLocks noGrp="1"/>
          </p:cNvSpPr>
          <p:nvPr>
            <p:ph type="title"/>
          </p:nvPr>
        </p:nvSpPr>
        <p:spPr bwMode="auto">
          <a:xfrm>
            <a:off x="3857620" y="357166"/>
            <a:ext cx="47291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Текст 21"/>
          <p:cNvSpPr>
            <a:spLocks noGrp="1"/>
          </p:cNvSpPr>
          <p:nvPr>
            <p:ph idx="13"/>
          </p:nvPr>
        </p:nvSpPr>
        <p:spPr bwMode="auto">
          <a:xfrm>
            <a:off x="4918842" y="1796435"/>
            <a:ext cx="3693593" cy="415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0"/>
            <a:endParaRPr lang="ru-RU" noProof="0" dirty="0" smtClean="0"/>
          </a:p>
        </p:txBody>
      </p:sp>
      <p:sp>
        <p:nvSpPr>
          <p:cNvPr id="12" name="Текст 21"/>
          <p:cNvSpPr>
            <a:spLocks noGrp="1"/>
          </p:cNvSpPr>
          <p:nvPr>
            <p:ph idx="33"/>
          </p:nvPr>
        </p:nvSpPr>
        <p:spPr bwMode="auto">
          <a:xfrm>
            <a:off x="1066802" y="1801692"/>
            <a:ext cx="3693593" cy="415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0"/>
            <a:endParaRPr lang="ru-RU" noProof="0" dirty="0" smtClean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524760-74FE-4FA4-B644-50FE36FF8F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5"/>
          </p:nvPr>
        </p:nvSpPr>
        <p:spPr>
          <a:xfrm>
            <a:off x="1071563" y="1349375"/>
            <a:ext cx="6215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4E4D5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Проект постановления Пленума ВАС РФ «О внесении  дополнений в постановление Пленума ВАС РФ от 17.11.2011 № 73 «Об отдельных вопросах практики применения правил Гражданского кодекса Российской Федерации о договоре аренды»  </a:t>
            </a:r>
          </a:p>
        </p:txBody>
      </p:sp>
      <p:sp>
        <p:nvSpPr>
          <p:cNvPr id="9" name="Дата 14"/>
          <p:cNvSpPr>
            <a:spLocks noGrp="1"/>
          </p:cNvSpPr>
          <p:nvPr>
            <p:ph type="dt" sz="half" idx="36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</p:spTree>
    <p:extLst>
      <p:ext uri="{BB962C8B-B14F-4D97-AF65-F5344CB8AC3E}">
        <p14:creationId xmlns:p14="http://schemas.microsoft.com/office/powerpoint/2010/main" xmlns="" val="324416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0"/>
          <p:cNvSpPr>
            <a:spLocks noGrp="1"/>
          </p:cNvSpPr>
          <p:nvPr>
            <p:ph type="title"/>
          </p:nvPr>
        </p:nvSpPr>
        <p:spPr bwMode="auto">
          <a:xfrm>
            <a:off x="3857620" y="357166"/>
            <a:ext cx="47291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8" name="Текст 21"/>
          <p:cNvSpPr>
            <a:spLocks noGrp="1"/>
          </p:cNvSpPr>
          <p:nvPr>
            <p:ph idx="33"/>
          </p:nvPr>
        </p:nvSpPr>
        <p:spPr bwMode="auto">
          <a:xfrm>
            <a:off x="1066802" y="1801692"/>
            <a:ext cx="3693593" cy="415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0"/>
            <a:endParaRPr lang="ru-RU" noProof="0" dirty="0" smtClean="0"/>
          </a:p>
        </p:txBody>
      </p:sp>
      <p:sp>
        <p:nvSpPr>
          <p:cNvPr id="9" name="Текст 21"/>
          <p:cNvSpPr>
            <a:spLocks noGrp="1"/>
          </p:cNvSpPr>
          <p:nvPr>
            <p:ph idx="34"/>
          </p:nvPr>
        </p:nvSpPr>
        <p:spPr bwMode="auto">
          <a:xfrm>
            <a:off x="4918722" y="1796442"/>
            <a:ext cx="3693593" cy="415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0"/>
            <a:endParaRPr lang="ru-RU" noProof="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5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23EDA-9A99-4379-B01F-19AFE1937B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6"/>
          </p:nvPr>
        </p:nvSpPr>
        <p:spPr>
          <a:xfrm>
            <a:off x="1071563" y="1349375"/>
            <a:ext cx="6215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4E4D5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Проект постановления Пленума ВАС РФ «О внесении  дополнений в постановление Пленума ВАС РФ от 17.11.2011 № 73 «Об отдельных вопросах практики применения правил Гражданского кодекса Российской Федерации о договоре аренды»  </a:t>
            </a:r>
          </a:p>
        </p:txBody>
      </p:sp>
      <p:sp>
        <p:nvSpPr>
          <p:cNvPr id="7" name="Дата 14"/>
          <p:cNvSpPr>
            <a:spLocks noGrp="1"/>
          </p:cNvSpPr>
          <p:nvPr>
            <p:ph type="dt" sz="half" idx="37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</p:spTree>
    <p:extLst>
      <p:ext uri="{BB962C8B-B14F-4D97-AF65-F5344CB8AC3E}">
        <p14:creationId xmlns:p14="http://schemas.microsoft.com/office/powerpoint/2010/main" xmlns="" val="125225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1"/>
          <p:cNvSpPr>
            <a:spLocks noGrp="1"/>
          </p:cNvSpPr>
          <p:nvPr>
            <p:ph idx="1"/>
          </p:nvPr>
        </p:nvSpPr>
        <p:spPr bwMode="auto">
          <a:xfrm>
            <a:off x="1071538" y="1806945"/>
            <a:ext cx="6215106" cy="415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Заголовок 20"/>
          <p:cNvSpPr>
            <a:spLocks noGrp="1"/>
          </p:cNvSpPr>
          <p:nvPr>
            <p:ph type="title"/>
          </p:nvPr>
        </p:nvSpPr>
        <p:spPr bwMode="auto">
          <a:xfrm>
            <a:off x="3857620" y="357166"/>
            <a:ext cx="47291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DB0AC6-6BF3-42C0-9E78-C6834735A5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Дата 14"/>
          <p:cNvSpPr>
            <a:spLocks noGrp="1"/>
          </p:cNvSpPr>
          <p:nvPr>
            <p:ph type="dt" sz="half" idx="11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1071563" y="1349375"/>
            <a:ext cx="6215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4E4D5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Проект постановления Пленума ВАС РФ «О внесении  дополнений в постановление Пленума ВАС РФ от 17.11.2011 № 73 «Об отдельных вопросах практики применения правил Гражданского кодекса Российской Федерации о договоре аренды»  </a:t>
            </a:r>
          </a:p>
        </p:txBody>
      </p:sp>
    </p:spTree>
    <p:extLst>
      <p:ext uri="{BB962C8B-B14F-4D97-AF65-F5344CB8AC3E}">
        <p14:creationId xmlns:p14="http://schemas.microsoft.com/office/powerpoint/2010/main" xmlns="" val="8699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428625" y="1285875"/>
            <a:ext cx="8215313" cy="500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pPr algn="l" eaLnBrk="0" hangingPunct="0">
              <a:defRPr/>
            </a:pPr>
            <a:endParaRPr lang="ru-RU" b="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928688" y="1857375"/>
            <a:ext cx="7215187" cy="500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1121955" y="1882588"/>
            <a:ext cx="3670763" cy="40767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21"/>
          <p:cNvSpPr>
            <a:spLocks noGrp="1"/>
          </p:cNvSpPr>
          <p:nvPr>
            <p:ph idx="13"/>
          </p:nvPr>
        </p:nvSpPr>
        <p:spPr bwMode="auto">
          <a:xfrm>
            <a:off x="4918842" y="1806945"/>
            <a:ext cx="3693593" cy="415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just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1pPr>
            <a:lvl2pPr marL="85725" indent="180975">
              <a:buClr>
                <a:srgbClr val="A44AA6"/>
              </a:buClr>
              <a:buSzPct val="65000"/>
              <a:buFont typeface="Franklin Gothic Book" pitchFamily="34" charset="0"/>
              <a:buChar char="►"/>
              <a:defRPr sz="1400" b="0" i="1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2pPr>
            <a:lvl3pPr marL="266700" indent="185738">
              <a:buClr>
                <a:srgbClr val="A44AA6"/>
              </a:buClr>
              <a:buSzPct val="58000"/>
              <a:buFont typeface="Franklin Gothic Book" pitchFamily="34" charset="0"/>
              <a:buChar char="▼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3pPr>
            <a:lvl4pPr marL="542925" indent="171450">
              <a:buClr>
                <a:srgbClr val="A44AA6"/>
              </a:buClr>
              <a:buFont typeface="Arial" pitchFamily="34" charset="0"/>
              <a:buChar char="−"/>
              <a:defRPr sz="1400" b="0">
                <a:solidFill>
                  <a:schemeClr val="bg2">
                    <a:lumMod val="25000"/>
                  </a:schemeClr>
                </a:solidFill>
                <a:latin typeface="+mj-lt"/>
                <a:cs typeface="Arial" pitchFamily="34" charset="0"/>
              </a:defRPr>
            </a:lvl4pPr>
            <a:lvl5pPr marL="714375" indent="177800">
              <a:buFont typeface="Arial" pitchFamily="34" charset="0"/>
              <a:buChar char="«"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0"/>
            <a:endParaRPr lang="ru-RU" noProof="0" dirty="0" smtClean="0"/>
          </a:p>
        </p:txBody>
      </p:sp>
      <p:sp>
        <p:nvSpPr>
          <p:cNvPr id="17" name="Заголовок 20"/>
          <p:cNvSpPr>
            <a:spLocks noGrp="1"/>
          </p:cNvSpPr>
          <p:nvPr>
            <p:ph type="title"/>
          </p:nvPr>
        </p:nvSpPr>
        <p:spPr bwMode="auto">
          <a:xfrm>
            <a:off x="3857620" y="357166"/>
            <a:ext cx="47291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DB7833-842D-40E3-85CE-F88FF21065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1071563" y="1349375"/>
            <a:ext cx="6215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4E4D5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Проект постановления Пленума ВАС РФ «О внесении  дополнений в постановление Пленума ВАС РФ от 17.11.2011 № 73 «Об отдельных вопросах практики применения правил Гражданского кодекса Российской Федерации о договоре аренды»  </a:t>
            </a:r>
          </a:p>
        </p:txBody>
      </p:sp>
      <p:sp>
        <p:nvSpPr>
          <p:cNvPr id="9" name="Дата 14"/>
          <p:cNvSpPr>
            <a:spLocks noGrp="1"/>
          </p:cNvSpPr>
          <p:nvPr>
            <p:ph type="dt" sz="half" idx="16"/>
          </p:nvPr>
        </p:nvSpPr>
        <p:spPr>
          <a:xfrm>
            <a:off x="642938" y="6215063"/>
            <a:ext cx="492918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</p:spTree>
    <p:extLst>
      <p:ext uri="{BB962C8B-B14F-4D97-AF65-F5344CB8AC3E}">
        <p14:creationId xmlns:p14="http://schemas.microsoft.com/office/powerpoint/2010/main" xmlns="" val="158289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2938" y="6200775"/>
            <a:ext cx="4884737" cy="293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rgbClr val="938E92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ru-RU"/>
              <a:t>Судебная практика в сфере недвижимости и строительства. 2012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870575" y="6200775"/>
            <a:ext cx="11430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938E92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332294A4-5F56-43EB-9BA3-2791F07FF378}" type="slidenum">
              <a:rPr lang="ru-RU"/>
              <a:pPr>
                <a:defRPr/>
              </a:pPr>
              <a:t>‹#›</a:t>
            </a:fld>
            <a:r>
              <a:rPr lang="ru-RU"/>
              <a:t>1</a:t>
            </a:r>
          </a:p>
        </p:txBody>
      </p:sp>
      <p:sp>
        <p:nvSpPr>
          <p:cNvPr id="1028" name="TextBox 24"/>
          <p:cNvSpPr txBox="1">
            <a:spLocks noChangeArrowheads="1"/>
          </p:cNvSpPr>
          <p:nvPr userDrawn="1"/>
        </p:nvSpPr>
        <p:spPr bwMode="auto">
          <a:xfrm>
            <a:off x="5715000" y="6219825"/>
            <a:ext cx="264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000" b="0" smtClean="0">
                <a:solidFill>
                  <a:srgbClr val="A6A6A6"/>
                </a:solidFill>
                <a:latin typeface="Franklin Gothic Book" pitchFamily="34" charset="0"/>
              </a:rPr>
              <a:t>Слайд </a:t>
            </a:r>
            <a:r>
              <a:rPr lang="ru-RU" altLang="ru-RU" sz="1000" b="0" smtClean="0">
                <a:solidFill>
                  <a:srgbClr val="A44AA6"/>
                </a:solidFill>
                <a:latin typeface="Franklin Gothic Book" pitchFamily="34" charset="0"/>
              </a:rPr>
              <a:t>    </a:t>
            </a:r>
            <a:r>
              <a:rPr lang="ru-RU" altLang="ru-RU" sz="1000" b="0" smtClean="0">
                <a:solidFill>
                  <a:srgbClr val="797979"/>
                </a:solidFill>
                <a:latin typeface="Franklin Gothic Book" pitchFamily="34" charset="0"/>
              </a:rPr>
              <a:t>                           </a:t>
            </a:r>
            <a:r>
              <a:rPr lang="en-US" altLang="ru-RU" sz="1000" smtClean="0">
                <a:solidFill>
                  <a:srgbClr val="797979"/>
                </a:solidFill>
                <a:latin typeface="Franklin Gothic Book" pitchFamily="34" charset="0"/>
              </a:rPr>
              <a:t>www.pgplaw.ru</a:t>
            </a:r>
            <a:endParaRPr lang="ru-RU" altLang="ru-RU" sz="1000" smtClean="0">
              <a:solidFill>
                <a:srgbClr val="797979"/>
              </a:solidFill>
              <a:latin typeface="Franklin Gothic Book" pitchFamily="34" charset="0"/>
            </a:endParaRPr>
          </a:p>
        </p:txBody>
      </p:sp>
      <p:pic>
        <p:nvPicPr>
          <p:cNvPr id="1029" name="Рисунок 14" descr="пеплого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17145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16" descr="полоска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6197600"/>
            <a:ext cx="81438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 rot="5400000">
            <a:off x="3465512" y="677863"/>
            <a:ext cx="500063" cy="1588"/>
          </a:xfrm>
          <a:prstGeom prst="line">
            <a:avLst/>
          </a:prstGeom>
          <a:ln w="31750" cap="rnd">
            <a:solidFill>
              <a:srgbClr val="486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 userDrawn="1"/>
        </p:nvCxnSpPr>
        <p:spPr>
          <a:xfrm rot="5400000">
            <a:off x="7073106" y="6352382"/>
            <a:ext cx="142875" cy="1588"/>
          </a:xfrm>
          <a:prstGeom prst="line">
            <a:avLst/>
          </a:prstGeom>
          <a:ln w="22225">
            <a:solidFill>
              <a:srgbClr val="A44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 rot="5400000">
            <a:off x="5501481" y="6352382"/>
            <a:ext cx="142875" cy="1588"/>
          </a:xfrm>
          <a:prstGeom prst="line">
            <a:avLst/>
          </a:prstGeom>
          <a:ln w="22225">
            <a:solidFill>
              <a:srgbClr val="A44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Нижний колонтитул 10"/>
          <p:cNvSpPr txBox="1">
            <a:spLocks/>
          </p:cNvSpPr>
          <p:nvPr userDrawn="1"/>
        </p:nvSpPr>
        <p:spPr bwMode="auto">
          <a:xfrm>
            <a:off x="1104900" y="14208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ru-RU" altLang="ru-RU" sz="1800" smtClean="0">
              <a:solidFill>
                <a:srgbClr val="797979"/>
              </a:solidFill>
              <a:latin typeface="Franklin Gothic Boo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  <p:sldLayoutId id="2147484683" r:id="rId12"/>
    <p:sldLayoutId id="2147484684" r:id="rId13"/>
    <p:sldLayoutId id="2147484685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A44AA6"/>
          </a:solidFill>
          <a:latin typeface="Arial" pitchFamily="34" charset="0"/>
          <a:ea typeface="Tahoma" pitchFamily="34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44AA6"/>
          </a:solidFill>
          <a:latin typeface="Arial" charset="0"/>
          <a:ea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44AA6"/>
          </a:solidFill>
          <a:latin typeface="Arial" charset="0"/>
          <a:ea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44AA6"/>
          </a:solidFill>
          <a:latin typeface="Arial" charset="0"/>
          <a:ea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44AA6"/>
          </a:solidFill>
          <a:latin typeface="Arial" charset="0"/>
          <a:ea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3C3C3C"/>
          </a:solidFill>
          <a:latin typeface="Arial" pitchFamily="34" charset="0"/>
          <a:ea typeface="Tahoma" pitchFamily="34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3C3C3C"/>
          </a:solidFill>
          <a:latin typeface="Arial" pitchFamily="34" charset="0"/>
          <a:ea typeface="Tahoma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3C3C3C"/>
          </a:solidFill>
          <a:latin typeface="Arial" pitchFamily="34" charset="0"/>
          <a:ea typeface="Tahoma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3C3C3C"/>
          </a:solidFill>
          <a:latin typeface="Arial" pitchFamily="34" charset="0"/>
          <a:ea typeface="Tahoma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i="1" kern="1200">
          <a:solidFill>
            <a:srgbClr val="6A2E63"/>
          </a:solidFill>
          <a:latin typeface="Arial" pitchFamily="34" charset="0"/>
          <a:ea typeface="Tahoma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e.ryzhkova@pgplaw.r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egulation.gov.ru/projects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919288"/>
            <a:ext cx="8286750" cy="1357312"/>
          </a:xfrm>
        </p:spPr>
        <p:txBody>
          <a:bodyPr/>
          <a:lstStyle/>
          <a:p>
            <a:r>
              <a:rPr lang="ru-RU" sz="2800" b="0" dirty="0" smtClean="0"/>
              <a:t> </a:t>
            </a:r>
            <a:r>
              <a:rPr lang="ru-RU" sz="2400" b="0" dirty="0">
                <a:solidFill>
                  <a:srgbClr val="A44AA6"/>
                </a:solidFill>
              </a:rPr>
              <a:t>Самые значимые юридические итоги года в отрасли. </a:t>
            </a:r>
            <a:r>
              <a:rPr lang="ru-RU" sz="2400" b="0" dirty="0" smtClean="0">
                <a:solidFill>
                  <a:srgbClr val="A44AA6"/>
                </a:solidFill>
              </a:rPr>
              <a:t/>
            </a:r>
            <a:br>
              <a:rPr lang="ru-RU" sz="2400" b="0" dirty="0" smtClean="0">
                <a:solidFill>
                  <a:srgbClr val="A44AA6"/>
                </a:solidFill>
              </a:rPr>
            </a:br>
            <a:r>
              <a:rPr lang="ru-RU" sz="2400" b="0" dirty="0" smtClean="0">
                <a:solidFill>
                  <a:srgbClr val="A44AA6"/>
                </a:solidFill>
              </a:rPr>
              <a:t>Новые </a:t>
            </a:r>
            <a:r>
              <a:rPr lang="ru-RU" sz="2400" b="0" dirty="0">
                <a:solidFill>
                  <a:srgbClr val="A44AA6"/>
                </a:solidFill>
              </a:rPr>
              <a:t>проблемы или новые перспективы? </a:t>
            </a:r>
            <a:br>
              <a:rPr lang="ru-RU" sz="2400" b="0" dirty="0">
                <a:solidFill>
                  <a:srgbClr val="A44AA6"/>
                </a:solidFill>
              </a:rPr>
            </a:br>
            <a:r>
              <a:rPr lang="ru-RU" sz="2400" b="0" dirty="0">
                <a:solidFill>
                  <a:srgbClr val="A44AA6"/>
                </a:solidFill>
              </a:rPr>
              <a:t>Как бизнесу адаптироваться к законодательным новшествам?  </a:t>
            </a:r>
            <a:br>
              <a:rPr lang="ru-RU" sz="2400" b="0" dirty="0">
                <a:solidFill>
                  <a:srgbClr val="A44AA6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7650" y="3776663"/>
            <a:ext cx="8640763" cy="46037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					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270250" y="5929313"/>
            <a:ext cx="2573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0">
                <a:solidFill>
                  <a:srgbClr val="3C3C3C"/>
                </a:solidFill>
                <a:latin typeface="Tahoma" pitchFamily="34" charset="0"/>
              </a:rPr>
              <a:t>Санкт-Петербург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314700" y="5475288"/>
            <a:ext cx="2573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0" dirty="0" smtClean="0">
                <a:solidFill>
                  <a:srgbClr val="3C3C3C"/>
                </a:solidFill>
              </a:rPr>
              <a:t>2</a:t>
            </a:r>
            <a:r>
              <a:rPr lang="en-US" altLang="ru-RU" sz="1400" b="0" dirty="0">
                <a:solidFill>
                  <a:srgbClr val="3C3C3C"/>
                </a:solidFill>
              </a:rPr>
              <a:t>2</a:t>
            </a:r>
            <a:r>
              <a:rPr lang="ru-RU" altLang="ru-RU" sz="1400" b="0" dirty="0" smtClean="0">
                <a:solidFill>
                  <a:srgbClr val="3C3C3C"/>
                </a:solidFill>
              </a:rPr>
              <a:t> декабря 2016 </a:t>
            </a:r>
            <a:r>
              <a:rPr lang="ru-RU" altLang="ru-RU" sz="1400" b="0" dirty="0">
                <a:solidFill>
                  <a:srgbClr val="3C3C3C"/>
                </a:solidFill>
              </a:rPr>
              <a:t>года </a:t>
            </a:r>
          </a:p>
        </p:txBody>
      </p:sp>
      <p:sp>
        <p:nvSpPr>
          <p:cNvPr id="15366" name="Прямоугольник 1"/>
          <p:cNvSpPr>
            <a:spLocks noChangeArrowheads="1"/>
          </p:cNvSpPr>
          <p:nvPr/>
        </p:nvSpPr>
        <p:spPr bwMode="auto">
          <a:xfrm>
            <a:off x="493713" y="4076494"/>
            <a:ext cx="8215312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ru-RU" sz="1800" dirty="0"/>
              <a:t>Елена Крестьянцева</a:t>
            </a:r>
          </a:p>
          <a:p>
            <a:pPr marL="0" indent="0"/>
            <a:r>
              <a:rPr lang="ru-RU" sz="1800" b="0" dirty="0"/>
              <a:t>р</a:t>
            </a:r>
            <a:r>
              <a:rPr lang="ru-RU" sz="1800" b="0" dirty="0" smtClean="0"/>
              <a:t>уководитель </a:t>
            </a:r>
            <a:r>
              <a:rPr lang="ru-RU" sz="1800" b="0" dirty="0"/>
              <a:t>практики земельного права, </a:t>
            </a:r>
          </a:p>
          <a:p>
            <a:pPr marL="0" indent="0"/>
            <a:r>
              <a:rPr lang="ru-RU" sz="1800" b="0" dirty="0"/>
              <a:t>недвижимости и строительства</a:t>
            </a:r>
          </a:p>
          <a:p>
            <a:pPr algn="r" eaLnBrk="1" hangingPunct="1">
              <a:spcBef>
                <a:spcPct val="20000"/>
              </a:spcBef>
            </a:pPr>
            <a:r>
              <a:rPr lang="ru-RU" altLang="ru-RU" sz="1600" b="0" dirty="0">
                <a:solidFill>
                  <a:srgbClr val="3C3C3C"/>
                </a:solidFill>
                <a:ea typeface="Tahoma" pitchFamily="34" charset="0"/>
                <a:cs typeface="Arial" charset="0"/>
              </a:rPr>
              <a:t>	</a:t>
            </a:r>
          </a:p>
          <a:p>
            <a:pPr algn="r" eaLnBrk="1" hangingPunct="1">
              <a:spcBef>
                <a:spcPct val="20000"/>
              </a:spcBef>
            </a:pPr>
            <a:endParaRPr lang="ru-RU" altLang="ru-RU" sz="1600" dirty="0">
              <a:solidFill>
                <a:srgbClr val="3C3C3C"/>
              </a:solidFill>
              <a:ea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8FF13-C029-456F-9CAC-49650341C1B7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2710079"/>
              </p:ext>
            </p:extLst>
          </p:nvPr>
        </p:nvGraphicFramePr>
        <p:xfrm>
          <a:off x="4351664" y="1494155"/>
          <a:ext cx="4373481" cy="3286125"/>
        </p:xfrm>
        <a:graphic>
          <a:graphicData uri="http://schemas.openxmlformats.org/drawingml/2006/table">
            <a:tbl>
              <a:tblPr/>
              <a:tblGrid>
                <a:gridCol w="4373481"/>
              </a:tblGrid>
              <a:tr h="328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Tahoma" pitchFamily="34" charset="0"/>
                          <a:cs typeface="Arial" charset="0"/>
                        </a:rPr>
                        <a:t>Елена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Tahoma" pitchFamily="34" charset="0"/>
                          <a:cs typeface="Arial" charset="0"/>
                        </a:rPr>
                        <a:t>Крестьянцева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Tahoma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Tahoma" pitchFamily="34" charset="0"/>
                          <a:cs typeface="Arial" charset="0"/>
                        </a:rPr>
                        <a:t>Руководитель практики земельного права, недвижимости и строительства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Tahoma" pitchFamily="34" charset="0"/>
                          <a:cs typeface="Arial" charset="0"/>
                        </a:rPr>
                        <a:t>Россия,191015, Санкт-Петербург,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Tahoma" pitchFamily="34" charset="0"/>
                          <a:cs typeface="Arial" charset="0"/>
                        </a:rPr>
                        <a:t>Ул.Шпалерная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Tahoma" pitchFamily="34" charset="0"/>
                          <a:cs typeface="Arial" charset="0"/>
                        </a:rPr>
                        <a:t>, 54,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Tahoma" pitchFamily="34" charset="0"/>
                          <a:cs typeface="Arial" charset="0"/>
                        </a:rPr>
                        <a:t>Бизнес-центр «Золотая Шпалерная»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44AA6"/>
                          </a:solidFill>
                          <a:effectLst/>
                          <a:latin typeface="Franklin Gothic Book" pitchFamily="34" charset="0"/>
                          <a:ea typeface="Tahoma" pitchFamily="34" charset="0"/>
                          <a:cs typeface="Arial" charset="0"/>
                        </a:rPr>
                        <a:t>Тел.: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Tahoma" pitchFamily="34" charset="0"/>
                          <a:cs typeface="Arial" charset="0"/>
                        </a:rPr>
                        <a:t>+7 (812) 640-60-10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44AA6"/>
                          </a:solidFill>
                          <a:effectLst/>
                          <a:latin typeface="Franklin Gothic Book" pitchFamily="34" charset="0"/>
                          <a:ea typeface="Tahoma" pitchFamily="34" charset="0"/>
                          <a:cs typeface="Arial" charset="0"/>
                        </a:rPr>
                        <a:t>Факс: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Tahoma" pitchFamily="34" charset="0"/>
                          <a:cs typeface="Arial" charset="0"/>
                        </a:rPr>
                        <a:t>+7 (812) 640-60-20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44AA6"/>
                          </a:solidFill>
                          <a:effectLst/>
                          <a:latin typeface="Franklin Gothic Book" pitchFamily="34" charset="0"/>
                          <a:ea typeface="Tahoma" pitchFamily="34" charset="0"/>
                          <a:cs typeface="Arial" charset="0"/>
                        </a:rPr>
                        <a:t>E-mail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44AA6"/>
                          </a:solidFill>
                          <a:effectLst/>
                          <a:latin typeface="Franklin Gothic Book" pitchFamily="34" charset="0"/>
                          <a:ea typeface="Tahoma" pitchFamily="34" charset="0"/>
                          <a:cs typeface="Arial" charset="0"/>
                        </a:rPr>
                        <a:t>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Tahoma" pitchFamily="34" charset="0"/>
                          <a:cs typeface="Arial" charset="0"/>
                          <a:hlinkClick r:id="rId2"/>
                        </a:rPr>
                        <a:t>e.krestyantseva@pgplaw.ru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ahoma" pitchFamily="34" charset="0"/>
                        <a:cs typeface="Arial" charset="0"/>
                      </a:endParaRPr>
                    </a:p>
                  </a:txBody>
                  <a:tcPr marL="128510" marR="1285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1" name="Номер слайда 8"/>
          <p:cNvSpPr txBox="1">
            <a:spLocks noGrp="1"/>
          </p:cNvSpPr>
          <p:nvPr/>
        </p:nvSpPr>
        <p:spPr bwMode="auto">
          <a:xfrm>
            <a:off x="5870575" y="6200775"/>
            <a:ext cx="1143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000" b="0">
              <a:solidFill>
                <a:srgbClr val="938E9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213" y="35083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rgbClr val="A44AA6"/>
                </a:solidFill>
                <a:latin typeface="+mn-lt"/>
              </a:rPr>
              <a:t>Контакты</a:t>
            </a:r>
          </a:p>
        </p:txBody>
      </p:sp>
      <p:pic>
        <p:nvPicPr>
          <p:cNvPr id="10" name="Picture 4" descr="цве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164" y="1831003"/>
            <a:ext cx="3354996" cy="31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583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5926" y="2489982"/>
            <a:ext cx="7329268" cy="3627354"/>
          </a:xfrm>
        </p:spPr>
        <p:txBody>
          <a:bodyPr/>
          <a:lstStyle/>
          <a:p>
            <a:pPr marL="457200" lvl="1" indent="0" algn="just">
              <a:spcBef>
                <a:spcPts val="1200"/>
              </a:spcBef>
              <a:buSzPct val="71000"/>
              <a:buNone/>
              <a:defRPr/>
            </a:pPr>
            <a:endParaRPr lang="ru-RU" sz="400" i="0" dirty="0" smtClean="0">
              <a:solidFill>
                <a:srgbClr val="3C3C3C"/>
              </a:solidFill>
            </a:endParaRP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200" i="0" dirty="0" smtClean="0">
                <a:solidFill>
                  <a:schemeClr val="bg2">
                    <a:lumMod val="10000"/>
                  </a:schemeClr>
                </a:solidFill>
              </a:rPr>
              <a:t>Совершенствование регулирования подготовки, согласования и утверждения документации по планировке территории</a:t>
            </a: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200" i="0" dirty="0" smtClean="0">
                <a:solidFill>
                  <a:schemeClr val="bg2">
                    <a:lumMod val="10000"/>
                  </a:schemeClr>
                </a:solidFill>
              </a:rPr>
              <a:t>Обеспечение комплексного и устойчивого развития территории </a:t>
            </a: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200" i="0" dirty="0" smtClean="0">
                <a:solidFill>
                  <a:schemeClr val="bg2">
                    <a:lumMod val="10000"/>
                  </a:schemeClr>
                </a:solidFill>
              </a:rPr>
              <a:t>Большинство положений вступает в силу 1 января 2017 года</a:t>
            </a:r>
            <a:endParaRPr lang="ru-RU" sz="2200" i="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600" b="1" i="1" dirty="0">
              <a:solidFill>
                <a:srgbClr val="6D006D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Градостроительный кодекс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B0AC6-6BF3-42C0-9E78-C6834735A5F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745560" y="1268921"/>
            <a:ext cx="7592752" cy="1181671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A44AA6"/>
                </a:solidFill>
              </a:rPr>
              <a:t>Федеральный закон №373-ФЗ от 3 июля 2016 года </a:t>
            </a:r>
            <a:endParaRPr lang="ru-RU" sz="2400" b="0" dirty="0">
              <a:solidFill>
                <a:srgbClr val="A44AA6"/>
              </a:solidFill>
            </a:endParaRPr>
          </a:p>
        </p:txBody>
      </p:sp>
      <p:sp>
        <p:nvSpPr>
          <p:cNvPr id="7" name="Дата 4"/>
          <p:cNvSpPr>
            <a:spLocks noGrp="1"/>
          </p:cNvSpPr>
          <p:nvPr>
            <p:ph type="dt" sz="quarter" idx="12"/>
          </p:nvPr>
        </p:nvSpPr>
        <p:spPr bwMode="auto">
          <a:xfrm>
            <a:off x="562026" y="6124911"/>
            <a:ext cx="4929187" cy="285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0" dirty="0">
                <a:solidFill>
                  <a:srgbClr val="938E92"/>
                </a:solidFill>
                <a:latin typeface="Franklin Gothic Book" pitchFamily="34" charset="0"/>
              </a:rPr>
              <a:t/>
            </a:r>
            <a:br>
              <a:rPr lang="ru-RU" altLang="ru-RU" b="0" dirty="0">
                <a:solidFill>
                  <a:srgbClr val="938E92"/>
                </a:solidFill>
                <a:latin typeface="Franklin Gothic Book" pitchFamily="34" charset="0"/>
              </a:rPr>
            </a:br>
            <a:endParaRPr lang="ru-RU" altLang="ru-RU" b="0" dirty="0">
              <a:solidFill>
                <a:srgbClr val="938E92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4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5926" y="1308295"/>
            <a:ext cx="7329268" cy="5030266"/>
          </a:xfrm>
        </p:spPr>
        <p:txBody>
          <a:bodyPr/>
          <a:lstStyle/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000" i="0" dirty="0">
                <a:solidFill>
                  <a:schemeClr val="bg2">
                    <a:lumMod val="10000"/>
                  </a:schemeClr>
                </a:solidFill>
              </a:rPr>
              <a:t>ПЗЗ предусматривает возможность </a:t>
            </a: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КРТ для  </a:t>
            </a:r>
            <a:r>
              <a:rPr lang="ru-RU" sz="2000" i="0" dirty="0">
                <a:solidFill>
                  <a:schemeClr val="bg2">
                    <a:lumMod val="10000"/>
                  </a:schemeClr>
                </a:solidFill>
              </a:rPr>
              <a:t>конкретных территорий</a:t>
            </a: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Утвержден минимально допустимый уровень </a:t>
            </a:r>
            <a:r>
              <a:rPr lang="ru-RU" sz="2000" i="0" dirty="0">
                <a:solidFill>
                  <a:schemeClr val="bg2">
                    <a:lumMod val="10000"/>
                  </a:schemeClr>
                </a:solidFill>
              </a:rPr>
              <a:t>обеспеченности </a:t>
            </a: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объектами инфраструктуры</a:t>
            </a:r>
            <a:endParaRPr lang="ru-RU" sz="2000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</a:rPr>
              <a:t>не </a:t>
            </a:r>
            <a:r>
              <a:rPr lang="ru-RU" sz="2000" u="sng" dirty="0">
                <a:solidFill>
                  <a:schemeClr val="bg2">
                    <a:lumMod val="10000"/>
                  </a:schemeClr>
                </a:solidFill>
              </a:rPr>
              <a:t>менее 50</a:t>
            </a:r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</a:rPr>
              <a:t>% т</a:t>
            </a:r>
            <a:r>
              <a:rPr lang="ru-RU" altLang="ru-RU" sz="2000" dirty="0" smtClean="0">
                <a:solidFill>
                  <a:srgbClr val="F2F2F2">
                    <a:lumMod val="10000"/>
                  </a:srgbClr>
                </a:solidFill>
              </a:rPr>
              <a:t>ерритории должны занимать </a:t>
            </a:r>
            <a:endParaRPr lang="ru-RU" sz="2000" u="sng" dirty="0">
              <a:solidFill>
                <a:srgbClr val="F2F2F2">
                  <a:lumMod val="10000"/>
                </a:srgbClr>
              </a:solidFill>
            </a:endParaRPr>
          </a:p>
          <a:p>
            <a:pPr marL="923925" lvl="2" indent="-285750">
              <a:spcBef>
                <a:spcPts val="1200"/>
              </a:spcBef>
              <a:buSzPct val="71000"/>
              <a:defRPr/>
            </a:pP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аварийные и подлежащие сносу ОКС </a:t>
            </a:r>
          </a:p>
          <a:p>
            <a:pPr marL="923925" lvl="2" indent="-285750">
              <a:spcBef>
                <a:spcPts val="1200"/>
              </a:spcBef>
              <a:buSzPct val="71000"/>
              <a:defRPr/>
            </a:pP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ОКС, подлежащие сносу, реконструкции на основании адресных программ;</a:t>
            </a:r>
          </a:p>
          <a:p>
            <a:pPr marL="923925" lvl="2" indent="-285750">
              <a:spcBef>
                <a:spcPts val="1200"/>
              </a:spcBef>
              <a:buSzPct val="71000"/>
              <a:defRPr/>
            </a:pP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Самовольные постройки</a:t>
            </a:r>
          </a:p>
          <a:p>
            <a:pPr marL="923925" lvl="2" indent="-285750">
              <a:spcBef>
                <a:spcPts val="1200"/>
              </a:spcBef>
              <a:buSzPct val="71000"/>
              <a:defRPr/>
            </a:pPr>
            <a:r>
              <a:rPr lang="ru-RU" sz="2000" i="0" dirty="0" smtClean="0">
                <a:solidFill>
                  <a:srgbClr val="A44AA6"/>
                </a:solidFill>
              </a:rPr>
              <a:t>!!!</a:t>
            </a: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 Объекты и земельные участки использование которых </a:t>
            </a:r>
            <a:r>
              <a:rPr lang="ru-RU" sz="2000" i="0" dirty="0" smtClean="0">
                <a:solidFill>
                  <a:srgbClr val="A44AA6"/>
                </a:solidFill>
              </a:rPr>
              <a:t>не соответствует видам разрешенного использования</a:t>
            </a: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 и предельным параметрам строительства, установленным ПЗЗ</a:t>
            </a: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endParaRPr lang="ru-RU" sz="2000" i="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altLang="ru-RU" sz="2000" dirty="0" smtClean="0">
              <a:solidFill>
                <a:srgbClr val="4E4D5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019094" cy="642942"/>
          </a:xfrm>
        </p:spPr>
        <p:txBody>
          <a:bodyPr/>
          <a:lstStyle/>
          <a:p>
            <a:r>
              <a:rPr lang="ru-RU" sz="2000" dirty="0"/>
              <a:t>Комплексное развитие территории </a:t>
            </a:r>
            <a:r>
              <a:rPr lang="en-US" sz="2000" dirty="0" smtClean="0"/>
              <a:t> (</a:t>
            </a:r>
            <a:r>
              <a:rPr lang="ru-RU" sz="2000" dirty="0" smtClean="0"/>
              <a:t>КРТ</a:t>
            </a:r>
            <a:r>
              <a:rPr lang="en-US" sz="2000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по инициативе органа местного самоуправления   (ст. 46.10)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B0AC6-6BF3-42C0-9E78-C6834735A5F4}" type="slidenum">
              <a:rPr lang="ru-RU" smtClean="0">
                <a:solidFill>
                  <a:srgbClr val="432D3F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432D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2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6931317"/>
              </p:ext>
            </p:extLst>
          </p:nvPr>
        </p:nvGraphicFramePr>
        <p:xfrm>
          <a:off x="815926" y="1091382"/>
          <a:ext cx="732926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7620" y="147484"/>
            <a:ext cx="4729166" cy="852624"/>
          </a:xfrm>
        </p:spPr>
        <p:txBody>
          <a:bodyPr/>
          <a:lstStyle/>
          <a:p>
            <a:r>
              <a:rPr lang="ru-RU" dirty="0"/>
              <a:t>Комплексное развитие территории </a:t>
            </a:r>
            <a:br>
              <a:rPr lang="ru-RU" dirty="0"/>
            </a:br>
            <a:r>
              <a:rPr lang="ru-RU" dirty="0"/>
              <a:t>по инициативе </a:t>
            </a:r>
            <a:r>
              <a:rPr lang="ru-RU" dirty="0" smtClean="0"/>
              <a:t>органа местного самоуправления   </a:t>
            </a:r>
            <a:r>
              <a:rPr lang="ru-RU" dirty="0"/>
              <a:t>(ст. </a:t>
            </a:r>
            <a:r>
              <a:rPr lang="ru-RU" dirty="0" smtClean="0"/>
              <a:t>46.10)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B0AC6-6BF3-42C0-9E78-C6834735A5F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Дата 4"/>
          <p:cNvSpPr>
            <a:spLocks noGrp="1"/>
          </p:cNvSpPr>
          <p:nvPr>
            <p:ph type="dt" sz="quarter" idx="12"/>
          </p:nvPr>
        </p:nvSpPr>
        <p:spPr bwMode="auto">
          <a:xfrm>
            <a:off x="562026" y="6124911"/>
            <a:ext cx="4929187" cy="285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0" dirty="0" smtClean="0">
                <a:solidFill>
                  <a:srgbClr val="938E92"/>
                </a:solidFill>
                <a:latin typeface="Franklin Gothic Book" pitchFamily="34" charset="0"/>
              </a:rPr>
              <a:t>?</a:t>
            </a:r>
            <a:r>
              <a:rPr lang="ru-RU" altLang="ru-RU" b="0" dirty="0">
                <a:solidFill>
                  <a:srgbClr val="938E92"/>
                </a:solidFill>
                <a:latin typeface="Franklin Gothic Book" pitchFamily="34" charset="0"/>
              </a:rPr>
              <a:t/>
            </a:r>
            <a:br>
              <a:rPr lang="ru-RU" altLang="ru-RU" b="0" dirty="0">
                <a:solidFill>
                  <a:srgbClr val="938E92"/>
                </a:solidFill>
                <a:latin typeface="Franklin Gothic Book" pitchFamily="34" charset="0"/>
              </a:rPr>
            </a:br>
            <a:endParaRPr lang="ru-RU" altLang="ru-RU" b="0" dirty="0">
              <a:solidFill>
                <a:srgbClr val="938E92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9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8251922"/>
              </p:ext>
            </p:extLst>
          </p:nvPr>
        </p:nvGraphicFramePr>
        <p:xfrm>
          <a:off x="815926" y="1091382"/>
          <a:ext cx="732926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7620" y="147484"/>
            <a:ext cx="4729166" cy="852624"/>
          </a:xfrm>
        </p:spPr>
        <p:txBody>
          <a:bodyPr/>
          <a:lstStyle/>
          <a:p>
            <a:r>
              <a:rPr lang="ru-RU" dirty="0"/>
              <a:t>Комплексное развитие территории </a:t>
            </a:r>
            <a:br>
              <a:rPr lang="ru-RU" dirty="0"/>
            </a:br>
            <a:r>
              <a:rPr lang="ru-RU" dirty="0"/>
              <a:t>по инициативе </a:t>
            </a:r>
            <a:r>
              <a:rPr lang="ru-RU" dirty="0" smtClean="0"/>
              <a:t>органа местного самоуправления   </a:t>
            </a:r>
            <a:r>
              <a:rPr lang="ru-RU" dirty="0"/>
              <a:t>(ст. </a:t>
            </a:r>
            <a:r>
              <a:rPr lang="ru-RU" dirty="0" smtClean="0"/>
              <a:t>46.10)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B0AC6-6BF3-42C0-9E78-C6834735A5F4}" type="slidenum">
              <a:rPr lang="ru-RU" smtClean="0">
                <a:solidFill>
                  <a:srgbClr val="432D3F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432D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8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5926" y="1474839"/>
            <a:ext cx="7782384" cy="4642497"/>
          </a:xfrm>
        </p:spPr>
        <p:txBody>
          <a:bodyPr/>
          <a:lstStyle/>
          <a:p>
            <a:pPr marL="285750" lvl="1" indent="-285750">
              <a:spcBef>
                <a:spcPts val="1200"/>
              </a:spcBef>
              <a:buSzPct val="71000"/>
              <a:defRPr/>
            </a:pPr>
            <a:r>
              <a:rPr lang="ru-RU" sz="1800" i="0" dirty="0" smtClean="0">
                <a:solidFill>
                  <a:schemeClr val="bg2">
                    <a:lumMod val="10000"/>
                  </a:schemeClr>
                </a:solidFill>
              </a:rPr>
              <a:t>После принятия решения об изъятии на урегулирование вопроса о компенсации в добровольном порядке отводится 1 месяц; </a:t>
            </a:r>
          </a:p>
          <a:p>
            <a:pPr marL="285750" lvl="1" indent="-285750">
              <a:spcBef>
                <a:spcPts val="1200"/>
              </a:spcBef>
              <a:buSzPct val="71000"/>
              <a:defRPr/>
            </a:pPr>
            <a:r>
              <a:rPr lang="ru-RU" sz="1800" i="0" dirty="0" smtClean="0">
                <a:solidFill>
                  <a:schemeClr val="bg2">
                    <a:lumMod val="10000"/>
                  </a:schemeClr>
                </a:solidFill>
              </a:rPr>
              <a:t>В случае </a:t>
            </a:r>
            <a:r>
              <a:rPr lang="ru-RU" sz="1800" i="0" dirty="0" err="1" smtClean="0">
                <a:solidFill>
                  <a:schemeClr val="bg2">
                    <a:lumMod val="10000"/>
                  </a:schemeClr>
                </a:solidFill>
              </a:rPr>
              <a:t>недостижения</a:t>
            </a:r>
            <a:r>
              <a:rPr lang="ru-RU" sz="1800" i="0" dirty="0" smtClean="0">
                <a:solidFill>
                  <a:schemeClr val="bg2">
                    <a:lumMod val="10000"/>
                  </a:schemeClr>
                </a:solidFill>
              </a:rPr>
              <a:t> соглашения орган вправе обратиться в суд.;</a:t>
            </a:r>
          </a:p>
          <a:p>
            <a:pPr marL="285750" lvl="1" indent="-285750">
              <a:spcBef>
                <a:spcPts val="1200"/>
              </a:spcBef>
              <a:buSzPct val="71000"/>
              <a:defRPr/>
            </a:pPr>
            <a:r>
              <a:rPr lang="ru-RU" sz="1800" b="1" i="0" dirty="0">
                <a:solidFill>
                  <a:schemeClr val="bg2">
                    <a:lumMod val="10000"/>
                  </a:schemeClr>
                </a:solidFill>
              </a:rPr>
              <a:t>Решение подлежит немедленному </a:t>
            </a:r>
            <a:r>
              <a:rPr lang="ru-RU" sz="1800" b="1" i="0" dirty="0" smtClean="0">
                <a:solidFill>
                  <a:schemeClr val="bg2">
                    <a:lumMod val="10000"/>
                  </a:schemeClr>
                </a:solidFill>
              </a:rPr>
              <a:t>исполнению</a:t>
            </a:r>
            <a:r>
              <a:rPr lang="ru-RU" sz="1800" i="0" dirty="0" smtClean="0">
                <a:solidFill>
                  <a:schemeClr val="bg2">
                    <a:lumMod val="10000"/>
                  </a:schemeClr>
                </a:solidFill>
              </a:rPr>
              <a:t>, может </a:t>
            </a:r>
            <a:r>
              <a:rPr lang="ru-RU" sz="1800" i="0" dirty="0">
                <a:solidFill>
                  <a:schemeClr val="bg2">
                    <a:lumMod val="10000"/>
                  </a:schemeClr>
                </a:solidFill>
              </a:rPr>
              <a:t>быть обжаловано только в части размера компенсации;</a:t>
            </a:r>
          </a:p>
          <a:p>
            <a:pPr marL="285750" lvl="1" indent="-285750">
              <a:spcBef>
                <a:spcPts val="1200"/>
              </a:spcBef>
              <a:buSzPct val="71000"/>
              <a:defRPr/>
            </a:pPr>
            <a:r>
              <a:rPr lang="ru-RU" sz="1800" i="0" dirty="0">
                <a:solidFill>
                  <a:schemeClr val="bg2">
                    <a:lumMod val="10000"/>
                  </a:schemeClr>
                </a:solidFill>
              </a:rPr>
              <a:t>Компенсация осуществляется победителем аукциона на </a:t>
            </a:r>
            <a:r>
              <a:rPr lang="ru-RU" sz="1800" i="0" dirty="0" smtClean="0">
                <a:solidFill>
                  <a:schemeClr val="bg2">
                    <a:lumMod val="10000"/>
                  </a:schemeClr>
                </a:solidFill>
              </a:rPr>
              <a:t>КРТ</a:t>
            </a:r>
            <a:r>
              <a:rPr lang="ru-RU" sz="1800" i="0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 marL="285750" lvl="1" indent="-285750">
              <a:spcBef>
                <a:spcPts val="1200"/>
              </a:spcBef>
              <a:buSzPct val="71000"/>
              <a:defRPr/>
            </a:pPr>
            <a:r>
              <a:rPr lang="ru-RU" sz="1800" i="0" dirty="0">
                <a:solidFill>
                  <a:schemeClr val="bg2">
                    <a:lumMod val="10000"/>
                  </a:schemeClr>
                </a:solidFill>
              </a:rPr>
              <a:t>Договоры аренды, безвозмездного пользования незастроенного земельного участка с органом местного самоуправления  на срок </a:t>
            </a:r>
            <a:r>
              <a:rPr lang="en-US" sz="1800" i="0" dirty="0">
                <a:solidFill>
                  <a:schemeClr val="bg2">
                    <a:lumMod val="10000"/>
                  </a:schemeClr>
                </a:solidFill>
              </a:rPr>
              <a:t>&lt;</a:t>
            </a:r>
            <a:r>
              <a:rPr lang="ru-RU" sz="1800" i="0" dirty="0">
                <a:solidFill>
                  <a:schemeClr val="bg2">
                    <a:lumMod val="10000"/>
                  </a:schemeClr>
                </a:solidFill>
              </a:rPr>
              <a:t> 5 лет </a:t>
            </a:r>
            <a:r>
              <a:rPr lang="ru-RU" sz="1800" b="1" i="0" dirty="0">
                <a:solidFill>
                  <a:schemeClr val="bg2">
                    <a:lumMod val="10000"/>
                  </a:schemeClr>
                </a:solidFill>
              </a:rPr>
              <a:t>прекращаются без решения суда путем уведомления об отказе от договора</a:t>
            </a:r>
            <a:r>
              <a:rPr lang="ru-RU" sz="1800" i="0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 marL="285750" lvl="1" indent="-285750">
              <a:spcBef>
                <a:spcPts val="1200"/>
              </a:spcBef>
              <a:buSzPct val="71000"/>
              <a:defRPr/>
            </a:pPr>
            <a:r>
              <a:rPr lang="ru-RU" sz="1800" i="0" dirty="0">
                <a:solidFill>
                  <a:schemeClr val="bg2">
                    <a:lumMod val="10000"/>
                  </a:schemeClr>
                </a:solidFill>
              </a:rPr>
              <a:t>Если изъятые земельные участки и объекты недвижимости обременены правами третьих лиц, то такие </a:t>
            </a:r>
            <a:r>
              <a:rPr lang="ru-RU" sz="1800" b="1" i="0" dirty="0">
                <a:solidFill>
                  <a:schemeClr val="bg2">
                    <a:lumMod val="10000"/>
                  </a:schemeClr>
                </a:solidFill>
              </a:rPr>
              <a:t>права прекращаются одновременно с изъятием</a:t>
            </a:r>
          </a:p>
          <a:p>
            <a:pPr marL="285750" lvl="1" indent="-285750">
              <a:spcBef>
                <a:spcPts val="1200"/>
              </a:spcBef>
              <a:buSzPct val="71000"/>
              <a:defRPr/>
            </a:pPr>
            <a:endParaRPr lang="en-US" sz="2000" i="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lvl="1" indent="-285750">
              <a:spcBef>
                <a:spcPts val="1200"/>
              </a:spcBef>
              <a:buSzPct val="71000"/>
              <a:defRPr/>
            </a:pPr>
            <a:endParaRPr lang="ru-RU" sz="1800" i="0" dirty="0">
              <a:solidFill>
                <a:srgbClr val="3C3C3C"/>
              </a:solidFill>
            </a:endParaRPr>
          </a:p>
          <a:p>
            <a:pPr marL="285750" indent="-285750">
              <a:buFontTx/>
              <a:buChar char="-"/>
            </a:pPr>
            <a:endParaRPr lang="ru-RU" altLang="ru-RU" sz="1800" dirty="0" smtClean="0">
              <a:solidFill>
                <a:srgbClr val="4E4D5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изъятия земельных участков и объектов недвижимости в связи с КРТ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B0AC6-6BF3-42C0-9E78-C6834735A5F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701315" y="1062443"/>
            <a:ext cx="7592752" cy="648369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A44AA6"/>
                </a:solidFill>
              </a:rPr>
              <a:t>Ст. 56.12 Земельного кодекса </a:t>
            </a:r>
            <a:endParaRPr lang="ru-RU" sz="2400" b="0" dirty="0">
              <a:solidFill>
                <a:srgbClr val="A44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6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4512" y="1139484"/>
            <a:ext cx="4362764" cy="49560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– преобразование </a:t>
            </a:r>
            <a:br>
              <a:rPr lang="ru-RU" dirty="0" smtClean="0"/>
            </a:br>
            <a:r>
              <a:rPr lang="ru-RU" dirty="0" smtClean="0"/>
              <a:t>«Серого пояса Санкт-Петербурга»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B0AC6-6BF3-42C0-9E78-C6834735A5F4}" type="slidenum">
              <a:rPr lang="ru-RU" smtClean="0">
                <a:solidFill>
                  <a:srgbClr val="432D3F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432D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2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5926" y="3059722"/>
            <a:ext cx="7329268" cy="3057613"/>
          </a:xfrm>
        </p:spPr>
        <p:txBody>
          <a:bodyPr/>
          <a:lstStyle/>
          <a:p>
            <a:pPr marL="457200" lvl="1" indent="0" algn="just">
              <a:spcBef>
                <a:spcPts val="1200"/>
              </a:spcBef>
              <a:buSzPct val="71000"/>
              <a:buNone/>
              <a:defRPr/>
            </a:pPr>
            <a:endParaRPr lang="ru-RU" sz="400" i="0" dirty="0" smtClean="0">
              <a:solidFill>
                <a:srgbClr val="3C3C3C"/>
              </a:solidFill>
            </a:endParaRP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endParaRPr lang="ru-RU" sz="2200" i="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200" i="0" dirty="0" smtClean="0">
                <a:solidFill>
                  <a:schemeClr val="bg2">
                    <a:lumMod val="10000"/>
                  </a:schemeClr>
                </a:solidFill>
              </a:rPr>
              <a:t>Большинство положений вступает в силу 1 января 2017 года</a:t>
            </a:r>
            <a:endParaRPr lang="ru-RU" sz="2200" i="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600" b="1" i="1" dirty="0">
              <a:solidFill>
                <a:srgbClr val="6D006D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214-ФЗ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B0AC6-6BF3-42C0-9E78-C6834735A5F4}" type="slidenum">
              <a:rPr lang="ru-RU" smtClean="0">
                <a:solidFill>
                  <a:srgbClr val="432D3F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432D3F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815899" y="1754257"/>
            <a:ext cx="7592752" cy="1181671"/>
          </a:xfrm>
        </p:spPr>
        <p:txBody>
          <a:bodyPr/>
          <a:lstStyle/>
          <a:p>
            <a:r>
              <a:rPr lang="ru-RU" sz="2400" dirty="0" smtClean="0">
                <a:solidFill>
                  <a:srgbClr val="A44AA6"/>
                </a:solidFill>
              </a:rPr>
              <a:t>Федеральный </a:t>
            </a:r>
            <a:r>
              <a:rPr lang="ru-RU" sz="2400" dirty="0">
                <a:solidFill>
                  <a:srgbClr val="A44AA6"/>
                </a:solidFill>
              </a:rPr>
              <a:t>закон от 03.07.2016 N 304-ФЗ</a:t>
            </a:r>
          </a:p>
          <a:p>
            <a:r>
              <a:rPr lang="ru-RU" sz="2400" dirty="0">
                <a:solidFill>
                  <a:srgbClr val="A44AA6"/>
                </a:solidFill>
              </a:rPr>
              <a:t>"О внесении изменений в Федеральный закон </a:t>
            </a:r>
            <a:r>
              <a:rPr lang="ru-RU" sz="2400" dirty="0" smtClean="0">
                <a:solidFill>
                  <a:srgbClr val="A44AA6"/>
                </a:solidFill>
              </a:rPr>
              <a:t>"Об </a:t>
            </a:r>
            <a:r>
              <a:rPr lang="ru-RU" sz="2400" dirty="0">
                <a:solidFill>
                  <a:srgbClr val="A44AA6"/>
                </a:solidFill>
              </a:rPr>
              <a:t>участии в долевом строительстве многоквартирных </a:t>
            </a:r>
            <a:r>
              <a:rPr lang="ru-RU" sz="2400" dirty="0" smtClean="0">
                <a:solidFill>
                  <a:srgbClr val="A44AA6"/>
                </a:solidFill>
              </a:rPr>
              <a:t>домов…"</a:t>
            </a:r>
            <a:endParaRPr lang="ru-RU" sz="2400" dirty="0">
              <a:solidFill>
                <a:srgbClr val="A44AA6"/>
              </a:solidFill>
            </a:endParaRPr>
          </a:p>
        </p:txBody>
      </p:sp>
      <p:sp>
        <p:nvSpPr>
          <p:cNvPr id="7" name="Дата 4"/>
          <p:cNvSpPr>
            <a:spLocks noGrp="1"/>
          </p:cNvSpPr>
          <p:nvPr>
            <p:ph type="dt" sz="quarter" idx="12"/>
          </p:nvPr>
        </p:nvSpPr>
        <p:spPr bwMode="auto">
          <a:xfrm>
            <a:off x="562026" y="6124911"/>
            <a:ext cx="4929187" cy="285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0" dirty="0">
                <a:solidFill>
                  <a:srgbClr val="938E92"/>
                </a:solidFill>
                <a:latin typeface="Franklin Gothic Book" pitchFamily="34" charset="0"/>
              </a:rPr>
              <a:t/>
            </a:r>
            <a:br>
              <a:rPr lang="ru-RU" altLang="ru-RU" b="0" dirty="0">
                <a:solidFill>
                  <a:srgbClr val="938E92"/>
                </a:solidFill>
                <a:latin typeface="Franklin Gothic Book" pitchFamily="34" charset="0"/>
              </a:rPr>
            </a:br>
            <a:endParaRPr lang="ru-RU" altLang="ru-RU" b="0" dirty="0">
              <a:solidFill>
                <a:srgbClr val="938E92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3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5926" y="844062"/>
            <a:ext cx="7329268" cy="5273274"/>
          </a:xfrm>
        </p:spPr>
        <p:txBody>
          <a:bodyPr/>
          <a:lstStyle/>
          <a:p>
            <a:pPr marL="457200" lvl="1" indent="0" algn="just">
              <a:spcBef>
                <a:spcPts val="1200"/>
              </a:spcBef>
              <a:buSzPct val="71000"/>
              <a:buNone/>
              <a:defRPr/>
            </a:pPr>
            <a:endParaRPr lang="ru-RU" sz="400" i="0" dirty="0" smtClean="0">
              <a:solidFill>
                <a:srgbClr val="3C3C3C"/>
              </a:solidFill>
            </a:endParaRP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Дополнительные требования к застройщикам </a:t>
            </a: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Расширение информации в проектной декларации</a:t>
            </a: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Компенсационный фонд </a:t>
            </a:r>
          </a:p>
          <a:p>
            <a:pPr marL="1165225" lvl="2" indent="-285750">
              <a:spcBef>
                <a:spcPts val="1200"/>
              </a:spcBef>
              <a:buSzPct val="71000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Законопроект </a:t>
            </a:r>
            <a:r>
              <a:rPr lang="ru-RU" sz="2000" u="sng" dirty="0" smtClean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://</a:t>
            </a:r>
            <a:r>
              <a:rPr lang="ru-RU" sz="2000" u="sng" dirty="0" smtClean="0">
                <a:hlinkClick r:id="rId2"/>
              </a:rPr>
              <a:t>regulation.gov.ru/projects#npa=59026</a:t>
            </a:r>
            <a:endParaRPr lang="ru-RU" sz="2000" u="sng" dirty="0" smtClean="0"/>
          </a:p>
          <a:p>
            <a:pPr marL="1165225" lvl="2" indent="-285750">
              <a:spcBef>
                <a:spcPts val="1200"/>
              </a:spcBef>
              <a:buSzPct val="71000"/>
              <a:defRPr/>
            </a:pPr>
            <a:r>
              <a:rPr lang="ru-RU" sz="2000" dirty="0"/>
              <a:t>Постановление Правительства РФ от 07.12.2016 N 1310 "О защите прав граждан - участников долевого строительства"</a:t>
            </a: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000" i="0" dirty="0"/>
              <a:t> Возмещение затрат на строительство, реконструкцию </a:t>
            </a:r>
            <a:r>
              <a:rPr lang="ru-RU" sz="2000" i="0" dirty="0" smtClean="0"/>
              <a:t>объектов </a:t>
            </a:r>
            <a:r>
              <a:rPr lang="ru-RU" sz="2000" i="0" dirty="0"/>
              <a:t> </a:t>
            </a:r>
            <a:r>
              <a:rPr lang="ru-RU" sz="2000" i="0" dirty="0" smtClean="0"/>
              <a:t>инженерно-технической, транспортной и </a:t>
            </a:r>
            <a:r>
              <a:rPr lang="ru-RU" sz="2000" i="0" dirty="0"/>
              <a:t>социальной инфраструктуры </a:t>
            </a:r>
            <a:r>
              <a:rPr lang="ru-RU" sz="2000" i="0" dirty="0" smtClean="0"/>
              <a:t>за счет средств дольщиков</a:t>
            </a:r>
          </a:p>
          <a:p>
            <a:pPr marL="1171575" lvl="2" indent="-285750">
              <a:spcBef>
                <a:spcPts val="1200"/>
              </a:spcBef>
              <a:buSzPct val="71000"/>
              <a:defRPr/>
            </a:pPr>
            <a:r>
              <a:rPr lang="ru-RU" sz="2000" dirty="0" smtClean="0"/>
              <a:t>Аспекты налогообложения </a:t>
            </a:r>
            <a:endParaRPr lang="ru-RU" sz="2000" i="0" dirty="0"/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r>
              <a:rPr lang="ru-RU" sz="2000" i="0" dirty="0" smtClean="0">
                <a:solidFill>
                  <a:schemeClr val="bg2">
                    <a:lumMod val="10000"/>
                  </a:schemeClr>
                </a:solidFill>
              </a:rPr>
              <a:t>Расчеты </a:t>
            </a:r>
            <a:r>
              <a:rPr lang="ru-RU" sz="2000" i="0" dirty="0">
                <a:solidFill>
                  <a:schemeClr val="bg2">
                    <a:lumMod val="10000"/>
                  </a:schemeClr>
                </a:solidFill>
              </a:rPr>
              <a:t>через счета </a:t>
            </a:r>
            <a:r>
              <a:rPr lang="ru-RU" sz="2000" i="0" dirty="0" err="1">
                <a:solidFill>
                  <a:schemeClr val="bg2">
                    <a:lumMod val="10000"/>
                  </a:schemeClr>
                </a:solidFill>
              </a:rPr>
              <a:t>эскроу</a:t>
            </a:r>
            <a:endParaRPr lang="ru-RU" sz="2000" i="0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spcBef>
                <a:spcPts val="1200"/>
              </a:spcBef>
              <a:buSzPct val="71000"/>
              <a:defRPr/>
            </a:pPr>
            <a:endParaRPr lang="ru-RU" sz="2200" i="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600" b="1" i="1" dirty="0">
              <a:solidFill>
                <a:srgbClr val="6D006D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214-ФЗ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B0AC6-6BF3-42C0-9E78-C6834735A5F4}" type="slidenum">
              <a:rPr lang="ru-RU" smtClean="0">
                <a:solidFill>
                  <a:srgbClr val="432D3F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432D3F">
                  <a:tint val="75000"/>
                </a:srgbClr>
              </a:solidFill>
            </a:endParaRPr>
          </a:p>
        </p:txBody>
      </p:sp>
      <p:sp>
        <p:nvSpPr>
          <p:cNvPr id="7" name="Дата 4"/>
          <p:cNvSpPr>
            <a:spLocks noGrp="1"/>
          </p:cNvSpPr>
          <p:nvPr>
            <p:ph type="dt" sz="quarter" idx="12"/>
          </p:nvPr>
        </p:nvSpPr>
        <p:spPr bwMode="auto">
          <a:xfrm>
            <a:off x="562026" y="6124911"/>
            <a:ext cx="4929187" cy="285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0" dirty="0">
                <a:solidFill>
                  <a:srgbClr val="938E92"/>
                </a:solidFill>
                <a:latin typeface="Franklin Gothic Book" pitchFamily="34" charset="0"/>
              </a:rPr>
              <a:t/>
            </a:r>
            <a:br>
              <a:rPr lang="ru-RU" altLang="ru-RU" b="0" dirty="0">
                <a:solidFill>
                  <a:srgbClr val="938E92"/>
                </a:solidFill>
                <a:latin typeface="Franklin Gothic Book" pitchFamily="34" charset="0"/>
              </a:rPr>
            </a:br>
            <a:endParaRPr lang="ru-RU" altLang="ru-RU" b="0" dirty="0">
              <a:solidFill>
                <a:srgbClr val="938E92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ая1">
  <a:themeElements>
    <a:clrScheme name="Другая 3">
      <a:dk1>
        <a:srgbClr val="432D3F"/>
      </a:dk1>
      <a:lt1>
        <a:sysClr val="window" lastClr="FFFFFF"/>
      </a:lt1>
      <a:dk2>
        <a:srgbClr val="8E3E84"/>
      </a:dk2>
      <a:lt2>
        <a:srgbClr val="F2F2F2"/>
      </a:lt2>
      <a:accent1>
        <a:srgbClr val="DBCCEA"/>
      </a:accent1>
      <a:accent2>
        <a:srgbClr val="FFC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8E3E84"/>
      </a:hlink>
      <a:folHlink>
        <a:srgbClr val="7F7F7F"/>
      </a:folHlink>
    </a:clrScheme>
    <a:fontScheme name="Другая 6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8485</TotalTime>
  <Words>514</Words>
  <Application>Microsoft Office PowerPoint</Application>
  <PresentationFormat>Экран (4:3)</PresentationFormat>
  <Paragraphs>86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Franklin Gothic Book</vt:lpstr>
      <vt:lpstr>Tahoma</vt:lpstr>
      <vt:lpstr>Wingdings</vt:lpstr>
      <vt:lpstr>Franklin Gothic Medium</vt:lpstr>
      <vt:lpstr>новая1</vt:lpstr>
      <vt:lpstr> Самые значимые юридические итоги года в отрасли.  Новые проблемы или новые перспективы?  Как бизнесу адаптироваться к законодательным новшествам?    </vt:lpstr>
      <vt:lpstr>Изменения в Градостроительный кодекс </vt:lpstr>
      <vt:lpstr>Комплексное развитие территории  (КРТ) по инициативе органа местного самоуправления   (ст. 46.10) </vt:lpstr>
      <vt:lpstr>Комплексное развитие территории  по инициативе органа местного самоуправления   (ст. 46.10) </vt:lpstr>
      <vt:lpstr>Комплексное развитие территории  по инициативе органа местного самоуправления   (ст. 46.10) </vt:lpstr>
      <vt:lpstr>Особенности изъятия земельных участков и объектов недвижимости в связи с КРТ </vt:lpstr>
      <vt:lpstr>Применение – преобразование  «Серого пояса Санкт-Петербурга»</vt:lpstr>
      <vt:lpstr>Изменения в 214-ФЗ</vt:lpstr>
      <vt:lpstr>Изменения в 214-ФЗ</vt:lpstr>
      <vt:lpstr>Слайд 10</vt:lpstr>
    </vt:vector>
  </TitlesOfParts>
  <Company>Fly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1</dc:title>
  <dc:creator>Пепеляев групп</dc:creator>
  <cp:lastModifiedBy>elena_000</cp:lastModifiedBy>
  <cp:revision>739</cp:revision>
  <cp:lastPrinted>2015-09-23T06:00:03Z</cp:lastPrinted>
  <dcterms:created xsi:type="dcterms:W3CDTF">2009-03-12T14:58:23Z</dcterms:created>
  <dcterms:modified xsi:type="dcterms:W3CDTF">2016-12-22T05:10:25Z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