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375" r:id="rId2"/>
    <p:sldId id="376" r:id="rId3"/>
    <p:sldId id="585" r:id="rId4"/>
    <p:sldId id="586" r:id="rId5"/>
    <p:sldId id="591" r:id="rId6"/>
    <p:sldId id="589" r:id="rId7"/>
    <p:sldId id="466" r:id="rId8"/>
    <p:sldId id="568" r:id="rId9"/>
    <p:sldId id="560" r:id="rId10"/>
    <p:sldId id="578" r:id="rId11"/>
    <p:sldId id="579" r:id="rId12"/>
    <p:sldId id="580" r:id="rId13"/>
    <p:sldId id="557" r:id="rId14"/>
    <p:sldId id="558" r:id="rId15"/>
    <p:sldId id="561" r:id="rId16"/>
    <p:sldId id="567" r:id="rId17"/>
    <p:sldId id="565" r:id="rId18"/>
    <p:sldId id="564" r:id="rId19"/>
    <p:sldId id="503" r:id="rId20"/>
    <p:sldId id="581" r:id="rId21"/>
    <p:sldId id="582" r:id="rId22"/>
    <p:sldId id="577" r:id="rId23"/>
    <p:sldId id="547" r:id="rId24"/>
    <p:sldId id="505" r:id="rId25"/>
    <p:sldId id="549" r:id="rId26"/>
    <p:sldId id="556" r:id="rId27"/>
    <p:sldId id="550" r:id="rId28"/>
    <p:sldId id="551" r:id="rId29"/>
    <p:sldId id="552" r:id="rId30"/>
    <p:sldId id="555" r:id="rId31"/>
    <p:sldId id="583" r:id="rId32"/>
    <p:sldId id="584" r:id="rId33"/>
    <p:sldId id="465" r:id="rId34"/>
  </p:sldIdLst>
  <p:sldSz cx="9144000" cy="6858000" type="screen4x3"/>
  <p:notesSz cx="6735763" cy="9866313"/>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01">
          <p15:clr>
            <a:srgbClr val="A4A3A4"/>
          </p15:clr>
        </p15:guide>
        <p15:guide id="2" orient="horz" pos="164">
          <p15:clr>
            <a:srgbClr val="A4A3A4"/>
          </p15:clr>
        </p15:guide>
        <p15:guide id="3" orient="horz" pos="2160">
          <p15:clr>
            <a:srgbClr val="A4A3A4"/>
          </p15:clr>
        </p15:guide>
        <p15:guide id="4" orient="horz" pos="2454">
          <p15:clr>
            <a:srgbClr val="A4A3A4"/>
          </p15:clr>
        </p15:guide>
        <p15:guide id="5" pos="5602">
          <p15:clr>
            <a:srgbClr val="A4A3A4"/>
          </p15:clr>
        </p15:guide>
        <p15:guide id="6" pos="5465">
          <p15:clr>
            <a:srgbClr val="A4A3A4"/>
          </p15:clr>
        </p15:guide>
        <p15:guide id="7" pos="2880">
          <p15:clr>
            <a:srgbClr val="A4A3A4"/>
          </p15:clr>
        </p15:guide>
        <p15:guide id="8" pos="295">
          <p15:clr>
            <a:srgbClr val="A4A3A4"/>
          </p15:clr>
        </p15:guide>
        <p15:guide id="9" pos="158">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uri" initials="D"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9801"/>
    <a:srgbClr val="FF0000"/>
    <a:srgbClr val="000000"/>
    <a:srgbClr val="CA0000"/>
    <a:srgbClr val="0099CC"/>
    <a:srgbClr val="F8F8F8"/>
    <a:srgbClr val="FFFFFF"/>
    <a:srgbClr val="304456"/>
    <a:srgbClr val="4C6C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보통 스타일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보통 스타일 4 - 강조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93D81CF-94F2-401A-BA57-92F5A7B2D0C5}" styleName="보통 스타일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3" autoAdjust="0"/>
    <p:restoredTop sz="89857" autoAdjust="0"/>
  </p:normalViewPr>
  <p:slideViewPr>
    <p:cSldViewPr>
      <p:cViewPr varScale="1">
        <p:scale>
          <a:sx n="116" d="100"/>
          <a:sy n="116" d="100"/>
        </p:scale>
        <p:origin x="1212" y="108"/>
      </p:cViewPr>
      <p:guideLst>
        <p:guide orient="horz" pos="4201"/>
        <p:guide orient="horz" pos="164"/>
        <p:guide orient="horz" pos="2160"/>
        <p:guide orient="horz" pos="2454"/>
        <p:guide pos="5602"/>
        <p:guide pos="5465"/>
        <p:guide pos="2880"/>
        <p:guide pos="295"/>
        <p:guide pos="158"/>
      </p:guideLst>
    </p:cSldViewPr>
  </p:slideViewPr>
  <p:outlineViewPr>
    <p:cViewPr>
      <p:scale>
        <a:sx n="33" d="100"/>
        <a:sy n="33" d="100"/>
      </p:scale>
      <p:origin x="0" y="1758"/>
    </p:cViewPr>
  </p:outlineViewPr>
  <p:notesTextViewPr>
    <p:cViewPr>
      <p:scale>
        <a:sx n="100" d="100"/>
        <a:sy n="100" d="100"/>
      </p:scale>
      <p:origin x="0" y="0"/>
    </p:cViewPr>
  </p:notesTextViewPr>
  <p:sorterViewPr>
    <p:cViewPr>
      <p:scale>
        <a:sx n="70" d="100"/>
        <a:sy n="70" d="100"/>
      </p:scale>
      <p:origin x="0" y="0"/>
    </p:cViewPr>
  </p:sorterViewPr>
  <p:notesViewPr>
    <p:cSldViewPr showGuides="1">
      <p:cViewPr varScale="1">
        <p:scale>
          <a:sx n="82" d="100"/>
          <a:sy n="82" d="100"/>
        </p:scale>
        <p:origin x="-3852" y="-9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_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___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altLang="ko-KR" dirty="0" smtClean="0"/>
              <a:t>Total Sales of Online Market</a:t>
            </a:r>
            <a:endParaRPr lang="ko-KR" alt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ko-KR"/>
        </a:p>
      </c:txPr>
    </c:title>
    <c:autoTitleDeleted val="0"/>
    <c:plotArea>
      <c:layout/>
      <c:barChart>
        <c:barDir val="col"/>
        <c:grouping val="clustered"/>
        <c:varyColors val="0"/>
        <c:ser>
          <c:idx val="0"/>
          <c:order val="0"/>
          <c:tx>
            <c:strRef>
              <c:f>Sheet1!$B$1</c:f>
              <c:strCache>
                <c:ptCount val="1"/>
                <c:pt idx="0">
                  <c:v>Sales</c:v>
                </c:pt>
              </c:strCache>
            </c:strRef>
          </c:tx>
          <c:spPr>
            <a:solidFill>
              <a:schemeClr val="bg2">
                <a:lumMod val="75000"/>
              </a:schemeClr>
            </a:solidFill>
            <a:ln>
              <a:noFill/>
            </a:ln>
            <a:effectLst/>
          </c:spPr>
          <c:invertIfNegative val="0"/>
          <c:dLbls>
            <c:numFmt formatCode="#,##0_);[Red]\(#,##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ko-K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2002</c:v>
                </c:pt>
                <c:pt idx="1">
                  <c:v>2005</c:v>
                </c:pt>
                <c:pt idx="2">
                  <c:v>2008</c:v>
                </c:pt>
                <c:pt idx="3">
                  <c:v>2011</c:v>
                </c:pt>
                <c:pt idx="4">
                  <c:v>2014</c:v>
                </c:pt>
              </c:numCache>
            </c:numRef>
          </c:cat>
          <c:val>
            <c:numRef>
              <c:f>Sheet1!$B$2:$B$6</c:f>
              <c:numCache>
                <c:formatCode>General</c:formatCode>
                <c:ptCount val="5"/>
                <c:pt idx="0">
                  <c:v>6030</c:v>
                </c:pt>
                <c:pt idx="1">
                  <c:v>10676</c:v>
                </c:pt>
                <c:pt idx="2">
                  <c:v>18146</c:v>
                </c:pt>
                <c:pt idx="3">
                  <c:v>29072</c:v>
                </c:pt>
                <c:pt idx="4">
                  <c:v>45303</c:v>
                </c:pt>
              </c:numCache>
            </c:numRef>
          </c:val>
        </c:ser>
        <c:dLbls>
          <c:showLegendKey val="0"/>
          <c:showVal val="0"/>
          <c:showCatName val="0"/>
          <c:showSerName val="0"/>
          <c:showPercent val="0"/>
          <c:showBubbleSize val="0"/>
        </c:dLbls>
        <c:gapWidth val="219"/>
        <c:overlap val="-27"/>
        <c:axId val="-581769536"/>
        <c:axId val="-113159680"/>
      </c:barChart>
      <c:catAx>
        <c:axId val="-58176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ko-KR"/>
          </a:p>
        </c:txPr>
        <c:crossAx val="-113159680"/>
        <c:crosses val="autoZero"/>
        <c:auto val="1"/>
        <c:lblAlgn val="ctr"/>
        <c:lblOffset val="100"/>
        <c:noMultiLvlLbl val="0"/>
      </c:catAx>
      <c:valAx>
        <c:axId val="-113159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ko-KR"/>
          </a:p>
        </c:txPr>
        <c:crossAx val="-5817695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ko-KR"/>
        </a:p>
      </c:txPr>
    </c:legend>
    <c:plotVisOnly val="1"/>
    <c:dispBlanksAs val="gap"/>
    <c:showDLblsOverMax val="0"/>
  </c:chart>
  <c:spPr>
    <a:noFill/>
    <a:ln>
      <a:noFill/>
    </a:ln>
    <a:effectLst/>
  </c:spPr>
  <c:txPr>
    <a:bodyPr/>
    <a:lstStyle/>
    <a:p>
      <a:pPr>
        <a:defRPr>
          <a:solidFill>
            <a:schemeClr val="bg1"/>
          </a:solidFill>
        </a:defRPr>
      </a:pPr>
      <a:endParaRPr lang="ko-K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r>
              <a:rPr lang="en-US" altLang="ko-KR" sz="2000" dirty="0" smtClean="0">
                <a:solidFill>
                  <a:schemeClr val="bg1"/>
                </a:solidFill>
              </a:rPr>
              <a:t>Freight Volume and Sales of Logistics Market</a:t>
            </a:r>
            <a:endParaRPr lang="ko-KR" altLang="en-US" sz="2000" dirty="0">
              <a:solidFill>
                <a:schemeClr val="bg1"/>
              </a:solidFill>
            </a:endParaRP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endParaRPr lang="ko-KR"/>
        </a:p>
      </c:txPr>
    </c:title>
    <c:autoTitleDeleted val="0"/>
    <c:plotArea>
      <c:layout/>
      <c:barChart>
        <c:barDir val="col"/>
        <c:grouping val="clustered"/>
        <c:varyColors val="0"/>
        <c:ser>
          <c:idx val="0"/>
          <c:order val="0"/>
          <c:tx>
            <c:strRef>
              <c:f>Sheet1!$B$1</c:f>
              <c:strCache>
                <c:ptCount val="1"/>
                <c:pt idx="0">
                  <c:v>Freight Volume</c:v>
                </c:pt>
              </c:strCache>
            </c:strRef>
          </c:tx>
          <c:spPr>
            <a:solidFill>
              <a:schemeClr val="accent6"/>
            </a:solidFill>
            <a:ln>
              <a:noFill/>
            </a:ln>
            <a:effectLst/>
          </c:spPr>
          <c:invertIfNegative val="0"/>
          <c:cat>
            <c:numRef>
              <c:f>Sheet1!$A$2:$A$7</c:f>
              <c:numCache>
                <c:formatCode>General</c:formatCode>
                <c:ptCount val="6"/>
                <c:pt idx="0">
                  <c:v>2009</c:v>
                </c:pt>
                <c:pt idx="1">
                  <c:v>2010</c:v>
                </c:pt>
                <c:pt idx="2">
                  <c:v>2011</c:v>
                </c:pt>
                <c:pt idx="3">
                  <c:v>2012</c:v>
                </c:pt>
                <c:pt idx="4">
                  <c:v>2013</c:v>
                </c:pt>
                <c:pt idx="5">
                  <c:v>2014</c:v>
                </c:pt>
              </c:numCache>
            </c:numRef>
          </c:cat>
          <c:val>
            <c:numRef>
              <c:f>Sheet1!$B$2:$B$7</c:f>
              <c:numCache>
                <c:formatCode>General</c:formatCode>
                <c:ptCount val="6"/>
                <c:pt idx="0">
                  <c:v>1.0980000000000001</c:v>
                </c:pt>
                <c:pt idx="1">
                  <c:v>1.19</c:v>
                </c:pt>
                <c:pt idx="2">
                  <c:v>1.3</c:v>
                </c:pt>
                <c:pt idx="3">
                  <c:v>1.41</c:v>
                </c:pt>
                <c:pt idx="4">
                  <c:v>1.51</c:v>
                </c:pt>
                <c:pt idx="5">
                  <c:v>1.62</c:v>
                </c:pt>
              </c:numCache>
            </c:numRef>
          </c:val>
        </c:ser>
        <c:dLbls>
          <c:showLegendKey val="0"/>
          <c:showVal val="0"/>
          <c:showCatName val="0"/>
          <c:showSerName val="0"/>
          <c:showPercent val="0"/>
          <c:showBubbleSize val="0"/>
        </c:dLbls>
        <c:gapWidth val="219"/>
        <c:overlap val="-27"/>
        <c:axId val="-113163488"/>
        <c:axId val="-113171648"/>
      </c:barChart>
      <c:lineChart>
        <c:grouping val="standard"/>
        <c:varyColors val="0"/>
        <c:ser>
          <c:idx val="1"/>
          <c:order val="1"/>
          <c:tx>
            <c:strRef>
              <c:f>Sheet1!$C$1</c:f>
              <c:strCache>
                <c:ptCount val="1"/>
                <c:pt idx="0">
                  <c:v>Sales</c:v>
                </c:pt>
              </c:strCache>
            </c:strRef>
          </c:tx>
          <c:spPr>
            <a:ln w="28575" cap="rnd">
              <a:solidFill>
                <a:srgbClr val="92D050"/>
              </a:solidFill>
              <a:round/>
            </a:ln>
            <a:effectLst/>
          </c:spPr>
          <c:marker>
            <c:symbol val="none"/>
          </c:marker>
          <c:cat>
            <c:numRef>
              <c:f>Sheet1!$A$2:$A$7</c:f>
              <c:numCache>
                <c:formatCode>General</c:formatCode>
                <c:ptCount val="6"/>
                <c:pt idx="0">
                  <c:v>2009</c:v>
                </c:pt>
                <c:pt idx="1">
                  <c:v>2010</c:v>
                </c:pt>
                <c:pt idx="2">
                  <c:v>2011</c:v>
                </c:pt>
                <c:pt idx="3">
                  <c:v>2012</c:v>
                </c:pt>
                <c:pt idx="4">
                  <c:v>2013</c:v>
                </c:pt>
                <c:pt idx="5">
                  <c:v>2014</c:v>
                </c:pt>
              </c:numCache>
            </c:numRef>
          </c:cat>
          <c:val>
            <c:numRef>
              <c:f>Sheet1!$C$2:$C$7</c:f>
              <c:numCache>
                <c:formatCode>General</c:formatCode>
                <c:ptCount val="6"/>
                <c:pt idx="0">
                  <c:v>2.72</c:v>
                </c:pt>
                <c:pt idx="1">
                  <c:v>2.99</c:v>
                </c:pt>
                <c:pt idx="2">
                  <c:v>3.29</c:v>
                </c:pt>
                <c:pt idx="3">
                  <c:v>3.52</c:v>
                </c:pt>
                <c:pt idx="4">
                  <c:v>3.73</c:v>
                </c:pt>
                <c:pt idx="5">
                  <c:v>3.98</c:v>
                </c:pt>
              </c:numCache>
            </c:numRef>
          </c:val>
          <c:smooth val="0"/>
        </c:ser>
        <c:dLbls>
          <c:showLegendKey val="0"/>
          <c:showVal val="0"/>
          <c:showCatName val="0"/>
          <c:showSerName val="0"/>
          <c:showPercent val="0"/>
          <c:showBubbleSize val="0"/>
        </c:dLbls>
        <c:marker val="1"/>
        <c:smooth val="0"/>
        <c:axId val="-113160224"/>
        <c:axId val="-113158048"/>
      </c:lineChart>
      <c:catAx>
        <c:axId val="-113163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ko-KR"/>
          </a:p>
        </c:txPr>
        <c:crossAx val="-113171648"/>
        <c:crosses val="autoZero"/>
        <c:auto val="1"/>
        <c:lblAlgn val="ctr"/>
        <c:lblOffset val="100"/>
        <c:noMultiLvlLbl val="0"/>
      </c:catAx>
      <c:valAx>
        <c:axId val="-11317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ko-KR"/>
          </a:p>
        </c:txPr>
        <c:crossAx val="-113163488"/>
        <c:crosses val="autoZero"/>
        <c:crossBetween val="between"/>
      </c:valAx>
      <c:valAx>
        <c:axId val="-11315804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ko-KR"/>
          </a:p>
        </c:txPr>
        <c:crossAx val="-113160224"/>
        <c:crosses val="max"/>
        <c:crossBetween val="between"/>
      </c:valAx>
      <c:catAx>
        <c:axId val="-113160224"/>
        <c:scaling>
          <c:orientation val="minMax"/>
        </c:scaling>
        <c:delete val="1"/>
        <c:axPos val="b"/>
        <c:numFmt formatCode="General" sourceLinked="1"/>
        <c:majorTickMark val="out"/>
        <c:minorTickMark val="none"/>
        <c:tickLblPos val="nextTo"/>
        <c:crossAx val="-113158048"/>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ko-KR"/>
        </a:p>
      </c:txPr>
    </c:legend>
    <c:plotVisOnly val="1"/>
    <c:dispBlanksAs val="gap"/>
    <c:showDLblsOverMax val="0"/>
  </c:chart>
  <c:spPr>
    <a:noFill/>
    <a:ln>
      <a:noFill/>
    </a:ln>
    <a:effectLst/>
  </c:spPr>
  <c:txPr>
    <a:bodyPr/>
    <a:lstStyle/>
    <a:p>
      <a:pPr>
        <a:defRPr/>
      </a:pPr>
      <a:endParaRPr lang="ko-K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Number of REITS</c:v>
                </c:pt>
              </c:strCache>
            </c:strRef>
          </c:tx>
          <c:spPr>
            <a:solidFill>
              <a:srgbClr val="FF9801"/>
            </a:solidFill>
            <a:ln w="38100">
              <a:noFill/>
            </a:ln>
            <a:effectLst/>
          </c:spPr>
          <c:invertIfNegative val="0"/>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13"/>
            <c:invertIfNegative val="0"/>
            <c:bubble3D val="0"/>
          </c:dPt>
          <c:cat>
            <c:numRef>
              <c:f>Sheet1!$A$2:$A$8</c:f>
              <c:numCache>
                <c:formatCode>General</c:formatCode>
                <c:ptCount val="7"/>
                <c:pt idx="0">
                  <c:v>2009</c:v>
                </c:pt>
                <c:pt idx="1">
                  <c:v>2010</c:v>
                </c:pt>
                <c:pt idx="2">
                  <c:v>2011</c:v>
                </c:pt>
                <c:pt idx="3">
                  <c:v>2012</c:v>
                </c:pt>
                <c:pt idx="4">
                  <c:v>2013</c:v>
                </c:pt>
                <c:pt idx="5">
                  <c:v>2014</c:v>
                </c:pt>
                <c:pt idx="6">
                  <c:v>2015</c:v>
                </c:pt>
              </c:numCache>
            </c:numRef>
          </c:cat>
          <c:val>
            <c:numRef>
              <c:f>Sheet1!$B$2:$B$8</c:f>
              <c:numCache>
                <c:formatCode>General</c:formatCode>
                <c:ptCount val="7"/>
                <c:pt idx="0">
                  <c:v>36</c:v>
                </c:pt>
                <c:pt idx="1">
                  <c:v>50</c:v>
                </c:pt>
                <c:pt idx="2">
                  <c:v>69</c:v>
                </c:pt>
                <c:pt idx="3">
                  <c:v>71</c:v>
                </c:pt>
                <c:pt idx="4">
                  <c:v>80</c:v>
                </c:pt>
                <c:pt idx="5">
                  <c:v>98</c:v>
                </c:pt>
                <c:pt idx="6">
                  <c:v>125</c:v>
                </c:pt>
              </c:numCache>
            </c:numRef>
          </c:val>
        </c:ser>
        <c:dLbls>
          <c:showLegendKey val="0"/>
          <c:showVal val="0"/>
          <c:showCatName val="0"/>
          <c:showSerName val="0"/>
          <c:showPercent val="0"/>
          <c:showBubbleSize val="0"/>
        </c:dLbls>
        <c:gapWidth val="150"/>
        <c:axId val="-113171104"/>
        <c:axId val="-113170560"/>
      </c:barChart>
      <c:lineChart>
        <c:grouping val="standard"/>
        <c:varyColors val="0"/>
        <c:ser>
          <c:idx val="1"/>
          <c:order val="1"/>
          <c:tx>
            <c:strRef>
              <c:f>Sheet1!$C$1</c:f>
              <c:strCache>
                <c:ptCount val="1"/>
                <c:pt idx="0">
                  <c:v>Amount of Property(Trillion Won)</c:v>
                </c:pt>
              </c:strCache>
            </c:strRef>
          </c:tx>
          <c:marker>
            <c:symbol val="none"/>
          </c:marker>
          <c:dLbls>
            <c:spPr>
              <a:noFill/>
              <a:ln>
                <a:noFill/>
              </a:ln>
              <a:effectLst/>
            </c:spPr>
            <c:txPr>
              <a:bodyPr wrap="square" lIns="38100" tIns="19050" rIns="38100" bIns="19050" anchor="ctr">
                <a:spAutoFit/>
              </a:bodyPr>
              <a:lstStyle/>
              <a:p>
                <a:pPr>
                  <a:defRPr sz="1400">
                    <a:solidFill>
                      <a:schemeClr val="bg1"/>
                    </a:solidFill>
                  </a:defRPr>
                </a:pPr>
                <a:endParaRPr lang="ko-K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numRef>
              <c:f>Sheet1!$A$2:$A$8</c:f>
              <c:numCache>
                <c:formatCode>General</c:formatCode>
                <c:ptCount val="7"/>
                <c:pt idx="0">
                  <c:v>2009</c:v>
                </c:pt>
                <c:pt idx="1">
                  <c:v>2010</c:v>
                </c:pt>
                <c:pt idx="2">
                  <c:v>2011</c:v>
                </c:pt>
                <c:pt idx="3">
                  <c:v>2012</c:v>
                </c:pt>
                <c:pt idx="4">
                  <c:v>2013</c:v>
                </c:pt>
                <c:pt idx="5">
                  <c:v>2014</c:v>
                </c:pt>
                <c:pt idx="6">
                  <c:v>2015</c:v>
                </c:pt>
              </c:numCache>
            </c:numRef>
          </c:cat>
          <c:val>
            <c:numRef>
              <c:f>Sheet1!$C$2:$C$8</c:f>
              <c:numCache>
                <c:formatCode>General</c:formatCode>
                <c:ptCount val="7"/>
                <c:pt idx="0">
                  <c:v>7</c:v>
                </c:pt>
                <c:pt idx="1">
                  <c:v>7.6</c:v>
                </c:pt>
                <c:pt idx="2">
                  <c:v>8.1999999999999993</c:v>
                </c:pt>
                <c:pt idx="3">
                  <c:v>9.5</c:v>
                </c:pt>
                <c:pt idx="4">
                  <c:v>11.8</c:v>
                </c:pt>
                <c:pt idx="5">
                  <c:v>15</c:v>
                </c:pt>
                <c:pt idx="6">
                  <c:v>18</c:v>
                </c:pt>
              </c:numCache>
            </c:numRef>
          </c:val>
          <c:smooth val="0"/>
        </c:ser>
        <c:dLbls>
          <c:showLegendKey val="0"/>
          <c:showVal val="0"/>
          <c:showCatName val="0"/>
          <c:showSerName val="0"/>
          <c:showPercent val="0"/>
          <c:showBubbleSize val="0"/>
        </c:dLbls>
        <c:marker val="1"/>
        <c:smooth val="0"/>
        <c:axId val="-113167296"/>
        <c:axId val="-113164032"/>
      </c:lineChart>
      <c:catAx>
        <c:axId val="-113171104"/>
        <c:scaling>
          <c:orientation val="minMax"/>
        </c:scaling>
        <c:delete val="0"/>
        <c:axPos val="b"/>
        <c:numFmt formatCode="General" sourceLinked="0"/>
        <c:majorTickMark val="none"/>
        <c:minorTickMark val="none"/>
        <c:tickLblPos val="nextTo"/>
        <c:spPr>
          <a:ln>
            <a:solidFill>
              <a:schemeClr val="bg1"/>
            </a:solidFill>
          </a:ln>
        </c:spPr>
        <c:txPr>
          <a:bodyPr/>
          <a:lstStyle/>
          <a:p>
            <a:pPr>
              <a:defRPr sz="1200" b="1" baseline="0">
                <a:solidFill>
                  <a:schemeClr val="bg1"/>
                </a:solidFill>
                <a:latin typeface="Tahoma" pitchFamily="34" charset="0"/>
                <a:ea typeface="Tahoma" pitchFamily="34" charset="0"/>
                <a:cs typeface="Tahoma" pitchFamily="34" charset="0"/>
              </a:defRPr>
            </a:pPr>
            <a:endParaRPr lang="ko-KR"/>
          </a:p>
        </c:txPr>
        <c:crossAx val="-113170560"/>
        <c:crosses val="autoZero"/>
        <c:auto val="1"/>
        <c:lblAlgn val="ctr"/>
        <c:lblOffset val="100"/>
        <c:noMultiLvlLbl val="0"/>
      </c:catAx>
      <c:valAx>
        <c:axId val="-113170560"/>
        <c:scaling>
          <c:orientation val="minMax"/>
        </c:scaling>
        <c:delete val="0"/>
        <c:axPos val="l"/>
        <c:majorGridlines>
          <c:spPr>
            <a:ln w="3175">
              <a:solidFill>
                <a:schemeClr val="bg1"/>
              </a:solidFill>
            </a:ln>
          </c:spPr>
        </c:majorGridlines>
        <c:numFmt formatCode="General" sourceLinked="1"/>
        <c:majorTickMark val="out"/>
        <c:minorTickMark val="none"/>
        <c:tickLblPos val="nextTo"/>
        <c:spPr>
          <a:ln>
            <a:noFill/>
          </a:ln>
        </c:spPr>
        <c:txPr>
          <a:bodyPr/>
          <a:lstStyle/>
          <a:p>
            <a:pPr>
              <a:defRPr sz="1000" baseline="0">
                <a:solidFill>
                  <a:schemeClr val="bg1"/>
                </a:solidFill>
                <a:latin typeface="Tahoma" pitchFamily="34" charset="0"/>
                <a:ea typeface="Tahoma" pitchFamily="34" charset="0"/>
                <a:cs typeface="Tahoma" pitchFamily="34" charset="0"/>
              </a:defRPr>
            </a:pPr>
            <a:endParaRPr lang="ko-KR"/>
          </a:p>
        </c:txPr>
        <c:crossAx val="-113171104"/>
        <c:crosses val="autoZero"/>
        <c:crossBetween val="between"/>
        <c:majorUnit val="20"/>
      </c:valAx>
      <c:valAx>
        <c:axId val="-113164032"/>
        <c:scaling>
          <c:orientation val="minMax"/>
        </c:scaling>
        <c:delete val="0"/>
        <c:axPos val="r"/>
        <c:numFmt formatCode="General" sourceLinked="1"/>
        <c:majorTickMark val="out"/>
        <c:minorTickMark val="none"/>
        <c:tickLblPos val="nextTo"/>
        <c:txPr>
          <a:bodyPr/>
          <a:lstStyle/>
          <a:p>
            <a:pPr>
              <a:defRPr sz="1600">
                <a:solidFill>
                  <a:schemeClr val="bg1"/>
                </a:solidFill>
              </a:defRPr>
            </a:pPr>
            <a:endParaRPr lang="ko-KR"/>
          </a:p>
        </c:txPr>
        <c:crossAx val="-113167296"/>
        <c:crosses val="max"/>
        <c:crossBetween val="between"/>
        <c:majorUnit val="4"/>
      </c:valAx>
      <c:catAx>
        <c:axId val="-113167296"/>
        <c:scaling>
          <c:orientation val="minMax"/>
        </c:scaling>
        <c:delete val="1"/>
        <c:axPos val="b"/>
        <c:numFmt formatCode="General" sourceLinked="1"/>
        <c:majorTickMark val="out"/>
        <c:minorTickMark val="none"/>
        <c:tickLblPos val="nextTo"/>
        <c:crossAx val="-113164032"/>
        <c:crosses val="autoZero"/>
        <c:auto val="1"/>
        <c:lblAlgn val="ctr"/>
        <c:lblOffset val="100"/>
        <c:noMultiLvlLbl val="0"/>
      </c:catAx>
    </c:plotArea>
    <c:legend>
      <c:legendPos val="b"/>
      <c:layout/>
      <c:overlay val="0"/>
      <c:txPr>
        <a:bodyPr/>
        <a:lstStyle/>
        <a:p>
          <a:pPr>
            <a:defRPr sz="1000">
              <a:solidFill>
                <a:schemeClr val="bg1"/>
              </a:solidFill>
            </a:defRPr>
          </a:pPr>
          <a:endParaRPr lang="ko-KR"/>
        </a:p>
      </c:txPr>
    </c:legend>
    <c:plotVisOnly val="1"/>
    <c:dispBlanksAs val="gap"/>
    <c:showDLblsOverMax val="0"/>
  </c:chart>
  <c:spPr>
    <a:scene3d>
      <a:camera prst="orthographicFront"/>
      <a:lightRig rig="threePt" dir="t"/>
    </a:scene3d>
  </c:spPr>
  <c:txPr>
    <a:bodyPr/>
    <a:lstStyle/>
    <a:p>
      <a:pPr>
        <a:defRPr sz="1800"/>
      </a:pPr>
      <a:endParaRPr lang="ko-K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계열 1</c:v>
                </c:pt>
              </c:strCache>
            </c:strRef>
          </c:tx>
          <c:spPr>
            <a:solidFill>
              <a:schemeClr val="bg1">
                <a:lumMod val="85000"/>
              </a:schemeClr>
            </a:solidFill>
            <a:ln>
              <a:noFill/>
            </a:ln>
            <a:effectLst>
              <a:outerShdw blurRad="381000" dist="190500" dir="5400000" algn="t" rotWithShape="0">
                <a:prstClr val="black">
                  <a:alpha val="40000"/>
                </a:prstClr>
              </a:outerShdw>
            </a:effectLst>
            <a:scene3d>
              <a:camera prst="orthographicFront"/>
              <a:lightRig rig="threePt" dir="t"/>
            </a:scene3d>
            <a:sp3d prstMaterial="softEdge">
              <a:bevelT w="0" h="0"/>
            </a:sp3d>
          </c:spPr>
          <c:invertIfNegative val="0"/>
          <c:dPt>
            <c:idx val="3"/>
            <c:invertIfNegative val="0"/>
            <c:bubble3D val="0"/>
          </c:dPt>
          <c:dPt>
            <c:idx val="4"/>
            <c:invertIfNegative val="0"/>
            <c:bubble3D val="0"/>
            <c:spPr>
              <a:solidFill>
                <a:srgbClr val="FF9801"/>
              </a:solidFill>
              <a:ln>
                <a:noFill/>
              </a:ln>
              <a:effectLst>
                <a:outerShdw blurRad="381000" dist="190500" dir="5400000" algn="t" rotWithShape="0">
                  <a:prstClr val="black">
                    <a:alpha val="40000"/>
                  </a:prstClr>
                </a:outerShdw>
              </a:effectLst>
              <a:scene3d>
                <a:camera prst="orthographicFront"/>
                <a:lightRig rig="threePt" dir="t"/>
              </a:scene3d>
              <a:sp3d prstMaterial="softEdge">
                <a:bevelT w="0" h="0"/>
              </a:sp3d>
            </c:spPr>
          </c:dPt>
          <c:dPt>
            <c:idx val="5"/>
            <c:invertIfNegative val="0"/>
            <c:bubble3D val="0"/>
          </c:dPt>
          <c:dPt>
            <c:idx val="6"/>
            <c:invertIfNegative val="0"/>
            <c:bubble3D val="0"/>
          </c:dPt>
          <c:dPt>
            <c:idx val="7"/>
            <c:invertIfNegative val="0"/>
            <c:bubble3D val="0"/>
          </c:dPt>
          <c:dPt>
            <c:idx val="13"/>
            <c:invertIfNegative val="0"/>
            <c:bubble3D val="0"/>
          </c:dPt>
          <c:dLbls>
            <c:spPr>
              <a:noFill/>
              <a:ln>
                <a:noFill/>
              </a:ln>
              <a:effectLst/>
            </c:spPr>
            <c:txPr>
              <a:bodyPr wrap="square" lIns="38100" tIns="19050" rIns="38100" bIns="19050" anchor="ctr">
                <a:spAutoFit/>
              </a:bodyPr>
              <a:lstStyle/>
              <a:p>
                <a:pPr>
                  <a:defRPr>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ko-K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Sheet1!$A$2:$A$6</c:f>
              <c:strCache>
                <c:ptCount val="5"/>
                <c:pt idx="0">
                  <c:v>value01</c:v>
                </c:pt>
                <c:pt idx="1">
                  <c:v>value02</c:v>
                </c:pt>
                <c:pt idx="2">
                  <c:v>value03</c:v>
                </c:pt>
                <c:pt idx="3">
                  <c:v>value04</c:v>
                </c:pt>
                <c:pt idx="4">
                  <c:v>value05</c:v>
                </c:pt>
              </c:strCache>
            </c:strRef>
          </c:cat>
          <c:val>
            <c:numRef>
              <c:f>Sheet1!$B$2:$B$6</c:f>
              <c:numCache>
                <c:formatCode>General</c:formatCode>
                <c:ptCount val="5"/>
                <c:pt idx="0">
                  <c:v>6.4</c:v>
                </c:pt>
                <c:pt idx="1">
                  <c:v>5.4</c:v>
                </c:pt>
                <c:pt idx="2">
                  <c:v>5.3</c:v>
                </c:pt>
                <c:pt idx="3">
                  <c:v>9.5</c:v>
                </c:pt>
                <c:pt idx="4">
                  <c:v>8.8000000000000007</c:v>
                </c:pt>
              </c:numCache>
            </c:numRef>
          </c:val>
        </c:ser>
        <c:dLbls>
          <c:showLegendKey val="0"/>
          <c:showVal val="0"/>
          <c:showCatName val="0"/>
          <c:showSerName val="0"/>
          <c:showPercent val="0"/>
          <c:showBubbleSize val="0"/>
        </c:dLbls>
        <c:gapWidth val="20"/>
        <c:axId val="-113169472"/>
        <c:axId val="-113162400"/>
      </c:barChart>
      <c:catAx>
        <c:axId val="-113169472"/>
        <c:scaling>
          <c:orientation val="minMax"/>
        </c:scaling>
        <c:delete val="1"/>
        <c:axPos val="l"/>
        <c:numFmt formatCode="General" sourceLinked="0"/>
        <c:majorTickMark val="out"/>
        <c:minorTickMark val="none"/>
        <c:tickLblPos val="nextTo"/>
        <c:crossAx val="-113162400"/>
        <c:crosses val="autoZero"/>
        <c:auto val="1"/>
        <c:lblAlgn val="ctr"/>
        <c:lblOffset val="100"/>
        <c:noMultiLvlLbl val="0"/>
      </c:catAx>
      <c:valAx>
        <c:axId val="-113162400"/>
        <c:scaling>
          <c:orientation val="minMax"/>
        </c:scaling>
        <c:delete val="0"/>
        <c:axPos val="b"/>
        <c:majorGridlines>
          <c:spPr>
            <a:ln w="3175">
              <a:solidFill>
                <a:schemeClr val="bg1">
                  <a:lumMod val="75000"/>
                </a:schemeClr>
              </a:solidFill>
            </a:ln>
          </c:spPr>
        </c:majorGridlines>
        <c:numFmt formatCode="General" sourceLinked="1"/>
        <c:majorTickMark val="out"/>
        <c:minorTickMark val="none"/>
        <c:tickLblPos val="nextTo"/>
        <c:spPr>
          <a:ln w="3175">
            <a:noFill/>
          </a:ln>
        </c:spPr>
        <c:txPr>
          <a:bodyPr/>
          <a:lstStyle/>
          <a:p>
            <a:pPr>
              <a:defRPr sz="1000" baseline="0">
                <a:solidFill>
                  <a:schemeClr val="bg1"/>
                </a:solidFill>
                <a:latin typeface="Tahoma" pitchFamily="34" charset="0"/>
                <a:ea typeface="Tahoma" pitchFamily="34" charset="0"/>
                <a:cs typeface="Tahoma" pitchFamily="34" charset="0"/>
              </a:defRPr>
            </a:pPr>
            <a:endParaRPr lang="ko-KR"/>
          </a:p>
        </c:txPr>
        <c:crossAx val="-113169472"/>
        <c:crosses val="autoZero"/>
        <c:crossBetween val="between"/>
      </c:valAx>
    </c:plotArea>
    <c:plotVisOnly val="1"/>
    <c:dispBlanksAs val="gap"/>
    <c:showDLblsOverMax val="0"/>
  </c:chart>
  <c:spPr>
    <a:scene3d>
      <a:camera prst="orthographicFront"/>
      <a:lightRig rig="threePt" dir="t"/>
    </a:scene3d>
  </c:spPr>
  <c:txPr>
    <a:bodyPr/>
    <a:lstStyle/>
    <a:p>
      <a:pPr>
        <a:defRPr sz="1800"/>
      </a:pPr>
      <a:endParaRPr lang="ko-KR"/>
    </a:p>
  </c:txPr>
  <c:externalData r:id="rId1">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2" y="0"/>
            <a:ext cx="2918830" cy="493316"/>
          </a:xfrm>
          <a:prstGeom prst="rect">
            <a:avLst/>
          </a:prstGeom>
        </p:spPr>
        <p:txBody>
          <a:bodyPr vert="horz" lIns="91426" tIns="45713" rIns="91426" bIns="45713" rtlCol="0"/>
          <a:lstStyle>
            <a:lvl1pPr algn="l">
              <a:defRPr sz="1200"/>
            </a:lvl1pPr>
          </a:lstStyle>
          <a:p>
            <a:endParaRPr lang="ko-KR" altLang="en-US"/>
          </a:p>
        </p:txBody>
      </p:sp>
      <p:sp>
        <p:nvSpPr>
          <p:cNvPr id="3" name="날짜 개체 틀 2"/>
          <p:cNvSpPr>
            <a:spLocks noGrp="1"/>
          </p:cNvSpPr>
          <p:nvPr>
            <p:ph type="dt" sz="quarter" idx="1"/>
          </p:nvPr>
        </p:nvSpPr>
        <p:spPr>
          <a:xfrm>
            <a:off x="3815375" y="0"/>
            <a:ext cx="2918830" cy="493316"/>
          </a:xfrm>
          <a:prstGeom prst="rect">
            <a:avLst/>
          </a:prstGeom>
        </p:spPr>
        <p:txBody>
          <a:bodyPr vert="horz" lIns="91426" tIns="45713" rIns="91426" bIns="45713" rtlCol="0"/>
          <a:lstStyle>
            <a:lvl1pPr algn="r">
              <a:defRPr sz="1200"/>
            </a:lvl1pPr>
          </a:lstStyle>
          <a:p>
            <a:fld id="{306B9C8E-E9E7-4129-BE32-E5A76CDBCFB1}" type="datetimeFigureOut">
              <a:rPr lang="ko-KR" altLang="en-US" smtClean="0"/>
              <a:pPr/>
              <a:t>2016-10-11</a:t>
            </a:fld>
            <a:endParaRPr lang="ko-KR" altLang="en-US"/>
          </a:p>
        </p:txBody>
      </p:sp>
      <p:sp>
        <p:nvSpPr>
          <p:cNvPr id="4" name="바닥글 개체 틀 3"/>
          <p:cNvSpPr>
            <a:spLocks noGrp="1"/>
          </p:cNvSpPr>
          <p:nvPr>
            <p:ph type="ftr" sz="quarter" idx="2"/>
          </p:nvPr>
        </p:nvSpPr>
        <p:spPr>
          <a:xfrm>
            <a:off x="2" y="9371285"/>
            <a:ext cx="2918830" cy="493316"/>
          </a:xfrm>
          <a:prstGeom prst="rect">
            <a:avLst/>
          </a:prstGeom>
        </p:spPr>
        <p:txBody>
          <a:bodyPr vert="horz" lIns="91426" tIns="45713" rIns="91426" bIns="45713"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15375" y="9371285"/>
            <a:ext cx="2918830" cy="493316"/>
          </a:xfrm>
          <a:prstGeom prst="rect">
            <a:avLst/>
          </a:prstGeom>
        </p:spPr>
        <p:txBody>
          <a:bodyPr vert="horz" lIns="91426" tIns="45713" rIns="91426" bIns="45713" rtlCol="0" anchor="b"/>
          <a:lstStyle>
            <a:lvl1pPr algn="r">
              <a:defRPr sz="1200"/>
            </a:lvl1pPr>
          </a:lstStyle>
          <a:p>
            <a:fld id="{DAF5ACAB-5D3C-47B4-8475-AEE7341359C8}" type="slidenum">
              <a:rPr lang="ko-KR" altLang="en-US" smtClean="0"/>
              <a:pPr/>
              <a:t>‹#›</a:t>
            </a:fld>
            <a:endParaRPr lang="ko-KR" altLang="en-US"/>
          </a:p>
        </p:txBody>
      </p:sp>
    </p:spTree>
    <p:extLst>
      <p:ext uri="{BB962C8B-B14F-4D97-AF65-F5344CB8AC3E}">
        <p14:creationId xmlns:p14="http://schemas.microsoft.com/office/powerpoint/2010/main" val="3899509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2" y="0"/>
            <a:ext cx="2918830" cy="493316"/>
          </a:xfrm>
          <a:prstGeom prst="rect">
            <a:avLst/>
          </a:prstGeom>
        </p:spPr>
        <p:txBody>
          <a:bodyPr vert="horz" lIns="91426" tIns="45713" rIns="91426" bIns="45713" rtlCol="0"/>
          <a:lstStyle>
            <a:lvl1pPr algn="l">
              <a:defRPr sz="1200"/>
            </a:lvl1pPr>
          </a:lstStyle>
          <a:p>
            <a:endParaRPr lang="ko-KR" altLang="en-US"/>
          </a:p>
        </p:txBody>
      </p:sp>
      <p:sp>
        <p:nvSpPr>
          <p:cNvPr id="3" name="날짜 개체 틀 2"/>
          <p:cNvSpPr>
            <a:spLocks noGrp="1"/>
          </p:cNvSpPr>
          <p:nvPr>
            <p:ph type="dt" idx="1"/>
          </p:nvPr>
        </p:nvSpPr>
        <p:spPr>
          <a:xfrm>
            <a:off x="3815375" y="0"/>
            <a:ext cx="2918830" cy="493316"/>
          </a:xfrm>
          <a:prstGeom prst="rect">
            <a:avLst/>
          </a:prstGeom>
        </p:spPr>
        <p:txBody>
          <a:bodyPr vert="horz" lIns="91426" tIns="45713" rIns="91426" bIns="45713" rtlCol="0"/>
          <a:lstStyle>
            <a:lvl1pPr algn="r">
              <a:defRPr sz="1200"/>
            </a:lvl1pPr>
          </a:lstStyle>
          <a:p>
            <a:fld id="{C8B68F5E-0F2C-4116-9B47-A5CCFD49B36D}" type="datetimeFigureOut">
              <a:rPr lang="ko-KR" altLang="en-US" smtClean="0"/>
              <a:pPr/>
              <a:t>2016-10-11</a:t>
            </a:fld>
            <a:endParaRPr lang="ko-KR" altLang="en-US"/>
          </a:p>
        </p:txBody>
      </p:sp>
      <p:sp>
        <p:nvSpPr>
          <p:cNvPr id="4" name="슬라이드 이미지 개체 틀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26" tIns="45713" rIns="91426" bIns="45713" rtlCol="0" anchor="ctr"/>
          <a:lstStyle/>
          <a:p>
            <a:endParaRPr lang="ko-KR" altLang="en-US"/>
          </a:p>
        </p:txBody>
      </p:sp>
      <p:sp>
        <p:nvSpPr>
          <p:cNvPr id="5" name="슬라이드 노트 개체 틀 4"/>
          <p:cNvSpPr>
            <a:spLocks noGrp="1"/>
          </p:cNvSpPr>
          <p:nvPr>
            <p:ph type="body" sz="quarter" idx="3"/>
          </p:nvPr>
        </p:nvSpPr>
        <p:spPr>
          <a:xfrm>
            <a:off x="673577" y="4686501"/>
            <a:ext cx="5388610" cy="4439841"/>
          </a:xfrm>
          <a:prstGeom prst="rect">
            <a:avLst/>
          </a:prstGeom>
        </p:spPr>
        <p:txBody>
          <a:bodyPr vert="horz" lIns="91426" tIns="45713" rIns="91426" bIns="45713"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2" y="9371285"/>
            <a:ext cx="2918830" cy="493316"/>
          </a:xfrm>
          <a:prstGeom prst="rect">
            <a:avLst/>
          </a:prstGeom>
        </p:spPr>
        <p:txBody>
          <a:bodyPr vert="horz" lIns="91426" tIns="45713" rIns="91426" bIns="45713"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15375" y="9371285"/>
            <a:ext cx="2918830" cy="493316"/>
          </a:xfrm>
          <a:prstGeom prst="rect">
            <a:avLst/>
          </a:prstGeom>
        </p:spPr>
        <p:txBody>
          <a:bodyPr vert="horz" lIns="91426" tIns="45713" rIns="91426" bIns="45713" rtlCol="0" anchor="b"/>
          <a:lstStyle>
            <a:lvl1pPr algn="r">
              <a:defRPr sz="1200"/>
            </a:lvl1pPr>
          </a:lstStyle>
          <a:p>
            <a:fld id="{014555CE-DD93-464D-A9FA-A3E34F081528}" type="slidenum">
              <a:rPr lang="ko-KR" altLang="en-US" smtClean="0"/>
              <a:pPr/>
              <a:t>‹#›</a:t>
            </a:fld>
            <a:endParaRPr lang="ko-KR" altLang="en-US"/>
          </a:p>
        </p:txBody>
      </p:sp>
    </p:spTree>
    <p:extLst>
      <p:ext uri="{BB962C8B-B14F-4D97-AF65-F5344CB8AC3E}">
        <p14:creationId xmlns:p14="http://schemas.microsoft.com/office/powerpoint/2010/main" val="1663059311"/>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14555CE-DD93-464D-A9FA-A3E34F081528}" type="slidenum">
              <a:rPr lang="ko-KR" altLang="en-US" smtClean="0"/>
              <a:pPr/>
              <a:t>3</a:t>
            </a:fld>
            <a:endParaRPr lang="ko-KR" altLang="en-US"/>
          </a:p>
        </p:txBody>
      </p:sp>
    </p:spTree>
    <p:extLst>
      <p:ext uri="{BB962C8B-B14F-4D97-AF65-F5344CB8AC3E}">
        <p14:creationId xmlns:p14="http://schemas.microsoft.com/office/powerpoint/2010/main" val="1280714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14555CE-DD93-464D-A9FA-A3E34F081528}" type="slidenum">
              <a:rPr lang="ko-KR" altLang="en-US" smtClean="0"/>
              <a:t>16</a:t>
            </a:fld>
            <a:endParaRPr lang="ko-KR" altLang="en-US"/>
          </a:p>
        </p:txBody>
      </p:sp>
    </p:spTree>
    <p:extLst>
      <p:ext uri="{BB962C8B-B14F-4D97-AF65-F5344CB8AC3E}">
        <p14:creationId xmlns:p14="http://schemas.microsoft.com/office/powerpoint/2010/main" val="3141301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14555CE-DD93-464D-A9FA-A3E34F081528}" type="slidenum">
              <a:rPr lang="ko-KR" altLang="en-US" smtClean="0"/>
              <a:pPr/>
              <a:t>18</a:t>
            </a:fld>
            <a:endParaRPr lang="ko-KR" altLang="en-US"/>
          </a:p>
        </p:txBody>
      </p:sp>
    </p:spTree>
    <p:extLst>
      <p:ext uri="{BB962C8B-B14F-4D97-AF65-F5344CB8AC3E}">
        <p14:creationId xmlns:p14="http://schemas.microsoft.com/office/powerpoint/2010/main" val="1738496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14555CE-DD93-464D-A9FA-A3E34F081528}" type="slidenum">
              <a:rPr lang="ko-KR" altLang="en-US" smtClean="0"/>
              <a:pPr/>
              <a:t>19</a:t>
            </a:fld>
            <a:endParaRPr lang="ko-KR" altLang="en-US" dirty="0"/>
          </a:p>
        </p:txBody>
      </p:sp>
    </p:spTree>
    <p:extLst>
      <p:ext uri="{BB962C8B-B14F-4D97-AF65-F5344CB8AC3E}">
        <p14:creationId xmlns:p14="http://schemas.microsoft.com/office/powerpoint/2010/main" val="2312260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14555CE-DD93-464D-A9FA-A3E34F081528}" type="slidenum">
              <a:rPr lang="ko-KR" altLang="en-US" smtClean="0"/>
              <a:pPr/>
              <a:t>22</a:t>
            </a:fld>
            <a:endParaRPr lang="ko-KR" altLang="en-US"/>
          </a:p>
        </p:txBody>
      </p:sp>
    </p:spTree>
    <p:extLst>
      <p:ext uri="{BB962C8B-B14F-4D97-AF65-F5344CB8AC3E}">
        <p14:creationId xmlns:p14="http://schemas.microsoft.com/office/powerpoint/2010/main" val="3177081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14555CE-DD93-464D-A9FA-A3E34F081528}" type="slidenum">
              <a:rPr lang="ko-KR" altLang="en-US" smtClean="0"/>
              <a:pPr/>
              <a:t>23</a:t>
            </a:fld>
            <a:endParaRPr lang="ko-KR" altLang="en-US"/>
          </a:p>
        </p:txBody>
      </p:sp>
    </p:spTree>
    <p:extLst>
      <p:ext uri="{BB962C8B-B14F-4D97-AF65-F5344CB8AC3E}">
        <p14:creationId xmlns:p14="http://schemas.microsoft.com/office/powerpoint/2010/main" val="3253212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14555CE-DD93-464D-A9FA-A3E34F081528}" type="slidenum">
              <a:rPr lang="ko-KR" altLang="en-US" smtClean="0"/>
              <a:pPr/>
              <a:t>24</a:t>
            </a:fld>
            <a:endParaRPr lang="ko-KR" altLang="en-US" dirty="0"/>
          </a:p>
        </p:txBody>
      </p:sp>
    </p:spTree>
    <p:extLst>
      <p:ext uri="{BB962C8B-B14F-4D97-AF65-F5344CB8AC3E}">
        <p14:creationId xmlns:p14="http://schemas.microsoft.com/office/powerpoint/2010/main" val="2312260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fld id="{014555CE-DD93-464D-A9FA-A3E34F081528}" type="slidenum">
              <a:rPr lang="ko-KR" altLang="en-US" smtClean="0"/>
              <a:pPr/>
              <a:t>25</a:t>
            </a:fld>
            <a:endParaRPr lang="ko-KR" altLang="en-US"/>
          </a:p>
        </p:txBody>
      </p:sp>
    </p:spTree>
    <p:extLst>
      <p:ext uri="{BB962C8B-B14F-4D97-AF65-F5344CB8AC3E}">
        <p14:creationId xmlns:p14="http://schemas.microsoft.com/office/powerpoint/2010/main" val="3253212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14555CE-DD93-464D-A9FA-A3E34F081528}" type="slidenum">
              <a:rPr lang="ko-KR" altLang="en-US" smtClean="0"/>
              <a:pPr/>
              <a:t>26</a:t>
            </a:fld>
            <a:endParaRPr lang="ko-KR" altLang="en-US"/>
          </a:p>
        </p:txBody>
      </p:sp>
    </p:spTree>
    <p:extLst>
      <p:ext uri="{BB962C8B-B14F-4D97-AF65-F5344CB8AC3E}">
        <p14:creationId xmlns:p14="http://schemas.microsoft.com/office/powerpoint/2010/main" val="3253212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14555CE-DD93-464D-A9FA-A3E34F081528}" type="slidenum">
              <a:rPr lang="ko-KR" altLang="en-US" smtClean="0"/>
              <a:pPr/>
              <a:t>27</a:t>
            </a:fld>
            <a:endParaRPr lang="ko-KR" altLang="en-US"/>
          </a:p>
        </p:txBody>
      </p:sp>
    </p:spTree>
    <p:extLst>
      <p:ext uri="{BB962C8B-B14F-4D97-AF65-F5344CB8AC3E}">
        <p14:creationId xmlns:p14="http://schemas.microsoft.com/office/powerpoint/2010/main" val="3253212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14555CE-DD93-464D-A9FA-A3E34F081528}" type="slidenum">
              <a:rPr lang="ko-KR" altLang="en-US" smtClean="0"/>
              <a:pPr/>
              <a:t>28</a:t>
            </a:fld>
            <a:endParaRPr lang="ko-KR" altLang="en-US"/>
          </a:p>
        </p:txBody>
      </p:sp>
    </p:spTree>
    <p:extLst>
      <p:ext uri="{BB962C8B-B14F-4D97-AF65-F5344CB8AC3E}">
        <p14:creationId xmlns:p14="http://schemas.microsoft.com/office/powerpoint/2010/main" val="3253212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7D52A857-193A-4897-8711-A7168109D5C8}" type="slidenum">
              <a:rPr lang="ko-KR" altLang="en-US" smtClean="0"/>
              <a:pPr/>
              <a:t>4</a:t>
            </a:fld>
            <a:endParaRPr lang="ko-KR" altLang="en-US"/>
          </a:p>
        </p:txBody>
      </p:sp>
    </p:spTree>
    <p:extLst>
      <p:ext uri="{BB962C8B-B14F-4D97-AF65-F5344CB8AC3E}">
        <p14:creationId xmlns:p14="http://schemas.microsoft.com/office/powerpoint/2010/main" val="3228054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14555CE-DD93-464D-A9FA-A3E34F081528}" type="slidenum">
              <a:rPr lang="ko-KR" altLang="en-US" smtClean="0"/>
              <a:pPr/>
              <a:t>29</a:t>
            </a:fld>
            <a:endParaRPr lang="ko-KR" altLang="en-US"/>
          </a:p>
        </p:txBody>
      </p:sp>
    </p:spTree>
    <p:extLst>
      <p:ext uri="{BB962C8B-B14F-4D97-AF65-F5344CB8AC3E}">
        <p14:creationId xmlns:p14="http://schemas.microsoft.com/office/powerpoint/2010/main" val="3253212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14555CE-DD93-464D-A9FA-A3E34F081528}" type="slidenum">
              <a:rPr lang="ko-KR" altLang="en-US" smtClean="0"/>
              <a:pPr/>
              <a:t>30</a:t>
            </a:fld>
            <a:endParaRPr lang="ko-KR" altLang="en-US"/>
          </a:p>
        </p:txBody>
      </p:sp>
    </p:spTree>
    <p:extLst>
      <p:ext uri="{BB962C8B-B14F-4D97-AF65-F5344CB8AC3E}">
        <p14:creationId xmlns:p14="http://schemas.microsoft.com/office/powerpoint/2010/main" val="3253212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14555CE-DD93-464D-A9FA-A3E34F081528}" type="slidenum">
              <a:rPr lang="ko-KR" altLang="en-US" smtClean="0"/>
              <a:pPr/>
              <a:t>31</a:t>
            </a:fld>
            <a:endParaRPr lang="ko-KR" altLang="en-US"/>
          </a:p>
        </p:txBody>
      </p:sp>
    </p:spTree>
    <p:extLst>
      <p:ext uri="{BB962C8B-B14F-4D97-AF65-F5344CB8AC3E}">
        <p14:creationId xmlns:p14="http://schemas.microsoft.com/office/powerpoint/2010/main" val="2188117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14555CE-DD93-464D-A9FA-A3E34F081528}" type="slidenum">
              <a:rPr lang="ko-KR" altLang="en-US" smtClean="0"/>
              <a:pPr/>
              <a:t>32</a:t>
            </a:fld>
            <a:endParaRPr lang="ko-KR" altLang="en-US"/>
          </a:p>
        </p:txBody>
      </p:sp>
    </p:spTree>
    <p:extLst>
      <p:ext uri="{BB962C8B-B14F-4D97-AF65-F5344CB8AC3E}">
        <p14:creationId xmlns:p14="http://schemas.microsoft.com/office/powerpoint/2010/main" val="3476277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0"/>
            <a:r>
              <a:rPr lang="en-US" altLang="ko-KR" dirty="0"/>
              <a:t>Invest Korea is the national investment promotion organization of Korea. </a:t>
            </a:r>
          </a:p>
          <a:p>
            <a:pPr fontAlgn="base" latinLnBrk="0"/>
            <a:r>
              <a:rPr lang="en-US" altLang="ko-KR" dirty="0"/>
              <a:t>We promote inbound foreign direct investment and we were started in 2003 as a part of the Korea Trade-Investment Promotion Agency, or KOTRA.</a:t>
            </a:r>
          </a:p>
          <a:p>
            <a:pPr fontAlgn="base" latinLnBrk="0"/>
            <a:endParaRPr lang="en-US" altLang="ko-KR" dirty="0"/>
          </a:p>
          <a:p>
            <a:pPr fontAlgn="base" latinLnBrk="0"/>
            <a:r>
              <a:rPr lang="en-US" altLang="ko-KR" dirty="0"/>
              <a:t>The FDI-inducing process begins with the central government, or the Ministry of Trade, Industry and Energy. The Korean government is committed to increasing FDI, and their efforts to provide foreign investors  with better incentives and a better business environment are ongoing. </a:t>
            </a:r>
          </a:p>
          <a:p>
            <a:pPr fontAlgn="base" latinLnBrk="0"/>
            <a:endParaRPr lang="en-US" altLang="ko-KR" dirty="0"/>
          </a:p>
          <a:p>
            <a:pPr defTabSz="915954" fontAlgn="base" latinLnBrk="0">
              <a:defRPr/>
            </a:pPr>
            <a:r>
              <a:rPr lang="en-US" altLang="ko-KR" dirty="0"/>
              <a:t>The Foreign Investment Committee you see below it is the highest decision-making body with regard to FDI in Korea</a:t>
            </a:r>
          </a:p>
          <a:p>
            <a:pPr fontAlgn="base" latinLnBrk="0"/>
            <a:endParaRPr lang="en-US" altLang="ko-KR" dirty="0"/>
          </a:p>
          <a:p>
            <a:pPr fontAlgn="base" latinLnBrk="0"/>
            <a:r>
              <a:rPr lang="en-US" altLang="ko-KR" dirty="0"/>
              <a:t>And finally, there’s KOTRA. Basically, what we do at Invest Korea </a:t>
            </a:r>
            <a:r>
              <a:rPr lang="en-US" altLang="ko-KR" dirty="0" smtClean="0"/>
              <a:t>is carry </a:t>
            </a:r>
            <a:r>
              <a:rPr lang="en-US" altLang="ko-KR" dirty="0"/>
              <a:t>out the strategies and policies set by the Ministry of Trade, Industry &amp; Energy, and we work to attract foreign direct investment.</a:t>
            </a:r>
          </a:p>
          <a:p>
            <a:endParaRPr lang="ko-KR" altLang="en-US" dirty="0"/>
          </a:p>
        </p:txBody>
      </p:sp>
      <p:sp>
        <p:nvSpPr>
          <p:cNvPr id="4" name="슬라이드 번호 개체 틀 3"/>
          <p:cNvSpPr>
            <a:spLocks noGrp="1"/>
          </p:cNvSpPr>
          <p:nvPr>
            <p:ph type="sldNum" sz="quarter" idx="10"/>
          </p:nvPr>
        </p:nvSpPr>
        <p:spPr/>
        <p:txBody>
          <a:bodyPr/>
          <a:lstStyle/>
          <a:p>
            <a:fld id="{C56D5777-61D1-4CA1-804C-D0F14E08C1F1}" type="slidenum">
              <a:rPr lang="ko-KR" altLang="en-US" smtClean="0">
                <a:solidFill>
                  <a:prstClr val="black"/>
                </a:solidFill>
              </a:rPr>
              <a:pPr/>
              <a:t>5</a:t>
            </a:fld>
            <a:endParaRPr lang="ko-KR" altLang="en-US">
              <a:solidFill>
                <a:prstClr val="black"/>
              </a:solidFill>
            </a:endParaRPr>
          </a:p>
        </p:txBody>
      </p:sp>
    </p:spTree>
    <p:extLst>
      <p:ext uri="{BB962C8B-B14F-4D97-AF65-F5344CB8AC3E}">
        <p14:creationId xmlns:p14="http://schemas.microsoft.com/office/powerpoint/2010/main" val="2213893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0"/>
            <a:r>
              <a:rPr lang="en-US" altLang="ko-KR" dirty="0"/>
              <a:t>Invest Korea is the national investment promotion organization of Korea. </a:t>
            </a:r>
          </a:p>
          <a:p>
            <a:pPr fontAlgn="base" latinLnBrk="0"/>
            <a:r>
              <a:rPr lang="en-US" altLang="ko-KR" dirty="0"/>
              <a:t>We promote inbound foreign direct investment and we were started in 2003 as a part of the Korea Trade-Investment Promotion Agency, or KOTRA.</a:t>
            </a:r>
          </a:p>
          <a:p>
            <a:pPr fontAlgn="base" latinLnBrk="0"/>
            <a:endParaRPr lang="en-US" altLang="ko-KR" dirty="0"/>
          </a:p>
          <a:p>
            <a:pPr fontAlgn="base" latinLnBrk="0"/>
            <a:r>
              <a:rPr lang="en-US" altLang="ko-KR" dirty="0"/>
              <a:t>The FDI-inducing process begins with the central government, or the Ministry of Trade, Industry and Energy. The Korean government is committed to increasing FDI, and their efforts to provide foreign investors  with better incentives and a better business environment are ongoing. </a:t>
            </a:r>
          </a:p>
          <a:p>
            <a:pPr fontAlgn="base" latinLnBrk="0"/>
            <a:endParaRPr lang="en-US" altLang="ko-KR" dirty="0"/>
          </a:p>
          <a:p>
            <a:pPr defTabSz="915954" fontAlgn="base" latinLnBrk="0">
              <a:defRPr/>
            </a:pPr>
            <a:r>
              <a:rPr lang="en-US" altLang="ko-KR" dirty="0"/>
              <a:t>The Foreign Investment Committee you see below it is the highest decision-making body with regard to FDI in Korea</a:t>
            </a:r>
          </a:p>
          <a:p>
            <a:pPr fontAlgn="base" latinLnBrk="0"/>
            <a:endParaRPr lang="en-US" altLang="ko-KR" dirty="0"/>
          </a:p>
          <a:p>
            <a:pPr fontAlgn="base" latinLnBrk="0"/>
            <a:r>
              <a:rPr lang="en-US" altLang="ko-KR" dirty="0"/>
              <a:t>And finally, there’s KOTRA. Basically, what we do at Invest Korea </a:t>
            </a:r>
            <a:r>
              <a:rPr lang="en-US" altLang="ko-KR" dirty="0" smtClean="0"/>
              <a:t>is carry </a:t>
            </a:r>
            <a:r>
              <a:rPr lang="en-US" altLang="ko-KR" dirty="0"/>
              <a:t>out the strategies and policies set by the Ministry of Trade, Industry &amp; Energy, and we work to attract foreign direct investment.</a:t>
            </a:r>
          </a:p>
          <a:p>
            <a:endParaRPr lang="ko-KR" altLang="en-US" dirty="0"/>
          </a:p>
        </p:txBody>
      </p:sp>
      <p:sp>
        <p:nvSpPr>
          <p:cNvPr id="4" name="슬라이드 번호 개체 틀 3"/>
          <p:cNvSpPr>
            <a:spLocks noGrp="1"/>
          </p:cNvSpPr>
          <p:nvPr>
            <p:ph type="sldNum" sz="quarter" idx="10"/>
          </p:nvPr>
        </p:nvSpPr>
        <p:spPr/>
        <p:txBody>
          <a:bodyPr/>
          <a:lstStyle/>
          <a:p>
            <a:fld id="{C56D5777-61D1-4CA1-804C-D0F14E08C1F1}" type="slidenum">
              <a:rPr lang="ko-KR" altLang="en-US" smtClean="0">
                <a:solidFill>
                  <a:prstClr val="black"/>
                </a:solidFill>
              </a:rPr>
              <a:pPr/>
              <a:t>6</a:t>
            </a:fld>
            <a:endParaRPr lang="ko-KR" altLang="en-US">
              <a:solidFill>
                <a:prstClr val="black"/>
              </a:solidFill>
            </a:endParaRPr>
          </a:p>
        </p:txBody>
      </p:sp>
    </p:spTree>
    <p:extLst>
      <p:ext uri="{BB962C8B-B14F-4D97-AF65-F5344CB8AC3E}">
        <p14:creationId xmlns:p14="http://schemas.microsoft.com/office/powerpoint/2010/main" val="408999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14555CE-DD93-464D-A9FA-A3E34F081528}" type="slidenum">
              <a:rPr lang="ko-KR" altLang="en-US" smtClean="0"/>
              <a:pPr/>
              <a:t>7</a:t>
            </a:fld>
            <a:endParaRPr lang="ko-KR" altLang="en-US"/>
          </a:p>
        </p:txBody>
      </p:sp>
    </p:spTree>
    <p:extLst>
      <p:ext uri="{BB962C8B-B14F-4D97-AF65-F5344CB8AC3E}">
        <p14:creationId xmlns:p14="http://schemas.microsoft.com/office/powerpoint/2010/main" val="2312260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14555CE-DD93-464D-A9FA-A3E34F081528}" type="slidenum">
              <a:rPr lang="ko-KR" altLang="en-US" smtClean="0"/>
              <a:t>8</a:t>
            </a:fld>
            <a:endParaRPr lang="ko-KR" altLang="en-US"/>
          </a:p>
        </p:txBody>
      </p:sp>
    </p:spTree>
    <p:extLst>
      <p:ext uri="{BB962C8B-B14F-4D97-AF65-F5344CB8AC3E}">
        <p14:creationId xmlns:p14="http://schemas.microsoft.com/office/powerpoint/2010/main" val="2712491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14555CE-DD93-464D-A9FA-A3E34F081528}" type="slidenum">
              <a:rPr lang="ko-KR" altLang="en-US" smtClean="0"/>
              <a:t>9</a:t>
            </a:fld>
            <a:endParaRPr lang="ko-KR" altLang="en-US"/>
          </a:p>
        </p:txBody>
      </p:sp>
    </p:spTree>
    <p:extLst>
      <p:ext uri="{BB962C8B-B14F-4D97-AF65-F5344CB8AC3E}">
        <p14:creationId xmlns:p14="http://schemas.microsoft.com/office/powerpoint/2010/main" val="3112276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14555CE-DD93-464D-A9FA-A3E34F081528}" type="slidenum">
              <a:rPr lang="ko-KR" altLang="en-US" smtClean="0"/>
              <a:t>13</a:t>
            </a:fld>
            <a:endParaRPr lang="ko-KR" altLang="en-US"/>
          </a:p>
        </p:txBody>
      </p:sp>
    </p:spTree>
    <p:extLst>
      <p:ext uri="{BB962C8B-B14F-4D97-AF65-F5344CB8AC3E}">
        <p14:creationId xmlns:p14="http://schemas.microsoft.com/office/powerpoint/2010/main" val="679374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14555CE-DD93-464D-A9FA-A3E34F081528}" type="slidenum">
              <a:rPr lang="ko-KR" altLang="en-US" smtClean="0"/>
              <a:t>14</a:t>
            </a:fld>
            <a:endParaRPr lang="ko-KR" altLang="en-US"/>
          </a:p>
        </p:txBody>
      </p:sp>
    </p:spTree>
    <p:extLst>
      <p:ext uri="{BB962C8B-B14F-4D97-AF65-F5344CB8AC3E}">
        <p14:creationId xmlns:p14="http://schemas.microsoft.com/office/powerpoint/2010/main" val="209929263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pic>
        <p:nvPicPr>
          <p:cNvPr id="102" name="그림 10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99" name="직선 연결선 98"/>
          <p:cNvCxnSpPr/>
          <p:nvPr userDrawn="1"/>
        </p:nvCxnSpPr>
        <p:spPr>
          <a:xfrm>
            <a:off x="8087609" y="0"/>
            <a:ext cx="0" cy="600635"/>
          </a:xfrm>
          <a:prstGeom prst="line">
            <a:avLst/>
          </a:prstGeom>
          <a:ln cap="rnd">
            <a:solidFill>
              <a:schemeClr val="bg1">
                <a:lumMod val="75000"/>
              </a:schemeClr>
            </a:solidFill>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4" name="직선 연결선 93"/>
          <p:cNvCxnSpPr/>
          <p:nvPr userDrawn="1"/>
        </p:nvCxnSpPr>
        <p:spPr>
          <a:xfrm>
            <a:off x="6222950" y="0"/>
            <a:ext cx="0" cy="1586874"/>
          </a:xfrm>
          <a:prstGeom prst="line">
            <a:avLst/>
          </a:prstGeom>
          <a:ln cap="rnd">
            <a:solidFill>
              <a:schemeClr val="bg1">
                <a:lumMod val="75000"/>
              </a:schemeClr>
            </a:solidFill>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2" name="직선 연결선 91"/>
          <p:cNvCxnSpPr/>
          <p:nvPr userDrawn="1"/>
        </p:nvCxnSpPr>
        <p:spPr>
          <a:xfrm>
            <a:off x="3897193" y="0"/>
            <a:ext cx="0" cy="1999916"/>
          </a:xfrm>
          <a:prstGeom prst="line">
            <a:avLst/>
          </a:prstGeom>
          <a:ln cap="rnd">
            <a:solidFill>
              <a:schemeClr val="bg1">
                <a:lumMod val="75000"/>
              </a:schemeClr>
            </a:solidFill>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직선 연결선 11"/>
          <p:cNvCxnSpPr/>
          <p:nvPr userDrawn="1"/>
        </p:nvCxnSpPr>
        <p:spPr>
          <a:xfrm>
            <a:off x="3009781" y="0"/>
            <a:ext cx="0" cy="328943"/>
          </a:xfrm>
          <a:prstGeom prst="line">
            <a:avLst/>
          </a:prstGeom>
          <a:ln cap="rnd">
            <a:solidFill>
              <a:schemeClr val="bg1">
                <a:lumMod val="75000"/>
              </a:schemeClr>
            </a:solidFill>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그림 4"/>
          <p:cNvPicPr>
            <a:picLocks noChangeAspect="1"/>
          </p:cNvPicPr>
          <p:nvPr userDrawn="1"/>
        </p:nvPicPr>
        <p:blipFill rotWithShape="1">
          <a:blip r:embed="rId3">
            <a:extLst>
              <a:ext uri="{28A0092B-C50C-407E-A947-70E740481C1C}">
                <a14:useLocalDpi xmlns:a14="http://schemas.microsoft.com/office/drawing/2010/main" val="0"/>
              </a:ext>
            </a:extLst>
          </a:blip>
          <a:srcRect t="54532"/>
          <a:stretch/>
        </p:blipFill>
        <p:spPr>
          <a:xfrm>
            <a:off x="0" y="3739793"/>
            <a:ext cx="9144000" cy="3118207"/>
          </a:xfrm>
          <a:prstGeom prst="rect">
            <a:avLst/>
          </a:prstGeom>
        </p:spPr>
      </p:pic>
      <p:pic>
        <p:nvPicPr>
          <p:cNvPr id="6" name="그림 5"/>
          <p:cNvPicPr>
            <a:picLocks noChangeAspect="1"/>
          </p:cNvPicPr>
          <p:nvPr userDrawn="1"/>
        </p:nvPicPr>
        <p:blipFill rotWithShape="1">
          <a:blip r:embed="rId4">
            <a:extLst>
              <a:ext uri="{28A0092B-C50C-407E-A947-70E740481C1C}">
                <a14:useLocalDpi xmlns:a14="http://schemas.microsoft.com/office/drawing/2010/main" val="0"/>
              </a:ext>
            </a:extLst>
          </a:blip>
          <a:srcRect l="53483" t="17978" r="15730" b="52659"/>
          <a:stretch/>
        </p:blipFill>
        <p:spPr>
          <a:xfrm>
            <a:off x="4890499" y="1232899"/>
            <a:ext cx="2815120" cy="2013736"/>
          </a:xfrm>
          <a:prstGeom prst="rect">
            <a:avLst/>
          </a:prstGeom>
        </p:spPr>
      </p:pic>
      <p:pic>
        <p:nvPicPr>
          <p:cNvPr id="7" name="그림 6"/>
          <p:cNvPicPr>
            <a:picLocks noChangeAspect="1"/>
          </p:cNvPicPr>
          <p:nvPr userDrawn="1"/>
        </p:nvPicPr>
        <p:blipFill rotWithShape="1">
          <a:blip r:embed="rId5">
            <a:extLst>
              <a:ext uri="{28A0092B-C50C-407E-A947-70E740481C1C}">
                <a14:useLocalDpi xmlns:a14="http://schemas.microsoft.com/office/drawing/2010/main" val="0"/>
              </a:ext>
            </a:extLst>
          </a:blip>
          <a:srcRect l="68876" t="7488" b="55954"/>
          <a:stretch/>
        </p:blipFill>
        <p:spPr>
          <a:xfrm>
            <a:off x="6298058" y="513496"/>
            <a:ext cx="2845941" cy="2507105"/>
          </a:xfrm>
          <a:prstGeom prst="rect">
            <a:avLst/>
          </a:prstGeom>
        </p:spPr>
      </p:pic>
      <p:pic>
        <p:nvPicPr>
          <p:cNvPr id="8" name="그림 7"/>
          <p:cNvPicPr>
            <a:picLocks noChangeAspect="1"/>
          </p:cNvPicPr>
          <p:nvPr userDrawn="1"/>
        </p:nvPicPr>
        <p:blipFill rotWithShape="1">
          <a:blip r:embed="rId6">
            <a:extLst>
              <a:ext uri="{28A0092B-C50C-407E-A947-70E740481C1C}">
                <a14:useLocalDpi xmlns:a14="http://schemas.microsoft.com/office/drawing/2010/main" val="0"/>
              </a:ext>
            </a:extLst>
          </a:blip>
          <a:srcRect l="21236" t="3578" r="54606" b="74233"/>
          <a:stretch/>
        </p:blipFill>
        <p:spPr>
          <a:xfrm>
            <a:off x="1941816" y="245273"/>
            <a:ext cx="2208944" cy="1521776"/>
          </a:xfrm>
          <a:prstGeom prst="rect">
            <a:avLst/>
          </a:prstGeom>
        </p:spPr>
      </p:pic>
      <p:pic>
        <p:nvPicPr>
          <p:cNvPr id="9" name="그림 8"/>
          <p:cNvPicPr>
            <a:picLocks noChangeAspect="1"/>
          </p:cNvPicPr>
          <p:nvPr userDrawn="1"/>
        </p:nvPicPr>
        <p:blipFill rotWithShape="1">
          <a:blip r:embed="rId7">
            <a:extLst>
              <a:ext uri="{28A0092B-C50C-407E-A947-70E740481C1C}">
                <a14:useLocalDpi xmlns:a14="http://schemas.microsoft.com/office/drawing/2010/main" val="0"/>
              </a:ext>
            </a:extLst>
          </a:blip>
          <a:srcRect r="63932" b="59101"/>
          <a:stretch/>
        </p:blipFill>
        <p:spPr>
          <a:xfrm>
            <a:off x="-10549" y="0"/>
            <a:ext cx="3298004" cy="2804845"/>
          </a:xfrm>
          <a:prstGeom prst="rect">
            <a:avLst/>
          </a:prstGeom>
        </p:spPr>
      </p:pic>
      <p:pic>
        <p:nvPicPr>
          <p:cNvPr id="10" name="그림 9"/>
          <p:cNvPicPr>
            <a:picLocks noChangeAspect="1"/>
          </p:cNvPicPr>
          <p:nvPr userDrawn="1"/>
        </p:nvPicPr>
        <p:blipFill rotWithShape="1">
          <a:blip r:embed="rId8">
            <a:extLst>
              <a:ext uri="{28A0092B-C50C-407E-A947-70E740481C1C}">
                <a14:useLocalDpi xmlns:a14="http://schemas.microsoft.com/office/drawing/2010/main" val="0"/>
              </a:ext>
            </a:extLst>
          </a:blip>
          <a:srcRect l="33314" t="24801" r="43708" b="61198"/>
          <a:stretch/>
        </p:blipFill>
        <p:spPr>
          <a:xfrm>
            <a:off x="3258180" y="1773717"/>
            <a:ext cx="1589146" cy="726248"/>
          </a:xfrm>
          <a:prstGeom prst="rect">
            <a:avLst/>
          </a:prstGeom>
        </p:spPr>
      </p:pic>
      <p:cxnSp>
        <p:nvCxnSpPr>
          <p:cNvPr id="90" name="직선 연결선 89"/>
          <p:cNvCxnSpPr/>
          <p:nvPr userDrawn="1"/>
        </p:nvCxnSpPr>
        <p:spPr>
          <a:xfrm>
            <a:off x="3009781" y="275738"/>
            <a:ext cx="0" cy="61866"/>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93" name="직선 연결선 92"/>
          <p:cNvCxnSpPr/>
          <p:nvPr userDrawn="1"/>
        </p:nvCxnSpPr>
        <p:spPr>
          <a:xfrm>
            <a:off x="3897193" y="1940717"/>
            <a:ext cx="0" cy="61866"/>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95" name="직선 연결선 94"/>
          <p:cNvCxnSpPr/>
          <p:nvPr userDrawn="1"/>
        </p:nvCxnSpPr>
        <p:spPr>
          <a:xfrm>
            <a:off x="6222950" y="1546613"/>
            <a:ext cx="0" cy="61866"/>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96" name="직선 연결선 95"/>
          <p:cNvCxnSpPr/>
          <p:nvPr userDrawn="1"/>
        </p:nvCxnSpPr>
        <p:spPr>
          <a:xfrm>
            <a:off x="3883903" y="1940717"/>
            <a:ext cx="0" cy="61866"/>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97" name="직선 연결선 96"/>
          <p:cNvCxnSpPr/>
          <p:nvPr userDrawn="1"/>
        </p:nvCxnSpPr>
        <p:spPr>
          <a:xfrm>
            <a:off x="3021851" y="275738"/>
            <a:ext cx="0" cy="61866"/>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98" name="직선 연결선 97"/>
          <p:cNvCxnSpPr/>
          <p:nvPr userDrawn="1"/>
        </p:nvCxnSpPr>
        <p:spPr>
          <a:xfrm>
            <a:off x="6205387" y="1530113"/>
            <a:ext cx="0" cy="78366"/>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00" name="직선 연결선 99"/>
          <p:cNvCxnSpPr/>
          <p:nvPr userDrawn="1"/>
        </p:nvCxnSpPr>
        <p:spPr>
          <a:xfrm>
            <a:off x="8087609" y="535761"/>
            <a:ext cx="0" cy="91285"/>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01" name="직선 연결선 100"/>
          <p:cNvCxnSpPr/>
          <p:nvPr userDrawn="1"/>
        </p:nvCxnSpPr>
        <p:spPr>
          <a:xfrm>
            <a:off x="8067470" y="548680"/>
            <a:ext cx="0" cy="78366"/>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제목 1"/>
          <p:cNvSpPr>
            <a:spLocks noGrp="1"/>
          </p:cNvSpPr>
          <p:nvPr userDrawn="1">
            <p:ph type="ctrTitle" hasCustomPrompt="1"/>
          </p:nvPr>
        </p:nvSpPr>
        <p:spPr>
          <a:xfrm>
            <a:off x="419430" y="2859492"/>
            <a:ext cx="7320922" cy="663834"/>
          </a:xfrm>
          <a:prstGeom prst="rect">
            <a:avLst/>
          </a:prstGeom>
        </p:spPr>
        <p:txBody>
          <a:bodyPr lIns="0" tIns="0" rIns="0" bIns="0">
            <a:scene3d>
              <a:camera prst="orthographicFront"/>
              <a:lightRig rig="threePt" dir="t"/>
            </a:scene3d>
            <a:sp3d>
              <a:bevelT w="1270" h="1270"/>
            </a:sp3d>
          </a:bodyPr>
          <a:lstStyle>
            <a:lvl1pPr algn="l">
              <a:defRPr lang="ko-KR" altLang="en-US" sz="4400" b="1" baseline="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pPr marL="0" lvl="0"/>
            <a:r>
              <a:rPr lang="en-US" altLang="ko-KR" dirty="0" smtClean="0"/>
              <a:t>Presentation title 35set</a:t>
            </a:r>
            <a:endParaRPr lang="ko-KR" altLang="en-US" dirty="0"/>
          </a:p>
        </p:txBody>
      </p:sp>
      <p:sp>
        <p:nvSpPr>
          <p:cNvPr id="3" name="부제목 2"/>
          <p:cNvSpPr>
            <a:spLocks noGrp="1"/>
          </p:cNvSpPr>
          <p:nvPr userDrawn="1">
            <p:ph type="subTitle" idx="1" hasCustomPrompt="1"/>
          </p:nvPr>
        </p:nvSpPr>
        <p:spPr>
          <a:xfrm>
            <a:off x="419430" y="3501008"/>
            <a:ext cx="5288397" cy="246221"/>
          </a:xfrm>
          <a:prstGeom prst="rect">
            <a:avLst/>
          </a:prstGeom>
        </p:spPr>
        <p:txBody>
          <a:bodyPr vert="horz" wrap="square" lIns="0" tIns="0" rIns="0" bIns="0" rtlCol="0" anchor="ctr">
            <a:spAutoFit/>
            <a:scene3d>
              <a:camera prst="orthographicFront"/>
              <a:lightRig rig="threePt" dir="t"/>
            </a:scene3d>
            <a:sp3d>
              <a:bevelT w="1270" h="1270"/>
            </a:sp3d>
          </a:bodyPr>
          <a:lstStyle>
            <a:lvl1pPr marL="0" marR="0" indent="0" algn="l" defTabSz="914400" rtl="0" eaLnBrk="1" fontAlgn="auto" latinLnBrk="1" hangingPunct="1">
              <a:lnSpc>
                <a:spcPct val="100000"/>
              </a:lnSpc>
              <a:spcBef>
                <a:spcPct val="0"/>
              </a:spcBef>
              <a:spcAft>
                <a:spcPts val="0"/>
              </a:spcAft>
              <a:buClrTx/>
              <a:buSzTx/>
              <a:buFontTx/>
              <a:buNone/>
              <a:tabLst/>
              <a:defRPr lang="ko-KR" altLang="en-US" sz="1600" kern="1200" dirty="0" smtClean="0">
                <a:solidFill>
                  <a:schemeClr val="bg1"/>
                </a:solidFill>
                <a:effectLst>
                  <a:outerShdw blurRad="38100" dist="38100" dir="2700000" algn="tl">
                    <a:srgbClr val="000000">
                      <a:alpha val="43137"/>
                    </a:srgbClr>
                  </a:outerShdw>
                </a:effectLst>
                <a:latin typeface="Tahoma" pitchFamily="34" charset="0"/>
                <a:ea typeface="+mj-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ko-KR" dirty="0" smtClean="0"/>
              <a:t>Presentation Subtitle</a:t>
            </a:r>
            <a:endParaRPr lang="ko-KR" altLang="en-US" dirty="0"/>
          </a:p>
        </p:txBody>
      </p:sp>
      <p:grpSp>
        <p:nvGrpSpPr>
          <p:cNvPr id="13" name="그룹 12"/>
          <p:cNvGrpSpPr/>
          <p:nvPr userDrawn="1"/>
        </p:nvGrpSpPr>
        <p:grpSpPr>
          <a:xfrm>
            <a:off x="430969" y="3789040"/>
            <a:ext cx="1310141" cy="306712"/>
            <a:chOff x="601375" y="4017356"/>
            <a:chExt cx="1696572" cy="397178"/>
          </a:xfrm>
        </p:grpSpPr>
        <p:sp>
          <p:nvSpPr>
            <p:cNvPr id="11" name="직사각형 10"/>
            <p:cNvSpPr/>
            <p:nvPr userDrawn="1"/>
          </p:nvSpPr>
          <p:spPr>
            <a:xfrm>
              <a:off x="601375" y="4017356"/>
              <a:ext cx="1686387" cy="388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4" name="그룹 3"/>
            <p:cNvGrpSpPr/>
            <p:nvPr userDrawn="1"/>
          </p:nvGrpSpPr>
          <p:grpSpPr>
            <a:xfrm>
              <a:off x="611560" y="4017442"/>
              <a:ext cx="1686387" cy="397092"/>
              <a:chOff x="611560" y="3789041"/>
              <a:chExt cx="1686387" cy="397092"/>
            </a:xfrm>
          </p:grpSpPr>
          <p:pic>
            <p:nvPicPr>
              <p:cNvPr id="24" name="Picture 2" descr="C:\Users\USER\Desktop\KOTRA, IK CI.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l="56479" t="13408" b="13733"/>
              <a:stretch/>
            </p:blipFill>
            <p:spPr bwMode="auto">
              <a:xfrm>
                <a:off x="1525086" y="3789041"/>
                <a:ext cx="772861" cy="39709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USER\Desktop\KOTRA, IK CI.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l="-1" t="18118" r="62308" b="43393"/>
              <a:stretch/>
            </p:blipFill>
            <p:spPr bwMode="auto">
              <a:xfrm>
                <a:off x="611560" y="3797696"/>
                <a:ext cx="910691" cy="285404"/>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pic>
        <p:nvPicPr>
          <p:cNvPr id="111" name="그림 1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108" name="직선 연결선 107"/>
          <p:cNvCxnSpPr/>
          <p:nvPr userDrawn="1"/>
        </p:nvCxnSpPr>
        <p:spPr>
          <a:xfrm>
            <a:off x="1947845" y="0"/>
            <a:ext cx="0" cy="2480783"/>
          </a:xfrm>
          <a:prstGeom prst="line">
            <a:avLst/>
          </a:prstGeom>
          <a:ln cap="rnd">
            <a:solidFill>
              <a:schemeClr val="bg1">
                <a:lumMod val="75000"/>
              </a:schemeClr>
            </a:solidFill>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5" name="그림 94"/>
          <p:cNvPicPr>
            <a:picLocks noChangeAspect="1"/>
          </p:cNvPicPr>
          <p:nvPr userDrawn="1"/>
        </p:nvPicPr>
        <p:blipFill rotWithShape="1">
          <a:blip r:embed="rId3" cstate="print">
            <a:extLst>
              <a:ext uri="{28A0092B-C50C-407E-A947-70E740481C1C}">
                <a14:useLocalDpi xmlns:a14="http://schemas.microsoft.com/office/drawing/2010/main" val="0"/>
              </a:ext>
            </a:extLst>
          </a:blip>
          <a:srcRect l="53483" t="17978" r="15730" b="52659"/>
          <a:stretch/>
        </p:blipFill>
        <p:spPr>
          <a:xfrm>
            <a:off x="2088590" y="1604376"/>
            <a:ext cx="856088" cy="612384"/>
          </a:xfrm>
          <a:prstGeom prst="rect">
            <a:avLst/>
          </a:prstGeom>
        </p:spPr>
      </p:pic>
      <p:cxnSp>
        <p:nvCxnSpPr>
          <p:cNvPr id="99" name="직선 연결선 98"/>
          <p:cNvCxnSpPr/>
          <p:nvPr userDrawn="1"/>
        </p:nvCxnSpPr>
        <p:spPr>
          <a:xfrm>
            <a:off x="2495588" y="0"/>
            <a:ext cx="0" cy="1706880"/>
          </a:xfrm>
          <a:prstGeom prst="line">
            <a:avLst/>
          </a:prstGeom>
          <a:ln cap="rnd">
            <a:solidFill>
              <a:schemeClr val="bg1">
                <a:lumMod val="75000"/>
              </a:schemeClr>
            </a:solidFill>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0" name="직선 연결선 99"/>
          <p:cNvCxnSpPr/>
          <p:nvPr userDrawn="1"/>
        </p:nvCxnSpPr>
        <p:spPr>
          <a:xfrm>
            <a:off x="2495588" y="1684526"/>
            <a:ext cx="0" cy="54000"/>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01" name="직선 연결선 100"/>
          <p:cNvCxnSpPr/>
          <p:nvPr userDrawn="1"/>
        </p:nvCxnSpPr>
        <p:spPr>
          <a:xfrm>
            <a:off x="2482298" y="1684526"/>
            <a:ext cx="0" cy="54000"/>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pic>
        <p:nvPicPr>
          <p:cNvPr id="15" name="그림 14"/>
          <p:cNvPicPr>
            <a:picLocks noChangeAspect="1"/>
          </p:cNvPicPr>
          <p:nvPr userDrawn="1"/>
        </p:nvPicPr>
        <p:blipFill rotWithShape="1">
          <a:blip r:embed="rId4">
            <a:extLst>
              <a:ext uri="{28A0092B-C50C-407E-A947-70E740481C1C}">
                <a14:useLocalDpi xmlns:a14="http://schemas.microsoft.com/office/drawing/2010/main" val="0"/>
              </a:ext>
            </a:extLst>
          </a:blip>
          <a:srcRect l="9792" t="53750" r="60728" b="21805"/>
          <a:stretch/>
        </p:blipFill>
        <p:spPr>
          <a:xfrm>
            <a:off x="895350" y="3686174"/>
            <a:ext cx="2695575" cy="1676401"/>
          </a:xfrm>
          <a:prstGeom prst="rect">
            <a:avLst/>
          </a:prstGeom>
        </p:spPr>
      </p:pic>
      <p:pic>
        <p:nvPicPr>
          <p:cNvPr id="6" name="그림 5"/>
          <p:cNvPicPr>
            <a:picLocks noChangeAspect="1"/>
          </p:cNvPicPr>
          <p:nvPr userDrawn="1"/>
        </p:nvPicPr>
        <p:blipFill rotWithShape="1">
          <a:blip r:embed="rId5">
            <a:extLst>
              <a:ext uri="{28A0092B-C50C-407E-A947-70E740481C1C}">
                <a14:useLocalDpi xmlns:a14="http://schemas.microsoft.com/office/drawing/2010/main" val="0"/>
              </a:ext>
            </a:extLst>
          </a:blip>
          <a:srcRect r="52917"/>
          <a:stretch/>
        </p:blipFill>
        <p:spPr>
          <a:xfrm>
            <a:off x="0" y="0"/>
            <a:ext cx="4305300" cy="6858000"/>
          </a:xfrm>
          <a:prstGeom prst="rect">
            <a:avLst/>
          </a:prstGeom>
        </p:spPr>
      </p:pic>
      <p:pic>
        <p:nvPicPr>
          <p:cNvPr id="89" name="그림 88"/>
          <p:cNvPicPr>
            <a:picLocks noChangeAspect="1"/>
          </p:cNvPicPr>
          <p:nvPr userDrawn="1"/>
        </p:nvPicPr>
        <p:blipFill rotWithShape="1">
          <a:blip r:embed="rId6">
            <a:extLst>
              <a:ext uri="{28A0092B-C50C-407E-A947-70E740481C1C}">
                <a14:useLocalDpi xmlns:a14="http://schemas.microsoft.com/office/drawing/2010/main" val="0"/>
              </a:ext>
            </a:extLst>
          </a:blip>
          <a:srcRect l="3855" t="23750" r="80208" b="60695"/>
          <a:stretch/>
        </p:blipFill>
        <p:spPr>
          <a:xfrm>
            <a:off x="451693" y="1409725"/>
            <a:ext cx="1457324" cy="1066775"/>
          </a:xfrm>
          <a:prstGeom prst="rect">
            <a:avLst/>
          </a:prstGeom>
        </p:spPr>
      </p:pic>
      <p:pic>
        <p:nvPicPr>
          <p:cNvPr id="92" name="그림 91"/>
          <p:cNvPicPr>
            <a:picLocks noChangeAspect="1"/>
          </p:cNvPicPr>
          <p:nvPr userDrawn="1"/>
        </p:nvPicPr>
        <p:blipFill rotWithShape="1">
          <a:blip r:embed="rId7" cstate="print">
            <a:extLst>
              <a:ext uri="{28A0092B-C50C-407E-A947-70E740481C1C}">
                <a14:useLocalDpi xmlns:a14="http://schemas.microsoft.com/office/drawing/2010/main" val="0"/>
              </a:ext>
            </a:extLst>
          </a:blip>
          <a:srcRect l="33314" t="24801" r="43708" b="61198"/>
          <a:stretch/>
        </p:blipFill>
        <p:spPr>
          <a:xfrm>
            <a:off x="1726167" y="2417111"/>
            <a:ext cx="550308" cy="251494"/>
          </a:xfrm>
          <a:prstGeom prst="rect">
            <a:avLst/>
          </a:prstGeom>
        </p:spPr>
      </p:pic>
      <p:cxnSp>
        <p:nvCxnSpPr>
          <p:cNvPr id="96" name="직선 연결선 95"/>
          <p:cNvCxnSpPr/>
          <p:nvPr userDrawn="1"/>
        </p:nvCxnSpPr>
        <p:spPr>
          <a:xfrm>
            <a:off x="3221144" y="0"/>
            <a:ext cx="0" cy="1378857"/>
          </a:xfrm>
          <a:prstGeom prst="line">
            <a:avLst/>
          </a:prstGeom>
          <a:ln cap="rnd">
            <a:solidFill>
              <a:schemeClr val="bg1">
                <a:lumMod val="75000"/>
              </a:schemeClr>
            </a:solidFill>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그림 7"/>
          <p:cNvPicPr>
            <a:picLocks noChangeAspect="1"/>
          </p:cNvPicPr>
          <p:nvPr userDrawn="1"/>
        </p:nvPicPr>
        <p:blipFill rotWithShape="1">
          <a:blip r:embed="rId6">
            <a:extLst>
              <a:ext uri="{28A0092B-C50C-407E-A947-70E740481C1C}">
                <a14:useLocalDpi xmlns:a14="http://schemas.microsoft.com/office/drawing/2010/main" val="0"/>
              </a:ext>
            </a:extLst>
          </a:blip>
          <a:srcRect l="29479" t="23194" r="54271" b="63056"/>
          <a:stretch/>
        </p:blipFill>
        <p:spPr>
          <a:xfrm>
            <a:off x="2562224" y="1285874"/>
            <a:ext cx="1485901" cy="942975"/>
          </a:xfrm>
          <a:prstGeom prst="rect">
            <a:avLst/>
          </a:prstGeom>
        </p:spPr>
      </p:pic>
      <p:cxnSp>
        <p:nvCxnSpPr>
          <p:cNvPr id="97" name="직선 연결선 96"/>
          <p:cNvCxnSpPr/>
          <p:nvPr userDrawn="1"/>
        </p:nvCxnSpPr>
        <p:spPr>
          <a:xfrm>
            <a:off x="3221144" y="1345631"/>
            <a:ext cx="0" cy="54000"/>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98" name="직선 연결선 97"/>
          <p:cNvCxnSpPr/>
          <p:nvPr userDrawn="1"/>
        </p:nvCxnSpPr>
        <p:spPr>
          <a:xfrm>
            <a:off x="3207854" y="1345631"/>
            <a:ext cx="0" cy="54000"/>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02" name="직선 연결선 101"/>
          <p:cNvCxnSpPr/>
          <p:nvPr userDrawn="1"/>
        </p:nvCxnSpPr>
        <p:spPr>
          <a:xfrm>
            <a:off x="1540934" y="0"/>
            <a:ext cx="0" cy="1504950"/>
          </a:xfrm>
          <a:prstGeom prst="line">
            <a:avLst/>
          </a:prstGeom>
          <a:ln cap="rnd">
            <a:solidFill>
              <a:schemeClr val="bg1">
                <a:lumMod val="75000"/>
              </a:schemeClr>
            </a:solidFill>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5" name="직선 연결선 104"/>
          <p:cNvCxnSpPr/>
          <p:nvPr userDrawn="1"/>
        </p:nvCxnSpPr>
        <p:spPr>
          <a:xfrm>
            <a:off x="1146925" y="0"/>
            <a:ext cx="0" cy="1572322"/>
          </a:xfrm>
          <a:prstGeom prst="line">
            <a:avLst/>
          </a:prstGeom>
          <a:ln cap="rnd">
            <a:solidFill>
              <a:schemeClr val="bg1">
                <a:lumMod val="75000"/>
              </a:schemeClr>
            </a:solidFill>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6" name="직선 연결선 105"/>
          <p:cNvCxnSpPr/>
          <p:nvPr userDrawn="1"/>
        </p:nvCxnSpPr>
        <p:spPr>
          <a:xfrm>
            <a:off x="1146925" y="1534875"/>
            <a:ext cx="0" cy="54000"/>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07" name="직선 연결선 106"/>
          <p:cNvCxnSpPr/>
          <p:nvPr userDrawn="1"/>
        </p:nvCxnSpPr>
        <p:spPr>
          <a:xfrm>
            <a:off x="1133635" y="1540383"/>
            <a:ext cx="0" cy="46800"/>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pic>
        <p:nvPicPr>
          <p:cNvPr id="94" name="그림 93"/>
          <p:cNvPicPr>
            <a:picLocks noChangeAspect="1"/>
          </p:cNvPicPr>
          <p:nvPr userDrawn="1"/>
        </p:nvPicPr>
        <p:blipFill rotWithShape="1">
          <a:blip r:embed="rId8" cstate="print">
            <a:extLst>
              <a:ext uri="{28A0092B-C50C-407E-A947-70E740481C1C}">
                <a14:useLocalDpi xmlns:a14="http://schemas.microsoft.com/office/drawing/2010/main" val="0"/>
              </a:ext>
            </a:extLst>
          </a:blip>
          <a:srcRect l="21236" t="3578" r="54606" b="74233"/>
          <a:stretch/>
        </p:blipFill>
        <p:spPr>
          <a:xfrm>
            <a:off x="1186323" y="1485900"/>
            <a:ext cx="721070" cy="496756"/>
          </a:xfrm>
          <a:prstGeom prst="rect">
            <a:avLst/>
          </a:prstGeom>
        </p:spPr>
      </p:pic>
      <p:cxnSp>
        <p:nvCxnSpPr>
          <p:cNvPr id="103" name="직선 연결선 102"/>
          <p:cNvCxnSpPr/>
          <p:nvPr userDrawn="1"/>
        </p:nvCxnSpPr>
        <p:spPr>
          <a:xfrm>
            <a:off x="1540934" y="1468774"/>
            <a:ext cx="0" cy="54000"/>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04" name="직선 연결선 103"/>
          <p:cNvCxnSpPr/>
          <p:nvPr userDrawn="1"/>
        </p:nvCxnSpPr>
        <p:spPr>
          <a:xfrm>
            <a:off x="1527644" y="1486774"/>
            <a:ext cx="0" cy="36000"/>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09" name="직선 연결선 108"/>
          <p:cNvCxnSpPr/>
          <p:nvPr userDrawn="1"/>
        </p:nvCxnSpPr>
        <p:spPr>
          <a:xfrm>
            <a:off x="1947845" y="2441159"/>
            <a:ext cx="0" cy="54000"/>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4" name="제목 1"/>
          <p:cNvSpPr>
            <a:spLocks noGrp="1"/>
          </p:cNvSpPr>
          <p:nvPr>
            <p:ph type="title" hasCustomPrompt="1"/>
          </p:nvPr>
        </p:nvSpPr>
        <p:spPr>
          <a:xfrm>
            <a:off x="3934202" y="2121110"/>
            <a:ext cx="2502619" cy="184666"/>
          </a:xfrm>
          <a:prstGeom prst="rect">
            <a:avLst/>
          </a:prstGeom>
        </p:spPr>
        <p:txBody>
          <a:bodyPr vert="horz" wrap="square" lIns="0" tIns="0" rIns="0" bIns="0" rtlCol="0" anchor="ctr">
            <a:spAutoFit/>
            <a:scene3d>
              <a:camera prst="orthographicFront"/>
              <a:lightRig rig="threePt" dir="t"/>
            </a:scene3d>
            <a:sp3d>
              <a:bevelT w="1270" h="1270"/>
            </a:sp3d>
          </a:bodyPr>
          <a:lstStyle>
            <a:lvl1pPr marL="0" marR="0" indent="0" algn="l" defTabSz="914400" rtl="0" eaLnBrk="1" fontAlgn="auto" latinLnBrk="1" hangingPunct="1">
              <a:lnSpc>
                <a:spcPct val="100000"/>
              </a:lnSpc>
              <a:spcBef>
                <a:spcPct val="0"/>
              </a:spcBef>
              <a:spcAft>
                <a:spcPts val="0"/>
              </a:spcAft>
              <a:buClrTx/>
              <a:buSzTx/>
              <a:buFontTx/>
              <a:buNone/>
              <a:tabLst/>
              <a:defRPr lang="ko-KR" altLang="en-US" sz="1200" b="1" i="0" kern="1200" baseline="0" dirty="0" smtClean="0">
                <a:solidFill>
                  <a:schemeClr val="bg1"/>
                </a:solidFill>
                <a:effectLst>
                  <a:outerShdw blurRad="38100" dist="38100" dir="2700000" algn="tl">
                    <a:srgbClr val="000000">
                      <a:alpha val="43137"/>
                    </a:srgbClr>
                  </a:outerShdw>
                </a:effectLst>
                <a:latin typeface="Tahoma" pitchFamily="34" charset="0"/>
                <a:ea typeface="+mj-ea"/>
                <a:cs typeface="Tahoma" pitchFamily="34" charset="0"/>
              </a:defRPr>
            </a:lvl1pPr>
          </a:lstStyle>
          <a:p>
            <a:r>
              <a:rPr lang="en-US" altLang="ko-KR" dirty="0" smtClean="0"/>
              <a:t>01.Contents title</a:t>
            </a:r>
            <a:endParaRPr lang="ko-KR" altLang="en-US" dirty="0"/>
          </a:p>
        </p:txBody>
      </p:sp>
      <p:sp>
        <p:nvSpPr>
          <p:cNvPr id="10" name="텍스트 개체 틀 9"/>
          <p:cNvSpPr>
            <a:spLocks noGrp="1"/>
          </p:cNvSpPr>
          <p:nvPr>
            <p:ph type="body" sz="quarter" idx="11" hasCustomPrompt="1"/>
          </p:nvPr>
        </p:nvSpPr>
        <p:spPr>
          <a:xfrm>
            <a:off x="3934202" y="2849808"/>
            <a:ext cx="2502619" cy="184666"/>
          </a:xfrm>
          <a:prstGeom prst="rect">
            <a:avLst/>
          </a:prstGeom>
        </p:spPr>
        <p:txBody>
          <a:bodyPr vert="horz" wrap="square" lIns="0" tIns="0" rIns="0" bIns="0" rtlCol="0" anchor="ctr">
            <a:spAutoFit/>
            <a:scene3d>
              <a:camera prst="orthographicFront"/>
              <a:lightRig rig="threePt" dir="t"/>
            </a:scene3d>
            <a:sp3d>
              <a:bevelT w="1270" h="1270"/>
            </a:sp3d>
          </a:bodyPr>
          <a:lstStyle>
            <a:lvl1pPr marL="0" marR="0" indent="0" algn="l" defTabSz="914400" rtl="0" eaLnBrk="1" fontAlgn="auto" latinLnBrk="1" hangingPunct="1">
              <a:lnSpc>
                <a:spcPct val="100000"/>
              </a:lnSpc>
              <a:spcBef>
                <a:spcPct val="0"/>
              </a:spcBef>
              <a:spcAft>
                <a:spcPts val="0"/>
              </a:spcAft>
              <a:buClrTx/>
              <a:buSzTx/>
              <a:buFontTx/>
              <a:buNone/>
              <a:tabLst/>
              <a:defRPr lang="ko-KR" altLang="en-US" sz="1200" b="1" i="0" kern="1200" smtClean="0">
                <a:solidFill>
                  <a:schemeClr val="bg1"/>
                </a:solidFill>
                <a:effectLst>
                  <a:outerShdw blurRad="38100" dist="38100" dir="2700000" algn="tl">
                    <a:srgbClr val="000000">
                      <a:alpha val="43137"/>
                    </a:srgbClr>
                  </a:outerShdw>
                </a:effectLst>
                <a:latin typeface="Tahoma" pitchFamily="34" charset="0"/>
                <a:ea typeface="+mj-ea"/>
                <a:cs typeface="Tahoma" pitchFamily="34" charset="0"/>
              </a:defRPr>
            </a:lvl1pPr>
            <a:lvl2pPr marL="0" marR="0" indent="0" algn="ctr" defTabSz="914400" rtl="0" eaLnBrk="1" fontAlgn="auto" latinLnBrk="1" hangingPunct="1">
              <a:lnSpc>
                <a:spcPct val="100000"/>
              </a:lnSpc>
              <a:spcBef>
                <a:spcPct val="0"/>
              </a:spcBef>
              <a:spcAft>
                <a:spcPts val="0"/>
              </a:spcAft>
              <a:buClrTx/>
              <a:buSzTx/>
              <a:buFontTx/>
              <a:buNone/>
              <a:tabLst/>
              <a:defRPr lang="ko-KR" altLang="en-US" sz="2000" b="1" kern="1200" smtClean="0">
                <a:solidFill>
                  <a:schemeClr val="tx1"/>
                </a:solidFill>
                <a:latin typeface="Arial" pitchFamily="34" charset="0"/>
                <a:ea typeface="+mj-ea"/>
                <a:cs typeface="Arial" pitchFamily="34" charset="0"/>
              </a:defRPr>
            </a:lvl2pPr>
            <a:lvl3pPr marL="0" marR="0" indent="0" algn="ctr" defTabSz="914400" rtl="0" eaLnBrk="1" fontAlgn="auto" latinLnBrk="1" hangingPunct="1">
              <a:lnSpc>
                <a:spcPct val="100000"/>
              </a:lnSpc>
              <a:spcBef>
                <a:spcPct val="0"/>
              </a:spcBef>
              <a:spcAft>
                <a:spcPts val="0"/>
              </a:spcAft>
              <a:buClrTx/>
              <a:buSzTx/>
              <a:buFontTx/>
              <a:buNone/>
              <a:tabLst/>
              <a:defRPr lang="ko-KR" altLang="en-US" sz="2000" b="1" kern="1200" smtClean="0">
                <a:solidFill>
                  <a:schemeClr val="tx1"/>
                </a:solidFill>
                <a:latin typeface="Arial" pitchFamily="34" charset="0"/>
                <a:ea typeface="+mj-ea"/>
                <a:cs typeface="Arial" pitchFamily="34" charset="0"/>
              </a:defRPr>
            </a:lvl3pPr>
            <a:lvl4pPr marL="0" marR="0" indent="0" algn="ctr" defTabSz="914400" rtl="0" eaLnBrk="1" fontAlgn="auto" latinLnBrk="1" hangingPunct="1">
              <a:lnSpc>
                <a:spcPct val="100000"/>
              </a:lnSpc>
              <a:spcBef>
                <a:spcPct val="0"/>
              </a:spcBef>
              <a:spcAft>
                <a:spcPts val="0"/>
              </a:spcAft>
              <a:buClrTx/>
              <a:buSzTx/>
              <a:buFontTx/>
              <a:buNone/>
              <a:tabLst/>
              <a:defRPr lang="ko-KR" altLang="en-US" sz="2000" b="1" kern="1200" smtClean="0">
                <a:solidFill>
                  <a:schemeClr val="tx1"/>
                </a:solidFill>
                <a:latin typeface="Arial" pitchFamily="34" charset="0"/>
                <a:ea typeface="+mj-ea"/>
                <a:cs typeface="Arial" pitchFamily="34" charset="0"/>
              </a:defRPr>
            </a:lvl4pPr>
            <a:lvl5pPr marL="0" marR="0" indent="0" algn="ctr" defTabSz="914400" rtl="0" eaLnBrk="1" fontAlgn="auto" latinLnBrk="1" hangingPunct="1">
              <a:lnSpc>
                <a:spcPct val="100000"/>
              </a:lnSpc>
              <a:spcBef>
                <a:spcPct val="0"/>
              </a:spcBef>
              <a:spcAft>
                <a:spcPts val="0"/>
              </a:spcAft>
              <a:buClrTx/>
              <a:buSzTx/>
              <a:buFontTx/>
              <a:buNone/>
              <a:tabLst/>
              <a:defRPr lang="ko-KR" altLang="en-US" sz="2000" b="1" kern="1200" dirty="0" smtClean="0">
                <a:solidFill>
                  <a:schemeClr val="tx1"/>
                </a:solidFill>
                <a:latin typeface="Arial" pitchFamily="34" charset="0"/>
                <a:ea typeface="+mj-ea"/>
                <a:cs typeface="Arial" pitchFamily="34" charset="0"/>
              </a:defRPr>
            </a:lvl5pPr>
          </a:lstStyle>
          <a:p>
            <a:pPr lvl="0"/>
            <a:r>
              <a:rPr lang="en-US" altLang="ko-KR" dirty="0" smtClean="0"/>
              <a:t>02.Contents title</a:t>
            </a:r>
            <a:endParaRPr lang="ko-KR" altLang="en-US" dirty="0" smtClean="0"/>
          </a:p>
        </p:txBody>
      </p:sp>
      <p:sp>
        <p:nvSpPr>
          <p:cNvPr id="11" name="텍스트 개체 틀 9"/>
          <p:cNvSpPr>
            <a:spLocks noGrp="1"/>
          </p:cNvSpPr>
          <p:nvPr>
            <p:ph type="body" sz="quarter" idx="12" hasCustomPrompt="1"/>
          </p:nvPr>
        </p:nvSpPr>
        <p:spPr>
          <a:xfrm>
            <a:off x="3934202" y="3584048"/>
            <a:ext cx="2502619" cy="184666"/>
          </a:xfrm>
          <a:prstGeom prst="rect">
            <a:avLst/>
          </a:prstGeom>
        </p:spPr>
        <p:txBody>
          <a:bodyPr vert="horz" wrap="square" lIns="0" tIns="0" rIns="0" bIns="0" rtlCol="0" anchor="ctr">
            <a:spAutoFit/>
            <a:scene3d>
              <a:camera prst="orthographicFront"/>
              <a:lightRig rig="threePt" dir="t"/>
            </a:scene3d>
            <a:sp3d>
              <a:bevelT w="1270" h="1270"/>
            </a:sp3d>
          </a:bodyPr>
          <a:lstStyle>
            <a:lvl1pPr marL="0" marR="0" indent="0" algn="l" defTabSz="914400" rtl="0" eaLnBrk="1" fontAlgn="auto" latinLnBrk="1" hangingPunct="1">
              <a:lnSpc>
                <a:spcPct val="100000"/>
              </a:lnSpc>
              <a:spcBef>
                <a:spcPct val="0"/>
              </a:spcBef>
              <a:spcAft>
                <a:spcPts val="0"/>
              </a:spcAft>
              <a:buClrTx/>
              <a:buSzTx/>
              <a:buFontTx/>
              <a:buNone/>
              <a:tabLst/>
              <a:defRPr lang="ko-KR" altLang="en-US" sz="1200" b="1" i="0" kern="1200" smtClean="0">
                <a:solidFill>
                  <a:schemeClr val="bg1"/>
                </a:solidFill>
                <a:effectLst>
                  <a:outerShdw blurRad="38100" dist="38100" dir="2700000" algn="tl">
                    <a:srgbClr val="000000">
                      <a:alpha val="43137"/>
                    </a:srgbClr>
                  </a:outerShdw>
                </a:effectLst>
                <a:latin typeface="Tahoma" pitchFamily="34" charset="0"/>
                <a:ea typeface="+mj-ea"/>
                <a:cs typeface="Tahoma" pitchFamily="34" charset="0"/>
              </a:defRPr>
            </a:lvl1pPr>
            <a:lvl2pPr marL="0" marR="0" indent="0" algn="ctr" defTabSz="914400" rtl="0" eaLnBrk="1" fontAlgn="auto" latinLnBrk="1" hangingPunct="1">
              <a:lnSpc>
                <a:spcPct val="100000"/>
              </a:lnSpc>
              <a:spcBef>
                <a:spcPct val="0"/>
              </a:spcBef>
              <a:spcAft>
                <a:spcPts val="0"/>
              </a:spcAft>
              <a:buClrTx/>
              <a:buSzTx/>
              <a:buFontTx/>
              <a:buNone/>
              <a:tabLst/>
              <a:defRPr lang="ko-KR" altLang="en-US" sz="2000" b="1" kern="1200" smtClean="0">
                <a:solidFill>
                  <a:schemeClr val="tx1"/>
                </a:solidFill>
                <a:latin typeface="Arial" pitchFamily="34" charset="0"/>
                <a:ea typeface="+mj-ea"/>
                <a:cs typeface="Arial" pitchFamily="34" charset="0"/>
              </a:defRPr>
            </a:lvl2pPr>
            <a:lvl3pPr marL="0" marR="0" indent="0" algn="ctr" defTabSz="914400" rtl="0" eaLnBrk="1" fontAlgn="auto" latinLnBrk="1" hangingPunct="1">
              <a:lnSpc>
                <a:spcPct val="100000"/>
              </a:lnSpc>
              <a:spcBef>
                <a:spcPct val="0"/>
              </a:spcBef>
              <a:spcAft>
                <a:spcPts val="0"/>
              </a:spcAft>
              <a:buClrTx/>
              <a:buSzTx/>
              <a:buFontTx/>
              <a:buNone/>
              <a:tabLst/>
              <a:defRPr lang="ko-KR" altLang="en-US" sz="2000" b="1" kern="1200" smtClean="0">
                <a:solidFill>
                  <a:schemeClr val="tx1"/>
                </a:solidFill>
                <a:latin typeface="Arial" pitchFamily="34" charset="0"/>
                <a:ea typeface="+mj-ea"/>
                <a:cs typeface="Arial" pitchFamily="34" charset="0"/>
              </a:defRPr>
            </a:lvl3pPr>
            <a:lvl4pPr marL="0" marR="0" indent="0" algn="ctr" defTabSz="914400" rtl="0" eaLnBrk="1" fontAlgn="auto" latinLnBrk="1" hangingPunct="1">
              <a:lnSpc>
                <a:spcPct val="100000"/>
              </a:lnSpc>
              <a:spcBef>
                <a:spcPct val="0"/>
              </a:spcBef>
              <a:spcAft>
                <a:spcPts val="0"/>
              </a:spcAft>
              <a:buClrTx/>
              <a:buSzTx/>
              <a:buFontTx/>
              <a:buNone/>
              <a:tabLst/>
              <a:defRPr lang="ko-KR" altLang="en-US" sz="2000" b="1" kern="1200" smtClean="0">
                <a:solidFill>
                  <a:schemeClr val="tx1"/>
                </a:solidFill>
                <a:latin typeface="Arial" pitchFamily="34" charset="0"/>
                <a:ea typeface="+mj-ea"/>
                <a:cs typeface="Arial" pitchFamily="34" charset="0"/>
              </a:defRPr>
            </a:lvl4pPr>
            <a:lvl5pPr marL="0" marR="0" indent="0" algn="ctr" defTabSz="914400" rtl="0" eaLnBrk="1" fontAlgn="auto" latinLnBrk="1" hangingPunct="1">
              <a:lnSpc>
                <a:spcPct val="100000"/>
              </a:lnSpc>
              <a:spcBef>
                <a:spcPct val="0"/>
              </a:spcBef>
              <a:spcAft>
                <a:spcPts val="0"/>
              </a:spcAft>
              <a:buClrTx/>
              <a:buSzTx/>
              <a:buFontTx/>
              <a:buNone/>
              <a:tabLst/>
              <a:defRPr lang="ko-KR" altLang="en-US" sz="2000" b="1" kern="1200" dirty="0" smtClean="0">
                <a:solidFill>
                  <a:schemeClr val="tx1"/>
                </a:solidFill>
                <a:latin typeface="Arial" pitchFamily="34" charset="0"/>
                <a:ea typeface="+mj-ea"/>
                <a:cs typeface="Arial" pitchFamily="34" charset="0"/>
              </a:defRPr>
            </a:lvl5pPr>
          </a:lstStyle>
          <a:p>
            <a:pPr lvl="0"/>
            <a:r>
              <a:rPr lang="en-US" altLang="ko-KR" dirty="0" smtClean="0"/>
              <a:t>03.Contents title</a:t>
            </a:r>
            <a:endParaRPr lang="ko-KR" altLang="en-US" dirty="0" smtClean="0"/>
          </a:p>
        </p:txBody>
      </p:sp>
      <p:sp>
        <p:nvSpPr>
          <p:cNvPr id="12" name="텍스트 개체 틀 9"/>
          <p:cNvSpPr>
            <a:spLocks noGrp="1"/>
          </p:cNvSpPr>
          <p:nvPr>
            <p:ph type="body" sz="quarter" idx="13" hasCustomPrompt="1"/>
          </p:nvPr>
        </p:nvSpPr>
        <p:spPr>
          <a:xfrm>
            <a:off x="3934202" y="4323830"/>
            <a:ext cx="2502619" cy="184666"/>
          </a:xfrm>
          <a:prstGeom prst="rect">
            <a:avLst/>
          </a:prstGeom>
        </p:spPr>
        <p:txBody>
          <a:bodyPr vert="horz" wrap="square" lIns="0" tIns="0" rIns="0" bIns="0" rtlCol="0" anchor="ctr">
            <a:spAutoFit/>
            <a:scene3d>
              <a:camera prst="orthographicFront"/>
              <a:lightRig rig="threePt" dir="t"/>
            </a:scene3d>
            <a:sp3d>
              <a:bevelT w="1270" h="1270"/>
            </a:sp3d>
          </a:bodyPr>
          <a:lstStyle>
            <a:lvl1pPr marL="0" marR="0" indent="0" algn="l" defTabSz="914400" rtl="0" eaLnBrk="1" fontAlgn="auto" latinLnBrk="1" hangingPunct="1">
              <a:lnSpc>
                <a:spcPct val="100000"/>
              </a:lnSpc>
              <a:spcBef>
                <a:spcPct val="0"/>
              </a:spcBef>
              <a:spcAft>
                <a:spcPts val="0"/>
              </a:spcAft>
              <a:buClrTx/>
              <a:buSzTx/>
              <a:buFontTx/>
              <a:buNone/>
              <a:tabLst/>
              <a:defRPr lang="ko-KR" altLang="en-US" sz="1200" b="1" i="0" kern="1200" smtClean="0">
                <a:solidFill>
                  <a:schemeClr val="bg1"/>
                </a:solidFill>
                <a:effectLst>
                  <a:outerShdw blurRad="38100" dist="38100" dir="2700000" algn="tl">
                    <a:srgbClr val="000000">
                      <a:alpha val="43137"/>
                    </a:srgbClr>
                  </a:outerShdw>
                </a:effectLst>
                <a:latin typeface="Tahoma" pitchFamily="34" charset="0"/>
                <a:ea typeface="+mj-ea"/>
                <a:cs typeface="Tahoma" pitchFamily="34" charset="0"/>
              </a:defRPr>
            </a:lvl1pPr>
            <a:lvl2pPr marL="0" marR="0" indent="0" algn="ctr" defTabSz="914400" rtl="0" eaLnBrk="1" fontAlgn="auto" latinLnBrk="1" hangingPunct="1">
              <a:lnSpc>
                <a:spcPct val="100000"/>
              </a:lnSpc>
              <a:spcBef>
                <a:spcPct val="0"/>
              </a:spcBef>
              <a:spcAft>
                <a:spcPts val="0"/>
              </a:spcAft>
              <a:buClrTx/>
              <a:buSzTx/>
              <a:buFontTx/>
              <a:buNone/>
              <a:tabLst/>
              <a:defRPr lang="ko-KR" altLang="en-US" sz="2000" b="1" kern="1200" smtClean="0">
                <a:solidFill>
                  <a:schemeClr val="tx1"/>
                </a:solidFill>
                <a:latin typeface="Arial" pitchFamily="34" charset="0"/>
                <a:ea typeface="+mj-ea"/>
                <a:cs typeface="Arial" pitchFamily="34" charset="0"/>
              </a:defRPr>
            </a:lvl2pPr>
            <a:lvl3pPr marL="0" marR="0" indent="0" algn="ctr" defTabSz="914400" rtl="0" eaLnBrk="1" fontAlgn="auto" latinLnBrk="1" hangingPunct="1">
              <a:lnSpc>
                <a:spcPct val="100000"/>
              </a:lnSpc>
              <a:spcBef>
                <a:spcPct val="0"/>
              </a:spcBef>
              <a:spcAft>
                <a:spcPts val="0"/>
              </a:spcAft>
              <a:buClrTx/>
              <a:buSzTx/>
              <a:buFontTx/>
              <a:buNone/>
              <a:tabLst/>
              <a:defRPr lang="ko-KR" altLang="en-US" sz="2000" b="1" kern="1200" smtClean="0">
                <a:solidFill>
                  <a:schemeClr val="tx1"/>
                </a:solidFill>
                <a:latin typeface="Arial" pitchFamily="34" charset="0"/>
                <a:ea typeface="+mj-ea"/>
                <a:cs typeface="Arial" pitchFamily="34" charset="0"/>
              </a:defRPr>
            </a:lvl3pPr>
            <a:lvl4pPr marL="0" marR="0" indent="0" algn="ctr" defTabSz="914400" rtl="0" eaLnBrk="1" fontAlgn="auto" latinLnBrk="1" hangingPunct="1">
              <a:lnSpc>
                <a:spcPct val="100000"/>
              </a:lnSpc>
              <a:spcBef>
                <a:spcPct val="0"/>
              </a:spcBef>
              <a:spcAft>
                <a:spcPts val="0"/>
              </a:spcAft>
              <a:buClrTx/>
              <a:buSzTx/>
              <a:buFontTx/>
              <a:buNone/>
              <a:tabLst/>
              <a:defRPr lang="ko-KR" altLang="en-US" sz="2000" b="1" kern="1200" smtClean="0">
                <a:solidFill>
                  <a:schemeClr val="tx1"/>
                </a:solidFill>
                <a:latin typeface="Arial" pitchFamily="34" charset="0"/>
                <a:ea typeface="+mj-ea"/>
                <a:cs typeface="Arial" pitchFamily="34" charset="0"/>
              </a:defRPr>
            </a:lvl4pPr>
            <a:lvl5pPr marL="0" marR="0" indent="0" algn="ctr" defTabSz="914400" rtl="0" eaLnBrk="1" fontAlgn="auto" latinLnBrk="1" hangingPunct="1">
              <a:lnSpc>
                <a:spcPct val="100000"/>
              </a:lnSpc>
              <a:spcBef>
                <a:spcPct val="0"/>
              </a:spcBef>
              <a:spcAft>
                <a:spcPts val="0"/>
              </a:spcAft>
              <a:buClrTx/>
              <a:buSzTx/>
              <a:buFontTx/>
              <a:buNone/>
              <a:tabLst/>
              <a:defRPr lang="ko-KR" altLang="en-US" sz="2000" b="1" kern="1200" dirty="0" smtClean="0">
                <a:solidFill>
                  <a:schemeClr val="tx1"/>
                </a:solidFill>
                <a:latin typeface="Arial" pitchFamily="34" charset="0"/>
                <a:ea typeface="+mj-ea"/>
                <a:cs typeface="Arial" pitchFamily="34" charset="0"/>
              </a:defRPr>
            </a:lvl5pPr>
          </a:lstStyle>
          <a:p>
            <a:pPr lvl="0"/>
            <a:r>
              <a:rPr lang="en-US" altLang="ko-KR" dirty="0" smtClean="0"/>
              <a:t>04.Contents title</a:t>
            </a:r>
            <a:endParaRPr lang="ko-KR" altLang="en-US" dirty="0" smtClean="0"/>
          </a:p>
        </p:txBody>
      </p:sp>
      <p:sp>
        <p:nvSpPr>
          <p:cNvPr id="13" name="텍스트 개체 틀 9"/>
          <p:cNvSpPr>
            <a:spLocks noGrp="1"/>
          </p:cNvSpPr>
          <p:nvPr>
            <p:ph type="body" sz="quarter" idx="14" hasCustomPrompt="1"/>
          </p:nvPr>
        </p:nvSpPr>
        <p:spPr>
          <a:xfrm>
            <a:off x="3934202" y="5074697"/>
            <a:ext cx="2502619" cy="184666"/>
          </a:xfrm>
          <a:prstGeom prst="rect">
            <a:avLst/>
          </a:prstGeom>
        </p:spPr>
        <p:txBody>
          <a:bodyPr vert="horz" wrap="square" lIns="0" tIns="0" rIns="0" bIns="0" rtlCol="0" anchor="ctr">
            <a:spAutoFit/>
            <a:scene3d>
              <a:camera prst="orthographicFront"/>
              <a:lightRig rig="threePt" dir="t"/>
            </a:scene3d>
            <a:sp3d>
              <a:bevelT w="1270" h="1270"/>
            </a:sp3d>
          </a:bodyPr>
          <a:lstStyle>
            <a:lvl1pPr marL="0" marR="0" indent="0" algn="l" defTabSz="914400" rtl="0" eaLnBrk="1" fontAlgn="auto" latinLnBrk="1" hangingPunct="1">
              <a:lnSpc>
                <a:spcPct val="100000"/>
              </a:lnSpc>
              <a:spcBef>
                <a:spcPct val="0"/>
              </a:spcBef>
              <a:spcAft>
                <a:spcPts val="0"/>
              </a:spcAft>
              <a:buClrTx/>
              <a:buSzTx/>
              <a:buFontTx/>
              <a:buNone/>
              <a:tabLst/>
              <a:defRPr lang="ko-KR" altLang="en-US" sz="1200" b="1" i="0" kern="1200" smtClean="0">
                <a:solidFill>
                  <a:schemeClr val="bg1"/>
                </a:solidFill>
                <a:effectLst>
                  <a:outerShdw blurRad="38100" dist="38100" dir="2700000" algn="tl">
                    <a:srgbClr val="000000">
                      <a:alpha val="43137"/>
                    </a:srgbClr>
                  </a:outerShdw>
                </a:effectLst>
                <a:latin typeface="Tahoma" pitchFamily="34" charset="0"/>
                <a:ea typeface="+mj-ea"/>
                <a:cs typeface="Tahoma" pitchFamily="34" charset="0"/>
              </a:defRPr>
            </a:lvl1pPr>
            <a:lvl2pPr marL="0" marR="0" indent="0" algn="ctr" defTabSz="914400" rtl="0" eaLnBrk="1" fontAlgn="auto" latinLnBrk="1" hangingPunct="1">
              <a:lnSpc>
                <a:spcPct val="100000"/>
              </a:lnSpc>
              <a:spcBef>
                <a:spcPct val="0"/>
              </a:spcBef>
              <a:spcAft>
                <a:spcPts val="0"/>
              </a:spcAft>
              <a:buClrTx/>
              <a:buSzTx/>
              <a:buFontTx/>
              <a:buNone/>
              <a:tabLst/>
              <a:defRPr lang="ko-KR" altLang="en-US" sz="2000" b="1" kern="1200" smtClean="0">
                <a:solidFill>
                  <a:schemeClr val="tx1"/>
                </a:solidFill>
                <a:latin typeface="Arial" pitchFamily="34" charset="0"/>
                <a:ea typeface="+mj-ea"/>
                <a:cs typeface="Arial" pitchFamily="34" charset="0"/>
              </a:defRPr>
            </a:lvl2pPr>
            <a:lvl3pPr marL="0" marR="0" indent="0" algn="ctr" defTabSz="914400" rtl="0" eaLnBrk="1" fontAlgn="auto" latinLnBrk="1" hangingPunct="1">
              <a:lnSpc>
                <a:spcPct val="100000"/>
              </a:lnSpc>
              <a:spcBef>
                <a:spcPct val="0"/>
              </a:spcBef>
              <a:spcAft>
                <a:spcPts val="0"/>
              </a:spcAft>
              <a:buClrTx/>
              <a:buSzTx/>
              <a:buFontTx/>
              <a:buNone/>
              <a:tabLst/>
              <a:defRPr lang="ko-KR" altLang="en-US" sz="2000" b="1" kern="1200" smtClean="0">
                <a:solidFill>
                  <a:schemeClr val="tx1"/>
                </a:solidFill>
                <a:latin typeface="Arial" pitchFamily="34" charset="0"/>
                <a:ea typeface="+mj-ea"/>
                <a:cs typeface="Arial" pitchFamily="34" charset="0"/>
              </a:defRPr>
            </a:lvl3pPr>
            <a:lvl4pPr marL="0" marR="0" indent="0" algn="ctr" defTabSz="914400" rtl="0" eaLnBrk="1" fontAlgn="auto" latinLnBrk="1" hangingPunct="1">
              <a:lnSpc>
                <a:spcPct val="100000"/>
              </a:lnSpc>
              <a:spcBef>
                <a:spcPct val="0"/>
              </a:spcBef>
              <a:spcAft>
                <a:spcPts val="0"/>
              </a:spcAft>
              <a:buClrTx/>
              <a:buSzTx/>
              <a:buFontTx/>
              <a:buNone/>
              <a:tabLst/>
              <a:defRPr lang="ko-KR" altLang="en-US" sz="2000" b="1" kern="1200" smtClean="0">
                <a:solidFill>
                  <a:schemeClr val="tx1"/>
                </a:solidFill>
                <a:latin typeface="Arial" pitchFamily="34" charset="0"/>
                <a:ea typeface="+mj-ea"/>
                <a:cs typeface="Arial" pitchFamily="34" charset="0"/>
              </a:defRPr>
            </a:lvl4pPr>
            <a:lvl5pPr marL="0" marR="0" indent="0" algn="ctr" defTabSz="914400" rtl="0" eaLnBrk="1" fontAlgn="auto" latinLnBrk="1" hangingPunct="1">
              <a:lnSpc>
                <a:spcPct val="100000"/>
              </a:lnSpc>
              <a:spcBef>
                <a:spcPct val="0"/>
              </a:spcBef>
              <a:spcAft>
                <a:spcPts val="0"/>
              </a:spcAft>
              <a:buClrTx/>
              <a:buSzTx/>
              <a:buFontTx/>
              <a:buNone/>
              <a:tabLst/>
              <a:defRPr lang="ko-KR" altLang="en-US" sz="2000" b="1" kern="1200" dirty="0" smtClean="0">
                <a:solidFill>
                  <a:schemeClr val="tx1"/>
                </a:solidFill>
                <a:latin typeface="Arial" pitchFamily="34" charset="0"/>
                <a:ea typeface="+mj-ea"/>
                <a:cs typeface="Arial" pitchFamily="34" charset="0"/>
              </a:defRPr>
            </a:lvl5pPr>
          </a:lstStyle>
          <a:p>
            <a:pPr lvl="0"/>
            <a:r>
              <a:rPr lang="en-US" altLang="ko-KR" dirty="0" smtClean="0"/>
              <a:t>05.Contents title</a:t>
            </a:r>
            <a:endParaRPr lang="ko-KR" altLang="en-US" dirty="0" smtClean="0"/>
          </a:p>
        </p:txBody>
      </p:sp>
      <p:sp>
        <p:nvSpPr>
          <p:cNvPr id="5" name="텍스트 개체 틀 4"/>
          <p:cNvSpPr>
            <a:spLocks noGrp="1"/>
          </p:cNvSpPr>
          <p:nvPr>
            <p:ph type="body" sz="quarter" idx="18" hasCustomPrompt="1"/>
          </p:nvPr>
        </p:nvSpPr>
        <p:spPr>
          <a:xfrm>
            <a:off x="4201329" y="2344419"/>
            <a:ext cx="2251449" cy="153888"/>
          </a:xfrm>
          <a:prstGeom prst="rect">
            <a:avLst/>
          </a:prstGeom>
        </p:spPr>
        <p:txBody>
          <a:bodyPr vert="horz" wrap="square" lIns="0" tIns="0" rIns="0" bIns="0" rtlCol="0" anchor="ctr">
            <a:spAutoFit/>
            <a:scene3d>
              <a:camera prst="orthographicFront"/>
              <a:lightRig rig="threePt" dir="t"/>
            </a:scene3d>
            <a:sp3d>
              <a:bevelT w="1270" h="1270"/>
            </a:sp3d>
          </a:bodyPr>
          <a:lstStyle>
            <a:lvl1pPr marL="88900" indent="-88900">
              <a:buFont typeface="Tahoma" pitchFamily="34" charset="0"/>
              <a:buChar char="–"/>
              <a:defRPr lang="ko-KR" altLang="en-US" sz="1000" b="0" i="0" baseline="0" dirty="0">
                <a:solidFill>
                  <a:schemeClr val="bg1"/>
                </a:solidFill>
                <a:effectLst>
                  <a:outerShdw blurRad="38100" dist="38100" dir="2700000" algn="tl">
                    <a:srgbClr val="000000">
                      <a:alpha val="43137"/>
                    </a:srgbClr>
                  </a:outerShdw>
                </a:effectLst>
                <a:latin typeface="Tahoma" pitchFamily="34" charset="0"/>
                <a:ea typeface="+mj-ea"/>
                <a:cs typeface="Tahoma" pitchFamily="34" charset="0"/>
              </a:defRPr>
            </a:lvl1pPr>
          </a:lstStyle>
          <a:p>
            <a:pPr marL="0" marR="0" lvl="0" indent="0" fontAlgn="auto">
              <a:lnSpc>
                <a:spcPct val="100000"/>
              </a:lnSpc>
              <a:spcBef>
                <a:spcPct val="0"/>
              </a:spcBef>
              <a:spcAft>
                <a:spcPts val="0"/>
              </a:spcAft>
              <a:buClrTx/>
              <a:buSzTx/>
              <a:tabLst/>
            </a:pPr>
            <a:r>
              <a:rPr lang="en-US" altLang="ko-KR" dirty="0" smtClean="0"/>
              <a:t>Contents Subtitle</a:t>
            </a:r>
            <a:endParaRPr lang="ko-KR" altLang="en-US" dirty="0"/>
          </a:p>
        </p:txBody>
      </p:sp>
      <p:sp>
        <p:nvSpPr>
          <p:cNvPr id="41" name="텍스트 개체 틀 4"/>
          <p:cNvSpPr>
            <a:spLocks noGrp="1"/>
          </p:cNvSpPr>
          <p:nvPr>
            <p:ph type="body" sz="quarter" idx="19" hasCustomPrompt="1"/>
          </p:nvPr>
        </p:nvSpPr>
        <p:spPr>
          <a:xfrm>
            <a:off x="4201329" y="3075164"/>
            <a:ext cx="2251449" cy="153888"/>
          </a:xfrm>
          <a:prstGeom prst="rect">
            <a:avLst/>
          </a:prstGeom>
        </p:spPr>
        <p:txBody>
          <a:bodyPr vert="horz" wrap="square" lIns="0" tIns="0" rIns="0" bIns="0" rtlCol="0" anchor="ctr">
            <a:spAutoFit/>
            <a:scene3d>
              <a:camera prst="orthographicFront"/>
              <a:lightRig rig="threePt" dir="t"/>
            </a:scene3d>
            <a:sp3d>
              <a:bevelT w="1270" h="1270"/>
            </a:sp3d>
          </a:bodyPr>
          <a:lstStyle>
            <a:lvl1pPr marL="88900" indent="-88900">
              <a:buFont typeface="Tahoma" pitchFamily="34" charset="0"/>
              <a:buChar char="–"/>
              <a:defRPr lang="ko-KR" altLang="en-US" sz="1000" b="0" i="0" baseline="0" dirty="0">
                <a:solidFill>
                  <a:schemeClr val="bg1"/>
                </a:solidFill>
                <a:effectLst>
                  <a:outerShdw blurRad="38100" dist="38100" dir="2700000" algn="tl">
                    <a:srgbClr val="000000">
                      <a:alpha val="43137"/>
                    </a:srgbClr>
                  </a:outerShdw>
                </a:effectLst>
                <a:latin typeface="Tahoma" pitchFamily="34" charset="0"/>
                <a:ea typeface="+mj-ea"/>
                <a:cs typeface="Tahoma" pitchFamily="34" charset="0"/>
              </a:defRPr>
            </a:lvl1pPr>
          </a:lstStyle>
          <a:p>
            <a:pPr marL="0" marR="0" lvl="0" indent="0" fontAlgn="auto">
              <a:lnSpc>
                <a:spcPct val="100000"/>
              </a:lnSpc>
              <a:spcBef>
                <a:spcPct val="0"/>
              </a:spcBef>
              <a:spcAft>
                <a:spcPts val="0"/>
              </a:spcAft>
              <a:buClrTx/>
              <a:buSzTx/>
              <a:tabLst/>
            </a:pPr>
            <a:r>
              <a:rPr lang="en-US" altLang="ko-KR" dirty="0" smtClean="0"/>
              <a:t>Contents Subtitle</a:t>
            </a:r>
            <a:endParaRPr lang="ko-KR" altLang="en-US" dirty="0"/>
          </a:p>
        </p:txBody>
      </p:sp>
      <p:sp>
        <p:nvSpPr>
          <p:cNvPr id="48" name="텍스트 개체 틀 4"/>
          <p:cNvSpPr>
            <a:spLocks noGrp="1"/>
          </p:cNvSpPr>
          <p:nvPr>
            <p:ph type="body" sz="quarter" idx="20" hasCustomPrompt="1"/>
          </p:nvPr>
        </p:nvSpPr>
        <p:spPr>
          <a:xfrm>
            <a:off x="4201329" y="3811451"/>
            <a:ext cx="2251449" cy="153888"/>
          </a:xfrm>
          <a:prstGeom prst="rect">
            <a:avLst/>
          </a:prstGeom>
        </p:spPr>
        <p:txBody>
          <a:bodyPr vert="horz" wrap="square" lIns="0" tIns="0" rIns="0" bIns="0" rtlCol="0" anchor="ctr">
            <a:spAutoFit/>
            <a:scene3d>
              <a:camera prst="orthographicFront"/>
              <a:lightRig rig="threePt" dir="t"/>
            </a:scene3d>
            <a:sp3d>
              <a:bevelT w="1270" h="1270"/>
            </a:sp3d>
          </a:bodyPr>
          <a:lstStyle>
            <a:lvl1pPr marL="88900" indent="-88900">
              <a:buFont typeface="Tahoma" pitchFamily="34" charset="0"/>
              <a:buChar char="–"/>
              <a:defRPr lang="ko-KR" altLang="en-US" sz="1000" b="0" i="0" baseline="0" dirty="0">
                <a:solidFill>
                  <a:schemeClr val="bg1"/>
                </a:solidFill>
                <a:effectLst>
                  <a:outerShdw blurRad="38100" dist="38100" dir="2700000" algn="tl">
                    <a:srgbClr val="000000">
                      <a:alpha val="43137"/>
                    </a:srgbClr>
                  </a:outerShdw>
                </a:effectLst>
                <a:latin typeface="Tahoma" pitchFamily="34" charset="0"/>
                <a:ea typeface="+mj-ea"/>
                <a:cs typeface="Tahoma" pitchFamily="34" charset="0"/>
              </a:defRPr>
            </a:lvl1pPr>
          </a:lstStyle>
          <a:p>
            <a:pPr marL="0" marR="0" lvl="0" indent="0" fontAlgn="auto">
              <a:lnSpc>
                <a:spcPct val="100000"/>
              </a:lnSpc>
              <a:spcBef>
                <a:spcPct val="0"/>
              </a:spcBef>
              <a:spcAft>
                <a:spcPts val="0"/>
              </a:spcAft>
              <a:buClrTx/>
              <a:buSzTx/>
              <a:tabLst/>
            </a:pPr>
            <a:r>
              <a:rPr lang="en-US" altLang="ko-KR" dirty="0" smtClean="0"/>
              <a:t>Contents Subtitle</a:t>
            </a:r>
            <a:endParaRPr lang="ko-KR" altLang="en-US" dirty="0"/>
          </a:p>
        </p:txBody>
      </p:sp>
      <p:sp>
        <p:nvSpPr>
          <p:cNvPr id="49" name="텍스트 개체 틀 4"/>
          <p:cNvSpPr>
            <a:spLocks noGrp="1"/>
          </p:cNvSpPr>
          <p:nvPr>
            <p:ph type="body" sz="quarter" idx="21" hasCustomPrompt="1"/>
          </p:nvPr>
        </p:nvSpPr>
        <p:spPr>
          <a:xfrm>
            <a:off x="4201329" y="4553280"/>
            <a:ext cx="2251449" cy="153888"/>
          </a:xfrm>
          <a:prstGeom prst="rect">
            <a:avLst/>
          </a:prstGeom>
        </p:spPr>
        <p:txBody>
          <a:bodyPr vert="horz" wrap="square" lIns="0" tIns="0" rIns="0" bIns="0" rtlCol="0" anchor="ctr">
            <a:spAutoFit/>
            <a:scene3d>
              <a:camera prst="orthographicFront"/>
              <a:lightRig rig="threePt" dir="t"/>
            </a:scene3d>
            <a:sp3d>
              <a:bevelT w="1270" h="1270"/>
            </a:sp3d>
          </a:bodyPr>
          <a:lstStyle>
            <a:lvl1pPr marL="88900" indent="-88900">
              <a:buFont typeface="Tahoma" pitchFamily="34" charset="0"/>
              <a:buChar char="–"/>
              <a:defRPr lang="ko-KR" altLang="en-US" sz="1000" b="0" i="0" baseline="0" dirty="0">
                <a:solidFill>
                  <a:schemeClr val="bg1"/>
                </a:solidFill>
                <a:effectLst>
                  <a:outerShdw blurRad="38100" dist="38100" dir="2700000" algn="tl">
                    <a:srgbClr val="000000">
                      <a:alpha val="43137"/>
                    </a:srgbClr>
                  </a:outerShdw>
                </a:effectLst>
                <a:latin typeface="Tahoma" pitchFamily="34" charset="0"/>
                <a:ea typeface="+mj-ea"/>
                <a:cs typeface="Tahoma" pitchFamily="34" charset="0"/>
              </a:defRPr>
            </a:lvl1pPr>
          </a:lstStyle>
          <a:p>
            <a:pPr marL="0" marR="0" lvl="0" indent="0" fontAlgn="auto">
              <a:lnSpc>
                <a:spcPct val="100000"/>
              </a:lnSpc>
              <a:spcBef>
                <a:spcPct val="0"/>
              </a:spcBef>
              <a:spcAft>
                <a:spcPts val="0"/>
              </a:spcAft>
              <a:buClrTx/>
              <a:buSzTx/>
              <a:tabLst/>
            </a:pPr>
            <a:r>
              <a:rPr lang="en-US" altLang="ko-KR" dirty="0" smtClean="0"/>
              <a:t>Contents Subtitle</a:t>
            </a:r>
            <a:endParaRPr lang="ko-KR" altLang="en-US" dirty="0"/>
          </a:p>
        </p:txBody>
      </p:sp>
      <p:sp>
        <p:nvSpPr>
          <p:cNvPr id="50" name="텍스트 개체 틀 4"/>
          <p:cNvSpPr>
            <a:spLocks noGrp="1"/>
          </p:cNvSpPr>
          <p:nvPr>
            <p:ph type="body" sz="quarter" idx="22" hasCustomPrompt="1"/>
          </p:nvPr>
        </p:nvSpPr>
        <p:spPr>
          <a:xfrm>
            <a:off x="4201329" y="5306194"/>
            <a:ext cx="2251449" cy="153888"/>
          </a:xfrm>
          <a:prstGeom prst="rect">
            <a:avLst/>
          </a:prstGeom>
        </p:spPr>
        <p:txBody>
          <a:bodyPr vert="horz" wrap="square" lIns="0" tIns="0" rIns="0" bIns="0" rtlCol="0" anchor="ctr">
            <a:spAutoFit/>
            <a:scene3d>
              <a:camera prst="orthographicFront"/>
              <a:lightRig rig="threePt" dir="t"/>
            </a:scene3d>
            <a:sp3d>
              <a:bevelT w="1270" h="1270"/>
            </a:sp3d>
          </a:bodyPr>
          <a:lstStyle>
            <a:lvl1pPr marL="88900" indent="-88900">
              <a:buFont typeface="Tahoma" pitchFamily="34" charset="0"/>
              <a:buChar char="–"/>
              <a:defRPr lang="ko-KR" altLang="en-US" sz="1000" b="0" i="0" baseline="0" dirty="0">
                <a:solidFill>
                  <a:schemeClr val="bg1"/>
                </a:solidFill>
                <a:effectLst>
                  <a:outerShdw blurRad="38100" dist="38100" dir="2700000" algn="tl">
                    <a:srgbClr val="000000">
                      <a:alpha val="43137"/>
                    </a:srgbClr>
                  </a:outerShdw>
                </a:effectLst>
                <a:latin typeface="Tahoma" pitchFamily="34" charset="0"/>
                <a:ea typeface="+mj-ea"/>
                <a:cs typeface="Tahoma" pitchFamily="34" charset="0"/>
              </a:defRPr>
            </a:lvl1pPr>
          </a:lstStyle>
          <a:p>
            <a:pPr marL="0" marR="0" lvl="0" indent="0" fontAlgn="auto">
              <a:lnSpc>
                <a:spcPct val="100000"/>
              </a:lnSpc>
              <a:spcBef>
                <a:spcPct val="0"/>
              </a:spcBef>
              <a:spcAft>
                <a:spcPts val="0"/>
              </a:spcAft>
              <a:buClrTx/>
              <a:buSzTx/>
              <a:tabLst/>
            </a:pPr>
            <a:r>
              <a:rPr lang="en-US" altLang="ko-KR" dirty="0" smtClean="0"/>
              <a:t>Contents Subtitle</a:t>
            </a:r>
            <a:endParaRPr lang="ko-KR" altLang="en-US" dirty="0"/>
          </a:p>
        </p:txBody>
      </p:sp>
      <p:sp>
        <p:nvSpPr>
          <p:cNvPr id="3" name="텍스트 개체 틀 2"/>
          <p:cNvSpPr>
            <a:spLocks noGrp="1"/>
          </p:cNvSpPr>
          <p:nvPr>
            <p:ph type="body" sz="quarter" idx="16" hasCustomPrompt="1"/>
          </p:nvPr>
        </p:nvSpPr>
        <p:spPr>
          <a:xfrm>
            <a:off x="3934202" y="1736706"/>
            <a:ext cx="3518118" cy="246221"/>
          </a:xfrm>
          <a:prstGeom prst="rect">
            <a:avLst/>
          </a:prstGeom>
        </p:spPr>
        <p:txBody>
          <a:bodyPr vert="horz" wrap="square" lIns="0" tIns="0" rIns="0" bIns="0" rtlCol="0" anchor="ctr">
            <a:spAutoFit/>
            <a:scene3d>
              <a:camera prst="orthographicFront"/>
              <a:lightRig rig="threePt" dir="t"/>
            </a:scene3d>
            <a:sp3d>
              <a:bevelT w="1270" h="1270"/>
            </a:sp3d>
          </a:bodyPr>
          <a:lstStyle>
            <a:lvl1pPr marL="342900" indent="-342900" algn="l">
              <a:buNone/>
              <a:defRPr lang="ko-KR" altLang="en-US" sz="1600" b="1" i="0" baseline="0" dirty="0">
                <a:solidFill>
                  <a:schemeClr val="bg1"/>
                </a:solidFill>
                <a:effectLst>
                  <a:outerShdw blurRad="38100" dist="38100" dir="2700000" algn="tl">
                    <a:srgbClr val="000000">
                      <a:alpha val="43137"/>
                    </a:srgbClr>
                  </a:outerShdw>
                </a:effectLst>
                <a:latin typeface="Tahoma" pitchFamily="34" charset="0"/>
                <a:ea typeface="+mj-ea"/>
                <a:cs typeface="Tahoma" pitchFamily="34" charset="0"/>
              </a:defRPr>
            </a:lvl1pPr>
          </a:lstStyle>
          <a:p>
            <a:pPr marL="0" marR="0" lvl="0" indent="0" fontAlgn="auto">
              <a:lnSpc>
                <a:spcPct val="100000"/>
              </a:lnSpc>
              <a:spcBef>
                <a:spcPct val="0"/>
              </a:spcBef>
              <a:spcAft>
                <a:spcPts val="0"/>
              </a:spcAft>
              <a:buClrTx/>
              <a:buSzTx/>
              <a:tabLst/>
            </a:pPr>
            <a:r>
              <a:rPr lang="en-US" altLang="ko-KR" dirty="0" smtClean="0"/>
              <a:t>Contents title</a:t>
            </a:r>
            <a:endParaRPr lang="ko-KR" altLang="en-US" dirty="0"/>
          </a:p>
        </p:txBody>
      </p:sp>
      <p:sp>
        <p:nvSpPr>
          <p:cNvPr id="14" name="텍스트 개체 틀 13"/>
          <p:cNvSpPr>
            <a:spLocks noGrp="1"/>
          </p:cNvSpPr>
          <p:nvPr>
            <p:ph type="body" sz="quarter" idx="17" hasCustomPrompt="1"/>
          </p:nvPr>
        </p:nvSpPr>
        <p:spPr>
          <a:xfrm>
            <a:off x="3934202" y="1489070"/>
            <a:ext cx="3518118" cy="184666"/>
          </a:xfrm>
          <a:prstGeom prst="rect">
            <a:avLst/>
          </a:prstGeom>
        </p:spPr>
        <p:txBody>
          <a:bodyPr vert="horz" wrap="square" lIns="0" tIns="0" rIns="0" bIns="0" rtlCol="0" anchor="ctr">
            <a:spAutoFit/>
            <a:scene3d>
              <a:camera prst="orthographicFront"/>
              <a:lightRig rig="threePt" dir="t"/>
            </a:scene3d>
            <a:sp3d>
              <a:bevelT w="1270" h="1270"/>
            </a:sp3d>
          </a:bodyPr>
          <a:lstStyle>
            <a:lvl1pPr marL="342900" indent="-342900">
              <a:buNone/>
              <a:defRPr lang="ko-KR" altLang="en-US" sz="1200" b="0" i="0" baseline="0" dirty="0">
                <a:solidFill>
                  <a:schemeClr val="bg1"/>
                </a:solidFill>
                <a:effectLst>
                  <a:outerShdw blurRad="38100" dist="38100" dir="2700000" algn="tl">
                    <a:srgbClr val="000000">
                      <a:alpha val="43137"/>
                    </a:srgbClr>
                  </a:outerShdw>
                </a:effectLst>
                <a:latin typeface="Tahoma" pitchFamily="34" charset="0"/>
                <a:ea typeface="+mj-ea"/>
                <a:cs typeface="Tahoma" pitchFamily="34" charset="0"/>
              </a:defRPr>
            </a:lvl1pPr>
          </a:lstStyle>
          <a:p>
            <a:pPr marL="0" marR="0" lvl="0" indent="0" fontAlgn="auto">
              <a:lnSpc>
                <a:spcPct val="100000"/>
              </a:lnSpc>
              <a:spcBef>
                <a:spcPct val="0"/>
              </a:spcBef>
              <a:spcAft>
                <a:spcPts val="0"/>
              </a:spcAft>
              <a:buClrTx/>
              <a:buSzTx/>
              <a:tabLst/>
            </a:pPr>
            <a:r>
              <a:rPr lang="en-US" altLang="ko-KR" dirty="0" smtClean="0"/>
              <a:t>Presentation title</a:t>
            </a:r>
            <a:endParaRPr lang="ko-KR" altLang="en-US" dirty="0"/>
          </a:p>
        </p:txBody>
      </p:sp>
      <p:grpSp>
        <p:nvGrpSpPr>
          <p:cNvPr id="37" name="그룹 36"/>
          <p:cNvGrpSpPr/>
          <p:nvPr userDrawn="1"/>
        </p:nvGrpSpPr>
        <p:grpSpPr>
          <a:xfrm>
            <a:off x="7884504" y="44624"/>
            <a:ext cx="1224000" cy="306712"/>
            <a:chOff x="601375" y="4017356"/>
            <a:chExt cx="1696572" cy="397178"/>
          </a:xfrm>
        </p:grpSpPr>
        <p:sp>
          <p:nvSpPr>
            <p:cNvPr id="38" name="직사각형 37"/>
            <p:cNvSpPr/>
            <p:nvPr userDrawn="1"/>
          </p:nvSpPr>
          <p:spPr>
            <a:xfrm>
              <a:off x="601375" y="4017356"/>
              <a:ext cx="1686387" cy="388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9" name="그룹 38"/>
            <p:cNvGrpSpPr/>
            <p:nvPr userDrawn="1"/>
          </p:nvGrpSpPr>
          <p:grpSpPr>
            <a:xfrm>
              <a:off x="611560" y="4017442"/>
              <a:ext cx="1686387" cy="397092"/>
              <a:chOff x="611560" y="3789041"/>
              <a:chExt cx="1686387" cy="397092"/>
            </a:xfrm>
          </p:grpSpPr>
          <p:pic>
            <p:nvPicPr>
              <p:cNvPr id="40" name="Picture 2" descr="C:\Users\USER\Desktop\KOTRA, IK CI.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l="56479" t="13408" b="13733"/>
              <a:stretch/>
            </p:blipFill>
            <p:spPr bwMode="auto">
              <a:xfrm>
                <a:off x="1525086" y="3789041"/>
                <a:ext cx="772861" cy="39709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USER\Desktop\KOTRA, IK CI.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l="-1" t="18118" r="62308" b="43393"/>
              <a:stretch/>
            </p:blipFill>
            <p:spPr bwMode="auto">
              <a:xfrm>
                <a:off x="611560" y="3797696"/>
                <a:ext cx="910691" cy="285404"/>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사용자 지정 레이아웃">
    <p:spTree>
      <p:nvGrpSpPr>
        <p:cNvPr id="1" name=""/>
        <p:cNvGrpSpPr/>
        <p:nvPr/>
      </p:nvGrpSpPr>
      <p:grpSpPr>
        <a:xfrm>
          <a:off x="0" y="0"/>
          <a:ext cx="0" cy="0"/>
          <a:chOff x="0" y="0"/>
          <a:chExt cx="0" cy="0"/>
        </a:xfrm>
      </p:grpSpPr>
      <p:pic>
        <p:nvPicPr>
          <p:cNvPr id="48" name="그림 4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6" name="그림 45"/>
          <p:cNvPicPr>
            <a:picLocks noChangeAspect="1"/>
          </p:cNvPicPr>
          <p:nvPr userDrawn="1"/>
        </p:nvPicPr>
        <p:blipFill rotWithShape="1">
          <a:blip r:embed="rId3">
            <a:extLst>
              <a:ext uri="{28A0092B-C50C-407E-A947-70E740481C1C}">
                <a14:useLocalDpi xmlns:a14="http://schemas.microsoft.com/office/drawing/2010/main" val="0"/>
              </a:ext>
            </a:extLst>
          </a:blip>
          <a:srcRect t="54532"/>
          <a:stretch/>
        </p:blipFill>
        <p:spPr>
          <a:xfrm>
            <a:off x="0" y="3739793"/>
            <a:ext cx="9144000" cy="3118207"/>
          </a:xfrm>
          <a:prstGeom prst="rect">
            <a:avLst/>
          </a:prstGeom>
        </p:spPr>
      </p:pic>
      <p:sp>
        <p:nvSpPr>
          <p:cNvPr id="5" name="제목 1"/>
          <p:cNvSpPr>
            <a:spLocks noGrp="1"/>
          </p:cNvSpPr>
          <p:nvPr>
            <p:ph type="ctrTitle" hasCustomPrompt="1"/>
          </p:nvPr>
        </p:nvSpPr>
        <p:spPr>
          <a:xfrm>
            <a:off x="2405818" y="3019620"/>
            <a:ext cx="5112568" cy="524514"/>
          </a:xfrm>
          <a:prstGeom prst="rect">
            <a:avLst/>
          </a:prstGeom>
        </p:spPr>
        <p:txBody>
          <a:bodyPr lIns="0" tIns="0" rIns="0" bIns="0">
            <a:scene3d>
              <a:camera prst="orthographicFront"/>
              <a:lightRig rig="threePt" dir="t"/>
            </a:scene3d>
            <a:sp3d>
              <a:bevelT w="1270" h="1270"/>
            </a:sp3d>
          </a:bodyPr>
          <a:lstStyle>
            <a:lvl1pPr algn="l">
              <a:defRPr lang="ko-KR" altLang="en-US" sz="3200" b="1" baseline="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pPr marL="0" lvl="0"/>
            <a:r>
              <a:rPr lang="en-US" altLang="ko-KR" dirty="0" smtClean="0"/>
              <a:t>Contents title</a:t>
            </a:r>
            <a:endParaRPr lang="ko-KR" altLang="en-US" dirty="0"/>
          </a:p>
        </p:txBody>
      </p:sp>
      <p:sp>
        <p:nvSpPr>
          <p:cNvPr id="11" name="텍스트 개체 틀 2"/>
          <p:cNvSpPr>
            <a:spLocks noGrp="1"/>
          </p:cNvSpPr>
          <p:nvPr>
            <p:ph type="body" sz="quarter" idx="16" hasCustomPrompt="1"/>
          </p:nvPr>
        </p:nvSpPr>
        <p:spPr>
          <a:xfrm>
            <a:off x="2405818" y="2336097"/>
            <a:ext cx="868512" cy="738664"/>
          </a:xfrm>
          <a:prstGeom prst="rect">
            <a:avLst/>
          </a:prstGeom>
        </p:spPr>
        <p:txBody>
          <a:bodyPr vert="horz" wrap="square" lIns="0" tIns="0" rIns="0" bIns="0" rtlCol="0" anchor="ctr">
            <a:spAutoFit/>
            <a:scene3d>
              <a:camera prst="orthographicFront"/>
              <a:lightRig rig="threePt" dir="t"/>
            </a:scene3d>
            <a:sp3d>
              <a:bevelT w="1270" h="1270"/>
            </a:sp3d>
          </a:bodyPr>
          <a:lstStyle>
            <a:lvl1pPr marL="342900" indent="-342900" algn="l">
              <a:buNone/>
              <a:defRPr lang="ko-KR" altLang="en-US" sz="4800" b="1" i="0" baseline="0" dirty="0">
                <a:solidFill>
                  <a:schemeClr val="bg1"/>
                </a:solidFill>
                <a:effectLst>
                  <a:outerShdw blurRad="38100" dist="38100" dir="2700000" algn="tl">
                    <a:srgbClr val="000000">
                      <a:alpha val="43137"/>
                    </a:srgbClr>
                  </a:outerShdw>
                </a:effectLst>
                <a:latin typeface="Impact" pitchFamily="34" charset="0"/>
                <a:ea typeface="+mj-ea"/>
                <a:cs typeface="Arial" pitchFamily="34" charset="0"/>
              </a:defRPr>
            </a:lvl1pPr>
          </a:lstStyle>
          <a:p>
            <a:pPr marL="0" marR="0" lvl="0" indent="0" fontAlgn="auto">
              <a:lnSpc>
                <a:spcPct val="100000"/>
              </a:lnSpc>
              <a:spcBef>
                <a:spcPct val="0"/>
              </a:spcBef>
              <a:spcAft>
                <a:spcPts val="0"/>
              </a:spcAft>
              <a:buClrTx/>
              <a:buSzTx/>
              <a:tabLst/>
            </a:pPr>
            <a:r>
              <a:rPr lang="en-US" altLang="ko-KR" dirty="0" smtClean="0"/>
              <a:t>01</a:t>
            </a:r>
            <a:endParaRPr lang="ko-KR" altLang="en-US" dirty="0"/>
          </a:p>
        </p:txBody>
      </p:sp>
      <p:cxnSp>
        <p:nvCxnSpPr>
          <p:cNvPr id="51" name="직선 연결선 50"/>
          <p:cNvCxnSpPr/>
          <p:nvPr userDrawn="1"/>
        </p:nvCxnSpPr>
        <p:spPr>
          <a:xfrm>
            <a:off x="1689799" y="0"/>
            <a:ext cx="0" cy="1918684"/>
          </a:xfrm>
          <a:prstGeom prst="line">
            <a:avLst/>
          </a:prstGeom>
          <a:ln cap="rnd">
            <a:solidFill>
              <a:schemeClr val="bg1">
                <a:lumMod val="75000"/>
              </a:schemeClr>
            </a:solidFill>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2" name="그림 51"/>
          <p:cNvPicPr>
            <a:picLocks noChangeAspect="1"/>
          </p:cNvPicPr>
          <p:nvPr userDrawn="1"/>
        </p:nvPicPr>
        <p:blipFill rotWithShape="1">
          <a:blip r:embed="rId4">
            <a:extLst>
              <a:ext uri="{28A0092B-C50C-407E-A947-70E740481C1C}">
                <a14:useLocalDpi xmlns:a14="http://schemas.microsoft.com/office/drawing/2010/main" val="0"/>
              </a:ext>
            </a:extLst>
          </a:blip>
          <a:srcRect l="29479" t="23194" r="54271" b="63056"/>
          <a:stretch/>
        </p:blipFill>
        <p:spPr>
          <a:xfrm>
            <a:off x="1030879" y="1825701"/>
            <a:ext cx="1485901" cy="942975"/>
          </a:xfrm>
          <a:prstGeom prst="rect">
            <a:avLst/>
          </a:prstGeom>
        </p:spPr>
      </p:pic>
      <p:cxnSp>
        <p:nvCxnSpPr>
          <p:cNvPr id="53" name="직선 연결선 52"/>
          <p:cNvCxnSpPr/>
          <p:nvPr userDrawn="1"/>
        </p:nvCxnSpPr>
        <p:spPr>
          <a:xfrm>
            <a:off x="1689799" y="1885458"/>
            <a:ext cx="0" cy="54000"/>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54" name="직선 연결선 53"/>
          <p:cNvCxnSpPr/>
          <p:nvPr userDrawn="1"/>
        </p:nvCxnSpPr>
        <p:spPr>
          <a:xfrm>
            <a:off x="1676509" y="1885458"/>
            <a:ext cx="0" cy="54000"/>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pic>
        <p:nvPicPr>
          <p:cNvPr id="55" name="그림 54"/>
          <p:cNvPicPr>
            <a:picLocks noChangeAspect="1"/>
          </p:cNvPicPr>
          <p:nvPr userDrawn="1"/>
        </p:nvPicPr>
        <p:blipFill rotWithShape="1">
          <a:blip r:embed="rId5" cstate="print">
            <a:extLst>
              <a:ext uri="{28A0092B-C50C-407E-A947-70E740481C1C}">
                <a14:useLocalDpi xmlns:a14="http://schemas.microsoft.com/office/drawing/2010/main" val="0"/>
              </a:ext>
            </a:extLst>
          </a:blip>
          <a:srcRect l="53483" t="17978" r="15730" b="52659"/>
          <a:stretch/>
        </p:blipFill>
        <p:spPr>
          <a:xfrm>
            <a:off x="733515" y="1747595"/>
            <a:ext cx="856088" cy="612384"/>
          </a:xfrm>
          <a:prstGeom prst="rect">
            <a:avLst/>
          </a:prstGeom>
        </p:spPr>
      </p:pic>
      <p:cxnSp>
        <p:nvCxnSpPr>
          <p:cNvPr id="56" name="직선 연결선 55"/>
          <p:cNvCxnSpPr/>
          <p:nvPr userDrawn="1"/>
        </p:nvCxnSpPr>
        <p:spPr>
          <a:xfrm>
            <a:off x="1140513" y="0"/>
            <a:ext cx="0" cy="1850099"/>
          </a:xfrm>
          <a:prstGeom prst="line">
            <a:avLst/>
          </a:prstGeom>
          <a:ln cap="rnd">
            <a:solidFill>
              <a:schemeClr val="bg1">
                <a:lumMod val="75000"/>
              </a:schemeClr>
            </a:solidFill>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직선 연결선 56"/>
          <p:cNvCxnSpPr/>
          <p:nvPr userDrawn="1"/>
        </p:nvCxnSpPr>
        <p:spPr>
          <a:xfrm>
            <a:off x="1140513" y="1827745"/>
            <a:ext cx="0" cy="54000"/>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58" name="직선 연결선 57"/>
          <p:cNvCxnSpPr/>
          <p:nvPr userDrawn="1"/>
        </p:nvCxnSpPr>
        <p:spPr>
          <a:xfrm>
            <a:off x="1127223" y="1827745"/>
            <a:ext cx="0" cy="54000"/>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59" name="직선 연결선 58"/>
          <p:cNvCxnSpPr/>
          <p:nvPr userDrawn="1"/>
        </p:nvCxnSpPr>
        <p:spPr>
          <a:xfrm>
            <a:off x="7808181" y="0"/>
            <a:ext cx="0" cy="1999916"/>
          </a:xfrm>
          <a:prstGeom prst="line">
            <a:avLst/>
          </a:prstGeom>
          <a:ln cap="rnd">
            <a:solidFill>
              <a:schemeClr val="bg1">
                <a:lumMod val="75000"/>
              </a:schemeClr>
            </a:solidFill>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0" name="그림 59"/>
          <p:cNvPicPr>
            <a:picLocks noChangeAspect="1"/>
          </p:cNvPicPr>
          <p:nvPr userDrawn="1"/>
        </p:nvPicPr>
        <p:blipFill rotWithShape="1">
          <a:blip r:embed="rId6">
            <a:extLst>
              <a:ext uri="{28A0092B-C50C-407E-A947-70E740481C1C}">
                <a14:useLocalDpi xmlns:a14="http://schemas.microsoft.com/office/drawing/2010/main" val="0"/>
              </a:ext>
            </a:extLst>
          </a:blip>
          <a:srcRect l="33314" t="24801" r="43708" b="61198"/>
          <a:stretch/>
        </p:blipFill>
        <p:spPr>
          <a:xfrm>
            <a:off x="7169168" y="1773717"/>
            <a:ext cx="1589146" cy="726248"/>
          </a:xfrm>
          <a:prstGeom prst="rect">
            <a:avLst/>
          </a:prstGeom>
        </p:spPr>
      </p:pic>
      <p:cxnSp>
        <p:nvCxnSpPr>
          <p:cNvPr id="61" name="직선 연결선 60"/>
          <p:cNvCxnSpPr/>
          <p:nvPr userDrawn="1"/>
        </p:nvCxnSpPr>
        <p:spPr>
          <a:xfrm>
            <a:off x="7808181" y="1940717"/>
            <a:ext cx="0" cy="61866"/>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62" name="직선 연결선 61"/>
          <p:cNvCxnSpPr/>
          <p:nvPr userDrawn="1"/>
        </p:nvCxnSpPr>
        <p:spPr>
          <a:xfrm>
            <a:off x="7794891" y="1940717"/>
            <a:ext cx="0" cy="61866"/>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grpSp>
        <p:nvGrpSpPr>
          <p:cNvPr id="25" name="그룹 24"/>
          <p:cNvGrpSpPr/>
          <p:nvPr userDrawn="1"/>
        </p:nvGrpSpPr>
        <p:grpSpPr>
          <a:xfrm>
            <a:off x="7884504" y="44624"/>
            <a:ext cx="1224000" cy="306712"/>
            <a:chOff x="601375" y="4017356"/>
            <a:chExt cx="1696572" cy="397178"/>
          </a:xfrm>
        </p:grpSpPr>
        <p:sp>
          <p:nvSpPr>
            <p:cNvPr id="26" name="직사각형 25"/>
            <p:cNvSpPr/>
            <p:nvPr userDrawn="1"/>
          </p:nvSpPr>
          <p:spPr>
            <a:xfrm>
              <a:off x="601375" y="4017356"/>
              <a:ext cx="1686387" cy="388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7" name="그룹 26"/>
            <p:cNvGrpSpPr/>
            <p:nvPr userDrawn="1"/>
          </p:nvGrpSpPr>
          <p:grpSpPr>
            <a:xfrm>
              <a:off x="611560" y="4017442"/>
              <a:ext cx="1686387" cy="397092"/>
              <a:chOff x="611560" y="3789041"/>
              <a:chExt cx="1686387" cy="397092"/>
            </a:xfrm>
          </p:grpSpPr>
          <p:pic>
            <p:nvPicPr>
              <p:cNvPr id="28" name="Picture 2" descr="C:\Users\USER\Desktop\KOTRA, IK CI.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56479" t="13408" b="13733"/>
              <a:stretch/>
            </p:blipFill>
            <p:spPr bwMode="auto">
              <a:xfrm>
                <a:off x="1525086" y="3789041"/>
                <a:ext cx="772861" cy="3970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USER\Desktop\KOTRA, IK CI.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l="-1" t="18118" r="62308" b="43393"/>
              <a:stretch/>
            </p:blipFill>
            <p:spPr bwMode="auto">
              <a:xfrm>
                <a:off x="611560" y="3797696"/>
                <a:ext cx="910691" cy="285404"/>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2157021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pic>
        <p:nvPicPr>
          <p:cNvPr id="27" name="그림 26"/>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94096" b="3"/>
          <a:stretch/>
        </p:blipFill>
        <p:spPr>
          <a:xfrm>
            <a:off x="0" y="6453336"/>
            <a:ext cx="9144000" cy="404664"/>
          </a:xfrm>
          <a:prstGeom prst="rect">
            <a:avLst/>
          </a:prstGeom>
        </p:spPr>
      </p:pic>
      <p:pic>
        <p:nvPicPr>
          <p:cNvPr id="26" name="그림 25"/>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85703"/>
          <a:stretch/>
        </p:blipFill>
        <p:spPr>
          <a:xfrm>
            <a:off x="0" y="0"/>
            <a:ext cx="9144000" cy="980501"/>
          </a:xfrm>
          <a:prstGeom prst="rect">
            <a:avLst/>
          </a:prstGeom>
        </p:spPr>
      </p:pic>
      <p:cxnSp>
        <p:nvCxnSpPr>
          <p:cNvPr id="17" name="직선 연결선 16"/>
          <p:cNvCxnSpPr/>
          <p:nvPr userDrawn="1"/>
        </p:nvCxnSpPr>
        <p:spPr>
          <a:xfrm>
            <a:off x="8187835" y="0"/>
            <a:ext cx="0" cy="201953"/>
          </a:xfrm>
          <a:prstGeom prst="line">
            <a:avLst/>
          </a:prstGeom>
          <a:ln cap="rnd">
            <a:solidFill>
              <a:schemeClr val="bg1">
                <a:lumMod val="75000"/>
              </a:schemeClr>
            </a:solidFill>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직선 연결선 21"/>
          <p:cNvCxnSpPr/>
          <p:nvPr userDrawn="1"/>
        </p:nvCxnSpPr>
        <p:spPr>
          <a:xfrm>
            <a:off x="8695523" y="0"/>
            <a:ext cx="0" cy="246832"/>
          </a:xfrm>
          <a:prstGeom prst="line">
            <a:avLst/>
          </a:prstGeom>
          <a:ln cap="rnd">
            <a:solidFill>
              <a:schemeClr val="bg1">
                <a:lumMod val="75000"/>
              </a:schemeClr>
            </a:solidFill>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텍스트 개체 틀 2"/>
          <p:cNvSpPr>
            <a:spLocks noGrp="1"/>
          </p:cNvSpPr>
          <p:nvPr>
            <p:ph type="body" sz="quarter" idx="16" hasCustomPrompt="1"/>
          </p:nvPr>
        </p:nvSpPr>
        <p:spPr>
          <a:xfrm>
            <a:off x="467544" y="404664"/>
            <a:ext cx="8187309" cy="430887"/>
          </a:xfrm>
          <a:prstGeom prst="rect">
            <a:avLst/>
          </a:prstGeom>
        </p:spPr>
        <p:txBody>
          <a:bodyPr vert="horz" wrap="square" lIns="0" tIns="0" rIns="0" bIns="0" rtlCol="0" anchor="ctr">
            <a:spAutoFit/>
            <a:scene3d>
              <a:camera prst="orthographicFront"/>
              <a:lightRig rig="threePt" dir="t"/>
            </a:scene3d>
            <a:sp3d>
              <a:bevelT w="1270" h="1270"/>
            </a:sp3d>
          </a:bodyPr>
          <a:lstStyle>
            <a:lvl1pPr marL="342900" indent="-342900" algn="l">
              <a:buNone/>
              <a:defRPr lang="ko-KR" altLang="en-US" sz="2800" b="1" i="0" baseline="0" dirty="0">
                <a:solidFill>
                  <a:schemeClr val="bg1"/>
                </a:solidFill>
                <a:effectLst>
                  <a:outerShdw blurRad="38100" dist="38100" dir="2700000" algn="tl">
                    <a:srgbClr val="000000">
                      <a:alpha val="43137"/>
                    </a:srgbClr>
                  </a:outerShdw>
                </a:effectLst>
                <a:latin typeface="Tahoma" pitchFamily="34" charset="0"/>
                <a:ea typeface="+mj-ea"/>
                <a:cs typeface="Tahoma" pitchFamily="34" charset="0"/>
              </a:defRPr>
            </a:lvl1pPr>
          </a:lstStyle>
          <a:p>
            <a:pPr marL="0" marR="0" lvl="0" indent="0" fontAlgn="auto">
              <a:lnSpc>
                <a:spcPct val="100000"/>
              </a:lnSpc>
              <a:spcBef>
                <a:spcPct val="0"/>
              </a:spcBef>
              <a:spcAft>
                <a:spcPts val="0"/>
              </a:spcAft>
              <a:buClrTx/>
              <a:buSzTx/>
              <a:tabLst/>
            </a:pPr>
            <a:r>
              <a:rPr lang="en-US" altLang="ko-KR" dirty="0" smtClean="0"/>
              <a:t>Slide Main title</a:t>
            </a:r>
            <a:endParaRPr lang="ko-KR" altLang="en-US" dirty="0"/>
          </a:p>
        </p:txBody>
      </p:sp>
      <p:pic>
        <p:nvPicPr>
          <p:cNvPr id="15" name="그림 14"/>
          <p:cNvPicPr>
            <a:picLocks noChangeAspect="1"/>
          </p:cNvPicPr>
          <p:nvPr userDrawn="1"/>
        </p:nvPicPr>
        <p:blipFill rotWithShape="1">
          <a:blip r:embed="rId4">
            <a:extLst>
              <a:ext uri="{28A0092B-C50C-407E-A947-70E740481C1C}">
                <a14:useLocalDpi xmlns:a14="http://schemas.microsoft.com/office/drawing/2010/main" val="0"/>
              </a:ext>
            </a:extLst>
          </a:blip>
          <a:srcRect l="29479" t="23194" r="58424" b="63056"/>
          <a:stretch/>
        </p:blipFill>
        <p:spPr>
          <a:xfrm>
            <a:off x="8037817" y="134406"/>
            <a:ext cx="1106183" cy="942975"/>
          </a:xfrm>
          <a:prstGeom prst="rect">
            <a:avLst/>
          </a:prstGeom>
        </p:spPr>
      </p:pic>
      <p:pic>
        <p:nvPicPr>
          <p:cNvPr id="6" name="그림 5"/>
          <p:cNvPicPr>
            <a:picLocks noChangeAspect="1"/>
          </p:cNvPicPr>
          <p:nvPr userDrawn="1"/>
        </p:nvPicPr>
        <p:blipFill rotWithShape="1">
          <a:blip r:embed="rId5">
            <a:extLst>
              <a:ext uri="{28A0092B-C50C-407E-A947-70E740481C1C}">
                <a14:useLocalDpi xmlns:a14="http://schemas.microsoft.com/office/drawing/2010/main" val="0"/>
              </a:ext>
            </a:extLst>
          </a:blip>
          <a:srcRect l="12222" t="21728" r="77592" b="69013"/>
          <a:stretch/>
        </p:blipFill>
        <p:spPr>
          <a:xfrm>
            <a:off x="7753591" y="93131"/>
            <a:ext cx="931333" cy="635001"/>
          </a:xfrm>
          <a:prstGeom prst="rect">
            <a:avLst/>
          </a:prstGeom>
        </p:spPr>
      </p:pic>
      <p:grpSp>
        <p:nvGrpSpPr>
          <p:cNvPr id="11" name="그룹 10"/>
          <p:cNvGrpSpPr/>
          <p:nvPr userDrawn="1"/>
        </p:nvGrpSpPr>
        <p:grpSpPr>
          <a:xfrm>
            <a:off x="7877156" y="6502312"/>
            <a:ext cx="1224000" cy="306712"/>
            <a:chOff x="601375" y="4017356"/>
            <a:chExt cx="1696572" cy="397178"/>
          </a:xfrm>
        </p:grpSpPr>
        <p:sp>
          <p:nvSpPr>
            <p:cNvPr id="13" name="직사각형 12"/>
            <p:cNvSpPr/>
            <p:nvPr userDrawn="1"/>
          </p:nvSpPr>
          <p:spPr>
            <a:xfrm>
              <a:off x="601375" y="4017356"/>
              <a:ext cx="1686387" cy="388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4" name="그룹 13"/>
            <p:cNvGrpSpPr/>
            <p:nvPr userDrawn="1"/>
          </p:nvGrpSpPr>
          <p:grpSpPr>
            <a:xfrm>
              <a:off x="611560" y="4017442"/>
              <a:ext cx="1686387" cy="397092"/>
              <a:chOff x="611560" y="3789041"/>
              <a:chExt cx="1686387" cy="397092"/>
            </a:xfrm>
          </p:grpSpPr>
          <p:pic>
            <p:nvPicPr>
              <p:cNvPr id="16" name="Picture 2" descr="C:\Users\USER\Desktop\KOTRA, IK CI.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56479" t="13408" b="13733"/>
              <a:stretch/>
            </p:blipFill>
            <p:spPr bwMode="auto">
              <a:xfrm>
                <a:off x="1525086" y="3789041"/>
                <a:ext cx="772861" cy="3970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USER\Desktop\KOTRA, IK CI.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1" t="18118" r="62308" b="43393"/>
              <a:stretch/>
            </p:blipFill>
            <p:spPr bwMode="auto">
              <a:xfrm>
                <a:off x="611560" y="3797696"/>
                <a:ext cx="910691" cy="28540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9" name="제목 1"/>
          <p:cNvSpPr txBox="1">
            <a:spLocks/>
          </p:cNvSpPr>
          <p:nvPr userDrawn="1"/>
        </p:nvSpPr>
        <p:spPr>
          <a:xfrm>
            <a:off x="395685" y="29184"/>
            <a:ext cx="5400451" cy="381448"/>
          </a:xfrm>
          <a:prstGeom prst="rect">
            <a:avLst/>
          </a:prstGeom>
        </p:spPr>
        <p:txBody>
          <a:bodyPr vert="horz" lIns="91440" tIns="45720" rIns="91440" bIns="45720" rtlCol="0" anchor="ctr">
            <a:normAutofit/>
          </a:bodyPr>
          <a:lstStyle>
            <a:lvl1pPr algn="ctr" defTabSz="914400" rtl="0" eaLnBrk="1" latinLnBrk="1" hangingPunct="1">
              <a:spcBef>
                <a:spcPct val="0"/>
              </a:spcBef>
              <a:buNone/>
              <a:defRPr sz="4400" kern="1200">
                <a:solidFill>
                  <a:srgbClr val="002060"/>
                </a:solidFill>
                <a:latin typeface="+mj-lt"/>
                <a:ea typeface="+mj-ea"/>
                <a:cs typeface="+mj-cs"/>
              </a:defRPr>
            </a:lvl1pPr>
          </a:lstStyle>
          <a:p>
            <a:pPr algn="l"/>
            <a:endParaRPr lang="ko-KR" altLang="en-US" sz="1600" b="1" spc="-150" dirty="0">
              <a:solidFill>
                <a:schemeClr val="bg1"/>
              </a:solidFill>
              <a:effectLst>
                <a:outerShdw blurRad="38100" dist="38100" dir="2700000" algn="tl">
                  <a:srgbClr val="000000">
                    <a:alpha val="43137"/>
                  </a:srgbClr>
                </a:outerShdw>
              </a:effectLst>
              <a:latin typeface="+mn-ea"/>
              <a:ea typeface="+mn-ea"/>
            </a:endParaRPr>
          </a:p>
        </p:txBody>
      </p:sp>
      <p:sp>
        <p:nvSpPr>
          <p:cNvPr id="21" name="텍스트 개체 틀 2"/>
          <p:cNvSpPr>
            <a:spLocks noGrp="1"/>
          </p:cNvSpPr>
          <p:nvPr>
            <p:ph type="body" sz="quarter" idx="17" hasCustomPrompt="1"/>
          </p:nvPr>
        </p:nvSpPr>
        <p:spPr>
          <a:xfrm>
            <a:off x="467544" y="44624"/>
            <a:ext cx="8187309" cy="246221"/>
          </a:xfrm>
          <a:prstGeom prst="rect">
            <a:avLst/>
          </a:prstGeom>
        </p:spPr>
        <p:txBody>
          <a:bodyPr vert="horz" wrap="square" lIns="0" tIns="0" rIns="0" bIns="0" rtlCol="0" anchor="ctr">
            <a:spAutoFit/>
            <a:scene3d>
              <a:camera prst="orthographicFront"/>
              <a:lightRig rig="threePt" dir="t"/>
            </a:scene3d>
            <a:sp3d>
              <a:bevelT w="1270" h="1270"/>
            </a:sp3d>
          </a:bodyPr>
          <a:lstStyle>
            <a:lvl1pPr marL="342900" indent="-342900" algn="l">
              <a:buNone/>
              <a:defRPr lang="ko-KR" altLang="en-US" sz="1600" b="1" i="0" baseline="0" dirty="0">
                <a:solidFill>
                  <a:schemeClr val="bg1"/>
                </a:solidFill>
                <a:effectLst>
                  <a:outerShdw blurRad="38100" dist="38100" dir="2700000" algn="tl">
                    <a:srgbClr val="000000">
                      <a:alpha val="43137"/>
                    </a:srgbClr>
                  </a:outerShdw>
                </a:effectLst>
                <a:latin typeface="Tahoma" pitchFamily="34" charset="0"/>
                <a:ea typeface="+mj-ea"/>
                <a:cs typeface="Tahoma" pitchFamily="34" charset="0"/>
              </a:defRPr>
            </a:lvl1pPr>
          </a:lstStyle>
          <a:p>
            <a:pPr marL="0" marR="0" lvl="0" indent="0" fontAlgn="auto">
              <a:lnSpc>
                <a:spcPct val="100000"/>
              </a:lnSpc>
              <a:spcBef>
                <a:spcPct val="0"/>
              </a:spcBef>
              <a:spcAft>
                <a:spcPts val="0"/>
              </a:spcAft>
              <a:buClrTx/>
              <a:buSzTx/>
              <a:tabLst/>
            </a:pPr>
            <a:r>
              <a:rPr lang="en-US" altLang="ko-KR" dirty="0" smtClean="0"/>
              <a:t>Slide Main title</a:t>
            </a:r>
            <a:endParaRPr lang="ko-KR" alt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제목 슬라이드">
    <p:spTree>
      <p:nvGrpSpPr>
        <p:cNvPr id="1" name=""/>
        <p:cNvGrpSpPr/>
        <p:nvPr/>
      </p:nvGrpSpPr>
      <p:grpSpPr>
        <a:xfrm>
          <a:off x="0" y="0"/>
          <a:ext cx="0" cy="0"/>
          <a:chOff x="0" y="0"/>
          <a:chExt cx="0" cy="0"/>
        </a:xfrm>
      </p:grpSpPr>
      <p:pic>
        <p:nvPicPr>
          <p:cNvPr id="65" name="그림 6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2267011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빈 화면">
    <p:spTree>
      <p:nvGrpSpPr>
        <p:cNvPr id="1" name=""/>
        <p:cNvGrpSpPr/>
        <p:nvPr/>
      </p:nvGrpSpPr>
      <p:grpSpPr>
        <a:xfrm>
          <a:off x="0" y="0"/>
          <a:ext cx="0" cy="0"/>
          <a:chOff x="0" y="0"/>
          <a:chExt cx="0" cy="0"/>
        </a:xfrm>
      </p:grpSpPr>
      <p:sp>
        <p:nvSpPr>
          <p:cNvPr id="5" name="슬라이드 번호 개체 틀 5"/>
          <p:cNvSpPr>
            <a:spLocks noGrp="1"/>
          </p:cNvSpPr>
          <p:nvPr>
            <p:ph type="sldNum" sz="quarter" idx="4"/>
          </p:nvPr>
        </p:nvSpPr>
        <p:spPr>
          <a:xfrm>
            <a:off x="3505200" y="6603511"/>
            <a:ext cx="2133600" cy="365125"/>
          </a:xfrm>
          <a:prstGeom prst="rect">
            <a:avLst/>
          </a:prstGeom>
        </p:spPr>
        <p:txBody>
          <a:bodyPr/>
          <a:lstStyle>
            <a:lvl1pPr algn="ctr">
              <a:defRPr sz="1200">
                <a:solidFill>
                  <a:schemeClr val="tx1">
                    <a:lumMod val="75000"/>
                    <a:lumOff val="25000"/>
                  </a:schemeClr>
                </a:solidFill>
              </a:defRPr>
            </a:lvl1pPr>
          </a:lstStyle>
          <a:p>
            <a:fld id="{6FD07F32-211D-4BF4-A2BF-C26539159202}" type="slidenum">
              <a:rPr lang="ko-KR" altLang="en-US" smtClean="0">
                <a:solidFill>
                  <a:prstClr val="black">
                    <a:lumMod val="75000"/>
                    <a:lumOff val="25000"/>
                  </a:prstClr>
                </a:solidFill>
              </a:rPr>
              <a:pPr/>
              <a:t>‹#›</a:t>
            </a:fld>
            <a:endParaRPr lang="ko-KR" altLang="en-US">
              <a:solidFill>
                <a:prstClr val="black">
                  <a:lumMod val="75000"/>
                  <a:lumOff val="25000"/>
                </a:prstClr>
              </a:solidFill>
            </a:endParaRPr>
          </a:p>
        </p:txBody>
      </p:sp>
    </p:spTree>
    <p:extLst>
      <p:ext uri="{BB962C8B-B14F-4D97-AF65-F5344CB8AC3E}">
        <p14:creationId xmlns:p14="http://schemas.microsoft.com/office/powerpoint/2010/main" val="384292113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슬라이드 번호 개체 틀 4"/>
          <p:cNvSpPr>
            <a:spLocks noGrp="1"/>
          </p:cNvSpPr>
          <p:nvPr>
            <p:ph type="sldNum" sz="quarter" idx="4"/>
          </p:nvPr>
        </p:nvSpPr>
        <p:spPr>
          <a:xfrm>
            <a:off x="6759575" y="6524652"/>
            <a:ext cx="2133600" cy="153888"/>
          </a:xfrm>
          <a:prstGeom prst="rect">
            <a:avLst/>
          </a:prstGeom>
        </p:spPr>
        <p:txBody>
          <a:bodyPr vert="horz" wrap="square" lIns="0" tIns="0" rIns="0" bIns="0" rtlCol="0" anchor="ctr">
            <a:spAutoFit/>
            <a:scene3d>
              <a:camera prst="orthographicFront"/>
              <a:lightRig rig="threePt" dir="t"/>
            </a:scene3d>
            <a:sp3d>
              <a:bevelT w="1270" h="1270"/>
            </a:sp3d>
          </a:bodyPr>
          <a:lstStyle>
            <a:lvl1pPr marL="0" marR="0" indent="0" algn="r" defTabSz="914400" rtl="0" eaLnBrk="1" fontAlgn="auto" latinLnBrk="1" hangingPunct="1">
              <a:lnSpc>
                <a:spcPct val="100000"/>
              </a:lnSpc>
              <a:spcBef>
                <a:spcPct val="0"/>
              </a:spcBef>
              <a:spcAft>
                <a:spcPts val="0"/>
              </a:spcAft>
              <a:buClrTx/>
              <a:buSzTx/>
              <a:buFontTx/>
              <a:buNone/>
              <a:tabLst/>
              <a:defRPr lang="ko-KR" altLang="en-US" sz="1000" b="0" kern="1200" smtClean="0">
                <a:solidFill>
                  <a:schemeClr val="tx1"/>
                </a:solidFill>
                <a:latin typeface="Microsoft Sans Serif" pitchFamily="34" charset="0"/>
                <a:ea typeface="+mj-ea"/>
                <a:cs typeface="Microsoft Sans Serif" pitchFamily="34" charset="0"/>
              </a:defRPr>
            </a:lvl1pPr>
          </a:lstStyle>
          <a:p>
            <a:fld id="{46C96AE8-0337-4902-A31A-6B8136F8F8B6}" type="slidenum">
              <a:rPr lang="en-US" altLang="ko-KR" smtClean="0"/>
              <a:pPr/>
              <a:t>‹#›</a:t>
            </a:fld>
            <a:endParaRPr lang="en-US" altLang="ko-KR" dirty="0"/>
          </a:p>
        </p:txBody>
      </p:sp>
      <p:pic>
        <p:nvPicPr>
          <p:cNvPr id="3" name="그림 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9" r:id="rId3"/>
    <p:sldLayoutId id="2147483650" r:id="rId4"/>
    <p:sldLayoutId id="2147483652" r:id="rId5"/>
    <p:sldLayoutId id="2147483660" r:id="rId6"/>
  </p:sldLayoutIdLst>
  <p:timing>
    <p:tnLst>
      <p:par>
        <p:cTn id="1" dur="indefinite" restart="never" nodeType="tmRoot"/>
      </p:par>
    </p:tnLst>
  </p:timing>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8.png"/><Relationship Id="rId5" Type="http://schemas.openxmlformats.org/officeDocument/2006/relationships/notesSlide" Target="../notesSlides/notesSlide8.xml"/><Relationship Id="rId4" Type="http://schemas.openxmlformats.org/officeDocument/2006/relationships/slideLayout" Target="../slideLayouts/slideLayout4.xml"/><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제목 7"/>
          <p:cNvSpPr>
            <a:spLocks noGrp="1"/>
          </p:cNvSpPr>
          <p:nvPr>
            <p:ph type="ctrTitle"/>
          </p:nvPr>
        </p:nvSpPr>
        <p:spPr>
          <a:xfrm>
            <a:off x="319127" y="2589273"/>
            <a:ext cx="8712968" cy="663834"/>
          </a:xfrm>
        </p:spPr>
        <p:txBody>
          <a:bodyPr/>
          <a:lstStyle/>
          <a:p>
            <a:r>
              <a:rPr lang="en-US" altLang="ko-KR" sz="2800" dirty="0" smtClean="0">
                <a:effectLst>
                  <a:outerShdw blurRad="38100" dist="38100" dir="2700000" algn="tl">
                    <a:srgbClr val="000000">
                      <a:alpha val="70000"/>
                    </a:srgbClr>
                  </a:outerShdw>
                </a:effectLst>
                <a:latin typeface="HY헤드라인M" panose="02030600000101010101" pitchFamily="18" charset="-127"/>
                <a:ea typeface="HY헤드라인M" panose="02030600000101010101" pitchFamily="18" charset="-127"/>
              </a:rPr>
              <a:t>Real Estate Market In Korea</a:t>
            </a:r>
            <a:endParaRPr lang="ko-KR" altLang="en-US" sz="2800" dirty="0">
              <a:effectLst>
                <a:outerShdw blurRad="38100" dist="38100" dir="2700000" algn="tl">
                  <a:srgbClr val="000000">
                    <a:alpha val="70000"/>
                  </a:srgbClr>
                </a:outerShdw>
              </a:effectLst>
              <a:latin typeface="HY헤드라인M" panose="02030600000101010101" pitchFamily="18" charset="-127"/>
              <a:ea typeface="HY헤드라인M" panose="02030600000101010101" pitchFamily="18" charset="-127"/>
            </a:endParaRPr>
          </a:p>
        </p:txBody>
      </p:sp>
      <p:sp>
        <p:nvSpPr>
          <p:cNvPr id="9" name="부제목 8"/>
          <p:cNvSpPr>
            <a:spLocks noGrp="1"/>
          </p:cNvSpPr>
          <p:nvPr>
            <p:ph type="subTitle" idx="1"/>
          </p:nvPr>
        </p:nvSpPr>
        <p:spPr>
          <a:xfrm>
            <a:off x="323528" y="3253107"/>
            <a:ext cx="5288397" cy="246221"/>
          </a:xfrm>
        </p:spPr>
        <p:txBody>
          <a:bodyPr/>
          <a:lstStyle/>
          <a:p>
            <a:r>
              <a:rPr lang="en-US" altLang="ko-KR" dirty="0">
                <a:latin typeface="HY헤드라인M" panose="02030600000101010101" pitchFamily="18" charset="-127"/>
                <a:ea typeface="HY헤드라인M" panose="02030600000101010101" pitchFamily="18" charset="-127"/>
              </a:rPr>
              <a:t>Executive Consultant, Yoon-</a:t>
            </a:r>
            <a:r>
              <a:rPr lang="en-US" altLang="ko-KR" dirty="0" err="1">
                <a:latin typeface="HY헤드라인M" panose="02030600000101010101" pitchFamily="18" charset="-127"/>
                <a:ea typeface="HY헤드라인M" panose="02030600000101010101" pitchFamily="18" charset="-127"/>
              </a:rPr>
              <a:t>Chul</a:t>
            </a:r>
            <a:r>
              <a:rPr lang="en-US" altLang="ko-KR" dirty="0">
                <a:latin typeface="HY헤드라인M" panose="02030600000101010101" pitchFamily="18" charset="-127"/>
                <a:ea typeface="HY헤드라인M" panose="02030600000101010101" pitchFamily="18" charset="-127"/>
              </a:rPr>
              <a:t> Choo</a:t>
            </a:r>
          </a:p>
        </p:txBody>
      </p:sp>
    </p:spTree>
    <p:extLst>
      <p:ext uri="{BB962C8B-B14F-4D97-AF65-F5344CB8AC3E}">
        <p14:creationId xmlns:p14="http://schemas.microsoft.com/office/powerpoint/2010/main" val="10550681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6"/>
          </p:nvPr>
        </p:nvSpPr>
        <p:spPr/>
        <p:txBody>
          <a:bodyPr/>
          <a:lstStyle/>
          <a:p>
            <a:r>
              <a:rPr lang="en-US" altLang="ko-KR" dirty="0" smtClean="0"/>
              <a:t>Growth of Duty Free Shop</a:t>
            </a:r>
            <a:endParaRPr lang="ko-KR" altLang="en-US" dirty="0"/>
          </a:p>
        </p:txBody>
      </p:sp>
      <p:sp>
        <p:nvSpPr>
          <p:cNvPr id="3" name="텍스트 개체 틀 2"/>
          <p:cNvSpPr>
            <a:spLocks noGrp="1"/>
          </p:cNvSpPr>
          <p:nvPr>
            <p:ph type="body" sz="quarter" idx="17"/>
          </p:nvPr>
        </p:nvSpPr>
        <p:spPr/>
        <p:txBody>
          <a:bodyPr/>
          <a:lstStyle/>
          <a:p>
            <a:endParaRPr lang="ko-KR" altLang="en-US"/>
          </a:p>
        </p:txBody>
      </p:sp>
      <p:sp>
        <p:nvSpPr>
          <p:cNvPr id="5" name="오른쪽 화살표 4"/>
          <p:cNvSpPr/>
          <p:nvPr/>
        </p:nvSpPr>
        <p:spPr>
          <a:xfrm>
            <a:off x="467544" y="3056232"/>
            <a:ext cx="6950397" cy="2286072"/>
          </a:xfrm>
          <a:prstGeom prst="rightArrow">
            <a:avLst>
              <a:gd name="adj1" fmla="val 70167"/>
              <a:gd name="adj2" fmla="val 50000"/>
            </a:avLst>
          </a:prstGeom>
          <a:gradFill flip="none" rotWithShape="1">
            <a:gsLst>
              <a:gs pos="0">
                <a:srgbClr val="FF9801">
                  <a:shade val="30000"/>
                  <a:satMod val="115000"/>
                </a:srgbClr>
              </a:gs>
              <a:gs pos="50000">
                <a:srgbClr val="FF9801">
                  <a:shade val="67500"/>
                  <a:satMod val="115000"/>
                </a:srgbClr>
              </a:gs>
              <a:gs pos="100000">
                <a:srgbClr val="FF9801">
                  <a:shade val="100000"/>
                  <a:satMod val="115000"/>
                </a:srgbClr>
              </a:gs>
            </a:gsLst>
            <a:lin ang="16200000" scaled="1"/>
            <a:tileRect/>
          </a:gradFill>
          <a:ln>
            <a:noFill/>
          </a:ln>
          <a:effectLst>
            <a:outerShdw blurRad="381000" dist="355600" dir="5400000" sx="95000" sy="95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nvGrpSpPr>
          <p:cNvPr id="8" name="그룹 7"/>
          <p:cNvGrpSpPr/>
          <p:nvPr/>
        </p:nvGrpSpPr>
        <p:grpSpPr>
          <a:xfrm>
            <a:off x="4781519" y="3860759"/>
            <a:ext cx="1485900" cy="523131"/>
            <a:chOff x="3295886" y="3199427"/>
            <a:chExt cx="1485900" cy="523131"/>
          </a:xfrm>
        </p:grpSpPr>
        <p:sp>
          <p:nvSpPr>
            <p:cNvPr id="9" name="speed"/>
            <p:cNvSpPr txBox="1">
              <a:spLocks noChangeArrowheads="1"/>
            </p:cNvSpPr>
            <p:nvPr/>
          </p:nvSpPr>
          <p:spPr bwMode="auto">
            <a:xfrm>
              <a:off x="3295886" y="3507114"/>
              <a:ext cx="1485900" cy="215444"/>
            </a:xfrm>
            <a:prstGeom prst="rect">
              <a:avLst/>
            </a:prstGeom>
            <a:noFill/>
            <a:scene3d>
              <a:camera prst="orthographicFront">
                <a:rot lat="0" lon="0" rev="0"/>
              </a:camera>
              <a:lightRig rig="threePt" dir="t"/>
            </a:scene3d>
            <a:sp3d prstMaterial="matte">
              <a:bevelT w="1270" h="1270"/>
            </a:sp3d>
          </p:spPr>
          <p:txBody>
            <a:bodyPr wrap="square" lIns="0" tIns="0" rIns="0" bIns="0">
              <a:spAutoFit/>
              <a:sp3d extrusionH="57150">
                <a:bevelT w="1270" h="1270"/>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r">
                <a:buClr>
                  <a:prstClr val="white"/>
                </a:buClr>
                <a:defRPr/>
              </a:pPr>
              <a:r>
                <a:rPr lang="en-US" altLang="ko-KR" sz="1400" dirty="0" smtClean="0">
                  <a:solidFill>
                    <a:schemeClr val="tx1">
                      <a:lumMod val="85000"/>
                      <a:lumOff val="15000"/>
                    </a:schemeClr>
                  </a:solidFill>
                  <a:latin typeface="Tahoma" pitchFamily="34" charset="0"/>
                  <a:ea typeface="Tahoma" pitchFamily="34" charset="0"/>
                  <a:cs typeface="Tahoma" pitchFamily="34" charset="0"/>
                </a:rPr>
                <a:t>905.4 M dollars</a:t>
              </a:r>
              <a:endParaRPr lang="en-US" altLang="ko-KR" sz="1400" dirty="0">
                <a:solidFill>
                  <a:schemeClr val="tx1">
                    <a:lumMod val="85000"/>
                    <a:lumOff val="15000"/>
                  </a:schemeClr>
                </a:solidFill>
                <a:latin typeface="Tahoma" pitchFamily="34" charset="0"/>
                <a:ea typeface="Tahoma" pitchFamily="34" charset="0"/>
                <a:cs typeface="Tahoma" pitchFamily="34" charset="0"/>
              </a:endParaRPr>
            </a:p>
          </p:txBody>
        </p:sp>
        <p:sp>
          <p:nvSpPr>
            <p:cNvPr id="10" name="Rectangle 3"/>
            <p:cNvSpPr txBox="1">
              <a:spLocks noChangeArrowheads="1"/>
            </p:cNvSpPr>
            <p:nvPr/>
          </p:nvSpPr>
          <p:spPr bwMode="auto">
            <a:xfrm>
              <a:off x="3612586" y="3199427"/>
              <a:ext cx="1169200" cy="276999"/>
            </a:xfrm>
            <a:prstGeom prst="rect">
              <a:avLst/>
            </a:prstGeom>
          </p:spPr>
          <p:txBody>
            <a:bodyPr wrap="square" lIns="0" tIns="0" rIns="0" bIns="0" anchor="t" anchorCtr="0">
              <a:spAutoFit/>
              <a:scene3d>
                <a:camera prst="orthographicFront"/>
                <a:lightRig rig="threePt" dir="t"/>
              </a:scene3d>
              <a:sp3d>
                <a:bevelT w="1270" h="1270"/>
              </a:sp3d>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r">
                <a:spcBef>
                  <a:spcPts val="0"/>
                </a:spcBef>
                <a:defRPr/>
              </a:pPr>
              <a:r>
                <a:rPr lang="en-US" sz="1800" b="1" dirty="0" smtClean="0">
                  <a:solidFill>
                    <a:schemeClr val="tx1">
                      <a:lumMod val="85000"/>
                      <a:lumOff val="15000"/>
                    </a:schemeClr>
                  </a:solidFill>
                  <a:latin typeface="Tahoma" pitchFamily="34" charset="0"/>
                  <a:ea typeface="Tahoma" pitchFamily="34" charset="0"/>
                  <a:cs typeface="Tahoma" pitchFamily="34" charset="0"/>
                </a:rPr>
                <a:t>2016.07</a:t>
              </a:r>
              <a:endParaRPr lang="en-US" sz="1800" b="1" dirty="0">
                <a:solidFill>
                  <a:schemeClr val="tx1">
                    <a:lumMod val="85000"/>
                    <a:lumOff val="15000"/>
                  </a:schemeClr>
                </a:solidFill>
                <a:latin typeface="Tahoma" pitchFamily="34" charset="0"/>
                <a:ea typeface="Tahoma" pitchFamily="34" charset="0"/>
                <a:cs typeface="Tahoma" pitchFamily="34" charset="0"/>
              </a:endParaRPr>
            </a:p>
          </p:txBody>
        </p:sp>
      </p:grpSp>
      <p:sp>
        <p:nvSpPr>
          <p:cNvPr id="11" name="오른쪽 화살표 10"/>
          <p:cNvSpPr/>
          <p:nvPr/>
        </p:nvSpPr>
        <p:spPr>
          <a:xfrm>
            <a:off x="467544" y="2265122"/>
            <a:ext cx="3158563" cy="2286072"/>
          </a:xfrm>
          <a:prstGeom prst="rightArrow">
            <a:avLst>
              <a:gd name="adj1" fmla="val 70167"/>
              <a:gd name="adj2" fmla="val 50000"/>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6200000" scaled="1"/>
            <a:tileRect/>
          </a:gradFill>
          <a:ln>
            <a:noFill/>
          </a:ln>
          <a:effectLst>
            <a:outerShdw blurRad="508000" dist="292100" dir="5400000" sx="95000" sy="95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2" name="그룹 11"/>
          <p:cNvGrpSpPr/>
          <p:nvPr/>
        </p:nvGrpSpPr>
        <p:grpSpPr>
          <a:xfrm>
            <a:off x="1004749" y="3069649"/>
            <a:ext cx="1485900" cy="523131"/>
            <a:chOff x="1004749" y="2439139"/>
            <a:chExt cx="1485900" cy="523131"/>
          </a:xfrm>
        </p:grpSpPr>
        <p:sp>
          <p:nvSpPr>
            <p:cNvPr id="13" name="speed"/>
            <p:cNvSpPr txBox="1">
              <a:spLocks noChangeArrowheads="1"/>
            </p:cNvSpPr>
            <p:nvPr/>
          </p:nvSpPr>
          <p:spPr bwMode="auto">
            <a:xfrm>
              <a:off x="1004749" y="2746826"/>
              <a:ext cx="1485900" cy="215444"/>
            </a:xfrm>
            <a:prstGeom prst="rect">
              <a:avLst/>
            </a:prstGeom>
            <a:noFill/>
            <a:scene3d>
              <a:camera prst="orthographicFront">
                <a:rot lat="0" lon="0" rev="0"/>
              </a:camera>
              <a:lightRig rig="threePt" dir="t"/>
            </a:scene3d>
            <a:sp3d prstMaterial="matte">
              <a:bevelT w="1270" h="1270"/>
            </a:sp3d>
          </p:spPr>
          <p:txBody>
            <a:bodyPr wrap="square" lIns="0" tIns="0" rIns="0" bIns="0">
              <a:spAutoFit/>
              <a:sp3d extrusionH="57150">
                <a:bevelT w="1270" h="1270"/>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r">
                <a:buClr>
                  <a:prstClr val="white"/>
                </a:buClr>
                <a:defRPr/>
              </a:pPr>
              <a:r>
                <a:rPr lang="en-US" altLang="ko-KR" sz="1400" dirty="0" smtClean="0">
                  <a:solidFill>
                    <a:schemeClr val="tx1">
                      <a:lumMod val="85000"/>
                      <a:lumOff val="15000"/>
                    </a:schemeClr>
                  </a:solidFill>
                  <a:latin typeface="Tahoma" pitchFamily="34" charset="0"/>
                  <a:ea typeface="Tahoma" pitchFamily="34" charset="0"/>
                  <a:cs typeface="Tahoma" pitchFamily="34" charset="0"/>
                </a:rPr>
                <a:t>406.9 M dollars</a:t>
              </a:r>
              <a:endParaRPr lang="en-US" altLang="ko-KR" sz="1400" dirty="0">
                <a:solidFill>
                  <a:schemeClr val="tx1">
                    <a:lumMod val="85000"/>
                    <a:lumOff val="15000"/>
                  </a:schemeClr>
                </a:solidFill>
                <a:latin typeface="Tahoma" pitchFamily="34" charset="0"/>
                <a:ea typeface="Tahoma" pitchFamily="34" charset="0"/>
                <a:cs typeface="Tahoma" pitchFamily="34" charset="0"/>
              </a:endParaRPr>
            </a:p>
          </p:txBody>
        </p:sp>
        <p:sp>
          <p:nvSpPr>
            <p:cNvPr id="14" name="Rectangle 3"/>
            <p:cNvSpPr txBox="1">
              <a:spLocks noChangeArrowheads="1"/>
            </p:cNvSpPr>
            <p:nvPr/>
          </p:nvSpPr>
          <p:spPr bwMode="auto">
            <a:xfrm>
              <a:off x="1321449" y="2439139"/>
              <a:ext cx="1169200" cy="276999"/>
            </a:xfrm>
            <a:prstGeom prst="rect">
              <a:avLst/>
            </a:prstGeom>
          </p:spPr>
          <p:txBody>
            <a:bodyPr wrap="square" lIns="0" tIns="0" rIns="0" bIns="0" anchor="t" anchorCtr="0">
              <a:spAutoFit/>
              <a:scene3d>
                <a:camera prst="orthographicFront"/>
                <a:lightRig rig="threePt" dir="t"/>
              </a:scene3d>
              <a:sp3d>
                <a:bevelT w="1270" h="1270"/>
              </a:sp3d>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r">
                <a:spcBef>
                  <a:spcPts val="0"/>
                </a:spcBef>
                <a:defRPr/>
              </a:pPr>
              <a:r>
                <a:rPr lang="en-US" sz="1800" b="1" dirty="0" smtClean="0">
                  <a:solidFill>
                    <a:schemeClr val="tx1">
                      <a:lumMod val="85000"/>
                      <a:lumOff val="15000"/>
                    </a:schemeClr>
                  </a:solidFill>
                  <a:latin typeface="Tahoma" pitchFamily="34" charset="0"/>
                  <a:ea typeface="Tahoma" pitchFamily="34" charset="0"/>
                  <a:cs typeface="Tahoma" pitchFamily="34" charset="0"/>
                </a:rPr>
                <a:t>2015.07</a:t>
              </a:r>
              <a:endParaRPr lang="en-US" sz="1800" b="1" dirty="0">
                <a:solidFill>
                  <a:schemeClr val="tx1">
                    <a:lumMod val="85000"/>
                    <a:lumOff val="15000"/>
                  </a:schemeClr>
                </a:solidFill>
                <a:latin typeface="Tahoma" pitchFamily="34" charset="0"/>
                <a:ea typeface="Tahoma" pitchFamily="34" charset="0"/>
                <a:cs typeface="Tahoma" pitchFamily="34" charset="0"/>
              </a:endParaRPr>
            </a:p>
          </p:txBody>
        </p:sp>
      </p:grpSp>
      <p:cxnSp>
        <p:nvCxnSpPr>
          <p:cNvPr id="15" name="직선 연결선 14"/>
          <p:cNvCxnSpPr/>
          <p:nvPr/>
        </p:nvCxnSpPr>
        <p:spPr>
          <a:xfrm>
            <a:off x="3626777" y="2275396"/>
            <a:ext cx="0" cy="38582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직선 연결선 15"/>
          <p:cNvCxnSpPr/>
          <p:nvPr/>
        </p:nvCxnSpPr>
        <p:spPr>
          <a:xfrm>
            <a:off x="7417941" y="2275396"/>
            <a:ext cx="0" cy="38582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3"/>
          <p:cNvSpPr txBox="1">
            <a:spLocks noChangeArrowheads="1"/>
          </p:cNvSpPr>
          <p:nvPr/>
        </p:nvSpPr>
        <p:spPr bwMode="auto">
          <a:xfrm>
            <a:off x="467543" y="1225781"/>
            <a:ext cx="8187309" cy="276999"/>
          </a:xfrm>
          <a:prstGeom prst="rect">
            <a:avLst/>
          </a:prstGeom>
        </p:spPr>
        <p:txBody>
          <a:bodyPr wrap="square" lIns="0" tIns="0" rIns="0" bIns="0" anchor="ctr">
            <a:spAutoFit/>
            <a:scene3d>
              <a:camera prst="orthographicFront"/>
              <a:lightRig rig="threePt" dir="t"/>
            </a:scene3d>
            <a:sp3d>
              <a:bevelT w="1270" h="1270"/>
            </a:sp3d>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spcBef>
                <a:spcPts val="0"/>
              </a:spcBef>
              <a:defRPr/>
            </a:pPr>
            <a:r>
              <a:rPr lang="en-US" sz="1800" b="1" dirty="0" smtClean="0">
                <a:solidFill>
                  <a:schemeClr val="bg1"/>
                </a:solidFill>
                <a:effectLst>
                  <a:outerShdw blurRad="38100" dist="38100" dir="2700000" algn="tl">
                    <a:srgbClr val="000000">
                      <a:alpha val="43137"/>
                    </a:srgbClr>
                  </a:outerShdw>
                </a:effectLst>
                <a:latin typeface="Arial" pitchFamily="34" charset="0"/>
                <a:ea typeface="Tahoma" pitchFamily="34" charset="0"/>
                <a:cs typeface="Arial" pitchFamily="34" charset="0"/>
              </a:rPr>
              <a:t>In July of 2016, size of Duty Free market became twice than 1 year before  </a:t>
            </a:r>
            <a:endParaRPr lang="en-US" sz="1800" b="1" dirty="0">
              <a:solidFill>
                <a:schemeClr val="bg1"/>
              </a:solidFill>
              <a:effectLst>
                <a:outerShdw blurRad="38100" dist="38100" dir="2700000" algn="tl">
                  <a:srgbClr val="000000">
                    <a:alpha val="43137"/>
                  </a:srgbClr>
                </a:outerShdw>
              </a:effectLst>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28440669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6"/>
          </p:nvPr>
        </p:nvSpPr>
        <p:spPr/>
        <p:txBody>
          <a:bodyPr/>
          <a:lstStyle/>
          <a:p>
            <a:r>
              <a:rPr lang="en-US" altLang="ko-KR" dirty="0" smtClean="0"/>
              <a:t>Growth of Online Market</a:t>
            </a:r>
            <a:endParaRPr lang="ko-KR" altLang="en-US" dirty="0"/>
          </a:p>
        </p:txBody>
      </p:sp>
      <p:sp>
        <p:nvSpPr>
          <p:cNvPr id="3" name="텍스트 개체 틀 2"/>
          <p:cNvSpPr>
            <a:spLocks noGrp="1"/>
          </p:cNvSpPr>
          <p:nvPr>
            <p:ph type="body" sz="quarter" idx="17"/>
          </p:nvPr>
        </p:nvSpPr>
        <p:spPr/>
        <p:txBody>
          <a:bodyPr/>
          <a:lstStyle/>
          <a:p>
            <a:endParaRPr lang="ko-KR" altLang="en-US"/>
          </a:p>
        </p:txBody>
      </p:sp>
      <p:graphicFrame>
        <p:nvGraphicFramePr>
          <p:cNvPr id="22" name="차트 21"/>
          <p:cNvGraphicFramePr/>
          <p:nvPr>
            <p:extLst>
              <p:ext uri="{D42A27DB-BD31-4B8C-83A1-F6EECF244321}">
                <p14:modId xmlns:p14="http://schemas.microsoft.com/office/powerpoint/2010/main" val="646983136"/>
              </p:ext>
            </p:extLst>
          </p:nvPr>
        </p:nvGraphicFramePr>
        <p:xfrm>
          <a:off x="899592" y="1340768"/>
          <a:ext cx="7488832" cy="4968552"/>
        </p:xfrm>
        <a:graphic>
          <a:graphicData uri="http://schemas.openxmlformats.org/drawingml/2006/chart">
            <c:chart xmlns:c="http://schemas.openxmlformats.org/drawingml/2006/chart" xmlns:r="http://schemas.openxmlformats.org/officeDocument/2006/relationships" r:id="rId2"/>
          </a:graphicData>
        </a:graphic>
      </p:graphicFrame>
      <p:sp>
        <p:nvSpPr>
          <p:cNvPr id="23" name="Freeform 5"/>
          <p:cNvSpPr>
            <a:spLocks/>
          </p:cNvSpPr>
          <p:nvPr/>
        </p:nvSpPr>
        <p:spPr bwMode="blackWhite">
          <a:xfrm rot="19753852">
            <a:off x="1787379" y="2848576"/>
            <a:ext cx="5020766" cy="911090"/>
          </a:xfrm>
          <a:custGeom>
            <a:avLst/>
            <a:gdLst>
              <a:gd name="T0" fmla="*/ 0 w 1352"/>
              <a:gd name="T1" fmla="*/ 791 h 1000"/>
              <a:gd name="T2" fmla="*/ 0 w 1352"/>
              <a:gd name="T3" fmla="*/ 440 h 1000"/>
              <a:gd name="T4" fmla="*/ 1023 w 1352"/>
              <a:gd name="T5" fmla="*/ 184 h 1000"/>
              <a:gd name="T6" fmla="*/ 1023 w 1352"/>
              <a:gd name="T7" fmla="*/ 0 h 1000"/>
              <a:gd name="T8" fmla="*/ 1351 w 1352"/>
              <a:gd name="T9" fmla="*/ 480 h 1000"/>
              <a:gd name="T10" fmla="*/ 1023 w 1352"/>
              <a:gd name="T11" fmla="*/ 999 h 1000"/>
              <a:gd name="T12" fmla="*/ 1023 w 1352"/>
              <a:gd name="T13" fmla="*/ 791 h 1000"/>
              <a:gd name="T14" fmla="*/ 0 w 1352"/>
              <a:gd name="T15" fmla="*/ 791 h 1000"/>
              <a:gd name="connsiteX0" fmla="*/ 59 w 10052"/>
              <a:gd name="connsiteY0" fmla="*/ 7910 h 9990"/>
              <a:gd name="connsiteX1" fmla="*/ 0 w 10052"/>
              <a:gd name="connsiteY1" fmla="*/ 5726 h 9990"/>
              <a:gd name="connsiteX2" fmla="*/ 7626 w 10052"/>
              <a:gd name="connsiteY2" fmla="*/ 1840 h 9990"/>
              <a:gd name="connsiteX3" fmla="*/ 7626 w 10052"/>
              <a:gd name="connsiteY3" fmla="*/ 0 h 9990"/>
              <a:gd name="connsiteX4" fmla="*/ 10052 w 10052"/>
              <a:gd name="connsiteY4" fmla="*/ 4800 h 9990"/>
              <a:gd name="connsiteX5" fmla="*/ 7626 w 10052"/>
              <a:gd name="connsiteY5" fmla="*/ 9990 h 9990"/>
              <a:gd name="connsiteX6" fmla="*/ 7626 w 10052"/>
              <a:gd name="connsiteY6" fmla="*/ 7910 h 9990"/>
              <a:gd name="connsiteX7" fmla="*/ 59 w 10052"/>
              <a:gd name="connsiteY7" fmla="*/ 7910 h 9990"/>
              <a:gd name="connsiteX0" fmla="*/ 59 w 10000"/>
              <a:gd name="connsiteY0" fmla="*/ 7918 h 10000"/>
              <a:gd name="connsiteX1" fmla="*/ 0 w 10000"/>
              <a:gd name="connsiteY1" fmla="*/ 5732 h 10000"/>
              <a:gd name="connsiteX2" fmla="*/ 7587 w 10000"/>
              <a:gd name="connsiteY2" fmla="*/ 1842 h 10000"/>
              <a:gd name="connsiteX3" fmla="*/ 7587 w 10000"/>
              <a:gd name="connsiteY3" fmla="*/ 0 h 10000"/>
              <a:gd name="connsiteX4" fmla="*/ 10000 w 10000"/>
              <a:gd name="connsiteY4" fmla="*/ 4805 h 10000"/>
              <a:gd name="connsiteX5" fmla="*/ 7587 w 10000"/>
              <a:gd name="connsiteY5" fmla="*/ 10000 h 10000"/>
              <a:gd name="connsiteX6" fmla="*/ 7587 w 10000"/>
              <a:gd name="connsiteY6" fmla="*/ 7918 h 10000"/>
              <a:gd name="connsiteX7" fmla="*/ 0 w 10000"/>
              <a:gd name="connsiteY7" fmla="*/ 5926 h 10000"/>
              <a:gd name="connsiteX0" fmla="*/ 118 w 10000"/>
              <a:gd name="connsiteY0" fmla="*/ 6590 h 10000"/>
              <a:gd name="connsiteX1" fmla="*/ 0 w 10000"/>
              <a:gd name="connsiteY1" fmla="*/ 5732 h 10000"/>
              <a:gd name="connsiteX2" fmla="*/ 7587 w 10000"/>
              <a:gd name="connsiteY2" fmla="*/ 1842 h 10000"/>
              <a:gd name="connsiteX3" fmla="*/ 7587 w 10000"/>
              <a:gd name="connsiteY3" fmla="*/ 0 h 10000"/>
              <a:gd name="connsiteX4" fmla="*/ 10000 w 10000"/>
              <a:gd name="connsiteY4" fmla="*/ 4805 h 10000"/>
              <a:gd name="connsiteX5" fmla="*/ 7587 w 10000"/>
              <a:gd name="connsiteY5" fmla="*/ 10000 h 10000"/>
              <a:gd name="connsiteX6" fmla="*/ 7587 w 10000"/>
              <a:gd name="connsiteY6" fmla="*/ 7918 h 10000"/>
              <a:gd name="connsiteX7" fmla="*/ 0 w 10000"/>
              <a:gd name="connsiteY7" fmla="*/ 5926 h 10000"/>
              <a:gd name="connsiteX0" fmla="*/ 5 w 10005"/>
              <a:gd name="connsiteY0" fmla="*/ 5926 h 10000"/>
              <a:gd name="connsiteX1" fmla="*/ 5 w 10005"/>
              <a:gd name="connsiteY1" fmla="*/ 5732 h 10000"/>
              <a:gd name="connsiteX2" fmla="*/ 7592 w 10005"/>
              <a:gd name="connsiteY2" fmla="*/ 1842 h 10000"/>
              <a:gd name="connsiteX3" fmla="*/ 7592 w 10005"/>
              <a:gd name="connsiteY3" fmla="*/ 0 h 10000"/>
              <a:gd name="connsiteX4" fmla="*/ 10005 w 10005"/>
              <a:gd name="connsiteY4" fmla="*/ 4805 h 10000"/>
              <a:gd name="connsiteX5" fmla="*/ 7592 w 10005"/>
              <a:gd name="connsiteY5" fmla="*/ 10000 h 10000"/>
              <a:gd name="connsiteX6" fmla="*/ 7592 w 10005"/>
              <a:gd name="connsiteY6" fmla="*/ 7918 h 10000"/>
              <a:gd name="connsiteX7" fmla="*/ 5 w 10005"/>
              <a:gd name="connsiteY7" fmla="*/ 592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5" h="10000">
                <a:moveTo>
                  <a:pt x="5" y="5926"/>
                </a:moveTo>
                <a:cubicBezTo>
                  <a:pt x="-15" y="5197"/>
                  <a:pt x="25" y="6460"/>
                  <a:pt x="5" y="5732"/>
                </a:cubicBezTo>
                <a:lnTo>
                  <a:pt x="7592" y="1842"/>
                </a:lnTo>
                <a:lnTo>
                  <a:pt x="7592" y="0"/>
                </a:lnTo>
                <a:lnTo>
                  <a:pt x="10005" y="4805"/>
                </a:lnTo>
                <a:lnTo>
                  <a:pt x="7592" y="10000"/>
                </a:lnTo>
                <a:lnTo>
                  <a:pt x="7592" y="7918"/>
                </a:lnTo>
                <a:lnTo>
                  <a:pt x="5" y="5926"/>
                </a:lnTo>
              </a:path>
            </a:pathLst>
          </a:custGeom>
          <a:solidFill>
            <a:schemeClr val="bg1"/>
          </a:solidFill>
          <a:ln w="12700" cap="rnd" cmpd="sng">
            <a:noFill/>
            <a:prstDash val="solid"/>
            <a:round/>
            <a:headEnd/>
            <a:tailEnd/>
          </a:ln>
          <a:effectLst/>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ko-KR" altLang="en-US"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4" name="TextBox 8"/>
          <p:cNvSpPr txBox="1"/>
          <p:nvPr/>
        </p:nvSpPr>
        <p:spPr>
          <a:xfrm>
            <a:off x="6588224" y="1357959"/>
            <a:ext cx="1716757" cy="540957"/>
          </a:xfrm>
          <a:prstGeom prst="rect">
            <a:avLst/>
          </a:prstGeom>
          <a:solidFill>
            <a:schemeClr val="bg2"/>
          </a:solidFill>
          <a:ln>
            <a:solidFill>
              <a:schemeClr val="bg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ko-KR" sz="2800" dirty="0" smtClean="0">
                <a:effectLst>
                  <a:glow rad="228600">
                    <a:schemeClr val="accent6">
                      <a:satMod val="175000"/>
                      <a:alpha val="40000"/>
                    </a:schemeClr>
                  </a:glow>
                </a:effectLst>
                <a:latin typeface="+mn-ea"/>
              </a:rPr>
              <a:t>9 times</a:t>
            </a:r>
            <a:endParaRPr lang="ko-KR" altLang="en-US" sz="2800" dirty="0" smtClean="0">
              <a:effectLst>
                <a:glow rad="228600">
                  <a:schemeClr val="accent6">
                    <a:satMod val="175000"/>
                    <a:alpha val="40000"/>
                  </a:schemeClr>
                </a:glow>
              </a:effectLst>
              <a:latin typeface="+mn-ea"/>
            </a:endParaRPr>
          </a:p>
        </p:txBody>
      </p:sp>
      <p:sp>
        <p:nvSpPr>
          <p:cNvPr id="25" name="TextBox 24"/>
          <p:cNvSpPr txBox="1"/>
          <p:nvPr/>
        </p:nvSpPr>
        <p:spPr>
          <a:xfrm>
            <a:off x="7065626" y="5957179"/>
            <a:ext cx="1565300" cy="369332"/>
          </a:xfrm>
          <a:prstGeom prst="rect">
            <a:avLst/>
          </a:prstGeom>
          <a:noFill/>
        </p:spPr>
        <p:txBody>
          <a:bodyPr wrap="none" rtlCol="0">
            <a:spAutoFit/>
          </a:bodyPr>
          <a:lstStyle/>
          <a:p>
            <a:r>
              <a:rPr lang="en-US" altLang="ko-KR" dirty="0" smtClean="0">
                <a:solidFill>
                  <a:schemeClr val="bg1"/>
                </a:solidFill>
              </a:rPr>
              <a:t>Unit: </a:t>
            </a:r>
            <a:r>
              <a:rPr lang="en-US" altLang="ko-KR" dirty="0" err="1" smtClean="0">
                <a:solidFill>
                  <a:schemeClr val="bg1"/>
                </a:solidFill>
              </a:rPr>
              <a:t>bil</a:t>
            </a:r>
            <a:r>
              <a:rPr lang="en-US" altLang="ko-KR" dirty="0" smtClean="0">
                <a:solidFill>
                  <a:schemeClr val="bg1"/>
                </a:solidFill>
              </a:rPr>
              <a:t> Won</a:t>
            </a:r>
            <a:endParaRPr lang="ko-KR" altLang="en-US" dirty="0">
              <a:solidFill>
                <a:schemeClr val="bg1"/>
              </a:solidFill>
            </a:endParaRPr>
          </a:p>
        </p:txBody>
      </p:sp>
    </p:spTree>
    <p:extLst>
      <p:ext uri="{BB962C8B-B14F-4D97-AF65-F5344CB8AC3E}">
        <p14:creationId xmlns:p14="http://schemas.microsoft.com/office/powerpoint/2010/main" val="3972045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6"/>
          </p:nvPr>
        </p:nvSpPr>
        <p:spPr/>
        <p:txBody>
          <a:bodyPr/>
          <a:lstStyle/>
          <a:p>
            <a:r>
              <a:rPr lang="en-US" altLang="ko-KR" dirty="0" smtClean="0"/>
              <a:t>About Logistics Market</a:t>
            </a:r>
            <a:endParaRPr lang="ko-KR" altLang="en-US" dirty="0"/>
          </a:p>
        </p:txBody>
      </p:sp>
      <p:sp>
        <p:nvSpPr>
          <p:cNvPr id="3" name="텍스트 개체 틀 2"/>
          <p:cNvSpPr>
            <a:spLocks noGrp="1"/>
          </p:cNvSpPr>
          <p:nvPr>
            <p:ph type="body" sz="quarter" idx="17"/>
          </p:nvPr>
        </p:nvSpPr>
        <p:spPr/>
        <p:txBody>
          <a:bodyPr/>
          <a:lstStyle/>
          <a:p>
            <a:endParaRPr lang="ko-KR" altLang="en-US"/>
          </a:p>
        </p:txBody>
      </p:sp>
      <p:graphicFrame>
        <p:nvGraphicFramePr>
          <p:cNvPr id="11" name="차트 10"/>
          <p:cNvGraphicFramePr/>
          <p:nvPr>
            <p:extLst>
              <p:ext uri="{D42A27DB-BD31-4B8C-83A1-F6EECF244321}">
                <p14:modId xmlns:p14="http://schemas.microsoft.com/office/powerpoint/2010/main" val="4098912170"/>
              </p:ext>
            </p:extLst>
          </p:nvPr>
        </p:nvGraphicFramePr>
        <p:xfrm>
          <a:off x="683568" y="1124744"/>
          <a:ext cx="7755261" cy="518457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323528" y="1268760"/>
            <a:ext cx="1124026" cy="307777"/>
          </a:xfrm>
          <a:prstGeom prst="rect">
            <a:avLst/>
          </a:prstGeom>
          <a:noFill/>
        </p:spPr>
        <p:txBody>
          <a:bodyPr wrap="none" rtlCol="0">
            <a:spAutoFit/>
          </a:bodyPr>
          <a:lstStyle/>
          <a:p>
            <a:r>
              <a:rPr lang="en-US" altLang="ko-KR" sz="1400" dirty="0" smtClean="0">
                <a:solidFill>
                  <a:schemeClr val="bg1"/>
                </a:solidFill>
              </a:rPr>
              <a:t>Unit: billion</a:t>
            </a:r>
            <a:endParaRPr lang="ko-KR" altLang="en-US" sz="1400" dirty="0">
              <a:solidFill>
                <a:schemeClr val="bg1"/>
              </a:solidFill>
            </a:endParaRPr>
          </a:p>
        </p:txBody>
      </p:sp>
      <p:sp>
        <p:nvSpPr>
          <p:cNvPr id="13" name="TextBox 12"/>
          <p:cNvSpPr txBox="1"/>
          <p:nvPr/>
        </p:nvSpPr>
        <p:spPr>
          <a:xfrm>
            <a:off x="7522081" y="1268760"/>
            <a:ext cx="1601079" cy="307777"/>
          </a:xfrm>
          <a:prstGeom prst="rect">
            <a:avLst/>
          </a:prstGeom>
          <a:noFill/>
        </p:spPr>
        <p:txBody>
          <a:bodyPr wrap="none" rtlCol="0">
            <a:spAutoFit/>
          </a:bodyPr>
          <a:lstStyle/>
          <a:p>
            <a:r>
              <a:rPr lang="en-US" altLang="ko-KR" sz="1400" dirty="0" smtClean="0">
                <a:solidFill>
                  <a:schemeClr val="bg1"/>
                </a:solidFill>
              </a:rPr>
              <a:t>Unit: Trillion Won</a:t>
            </a:r>
            <a:endParaRPr lang="ko-KR" altLang="en-US" sz="1400" dirty="0">
              <a:solidFill>
                <a:schemeClr val="bg1"/>
              </a:solidFill>
            </a:endParaRPr>
          </a:p>
        </p:txBody>
      </p:sp>
    </p:spTree>
    <p:extLst>
      <p:ext uri="{BB962C8B-B14F-4D97-AF65-F5344CB8AC3E}">
        <p14:creationId xmlns:p14="http://schemas.microsoft.com/office/powerpoint/2010/main" val="9889089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6"/>
          </p:nvPr>
        </p:nvSpPr>
        <p:spPr>
          <a:prstGeom prst="rect">
            <a:avLst/>
          </a:prstGeom>
        </p:spPr>
        <p:txBody>
          <a:bodyPr/>
          <a:lstStyle/>
          <a:p>
            <a:r>
              <a:rPr lang="en-US" altLang="ko-KR" dirty="0" smtClean="0"/>
              <a:t>Office Market in Korea</a:t>
            </a:r>
            <a:endParaRPr lang="en-US" altLang="ko-KR" dirty="0"/>
          </a:p>
        </p:txBody>
      </p:sp>
      <p:sp>
        <p:nvSpPr>
          <p:cNvPr id="4" name="텍스트 개체 틀 3"/>
          <p:cNvSpPr>
            <a:spLocks noGrp="1"/>
          </p:cNvSpPr>
          <p:nvPr>
            <p:ph type="body" sz="quarter" idx="17"/>
          </p:nvPr>
        </p:nvSpPr>
        <p:spPr/>
        <p:txBody>
          <a:bodyPr/>
          <a:lstStyle/>
          <a:p>
            <a:endParaRPr lang="ko-KR" altLang="en-US" dirty="0"/>
          </a:p>
        </p:txBody>
      </p:sp>
      <p:pic>
        <p:nvPicPr>
          <p:cNvPr id="39" name="그림 38"/>
          <p:cNvPicPr>
            <a:picLocks noChangeAspect="1"/>
          </p:cNvPicPr>
          <p:nvPr/>
        </p:nvPicPr>
        <p:blipFill rotWithShape="1">
          <a:blip r:embed="rId6">
            <a:extLst>
              <a:ext uri="{28A0092B-C50C-407E-A947-70E740481C1C}">
                <a14:useLocalDpi xmlns:a14="http://schemas.microsoft.com/office/drawing/2010/main" val="0"/>
              </a:ext>
            </a:extLst>
          </a:blip>
          <a:srcRect t="83599"/>
          <a:stretch/>
        </p:blipFill>
        <p:spPr>
          <a:xfrm>
            <a:off x="0" y="5345974"/>
            <a:ext cx="9144000" cy="1124744"/>
          </a:xfrm>
          <a:prstGeom prst="rect">
            <a:avLst/>
          </a:prstGeom>
        </p:spPr>
      </p:pic>
      <p:grpSp>
        <p:nvGrpSpPr>
          <p:cNvPr id="40" name="그룹 39"/>
          <p:cNvGrpSpPr/>
          <p:nvPr/>
        </p:nvGrpSpPr>
        <p:grpSpPr>
          <a:xfrm>
            <a:off x="1939331" y="979862"/>
            <a:ext cx="1589146" cy="1500007"/>
            <a:chOff x="7169168" y="999958"/>
            <a:chExt cx="1589146" cy="1500007"/>
          </a:xfrm>
        </p:grpSpPr>
        <p:cxnSp>
          <p:nvCxnSpPr>
            <p:cNvPr id="41" name="직선 연결선 40"/>
            <p:cNvCxnSpPr/>
            <p:nvPr/>
          </p:nvCxnSpPr>
          <p:spPr>
            <a:xfrm>
              <a:off x="7808181" y="999958"/>
              <a:ext cx="0" cy="999958"/>
            </a:xfrm>
            <a:prstGeom prst="line">
              <a:avLst/>
            </a:prstGeom>
            <a:ln cap="rnd">
              <a:solidFill>
                <a:schemeClr val="bg1">
                  <a:lumMod val="75000"/>
                </a:schemeClr>
              </a:solidFill>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2" name="그림 41"/>
            <p:cNvPicPr>
              <a:picLocks noChangeAspect="1"/>
            </p:cNvPicPr>
            <p:nvPr/>
          </p:nvPicPr>
          <p:blipFill rotWithShape="1">
            <a:blip r:embed="rId7">
              <a:extLst>
                <a:ext uri="{28A0092B-C50C-407E-A947-70E740481C1C}">
                  <a14:useLocalDpi xmlns:a14="http://schemas.microsoft.com/office/drawing/2010/main" val="0"/>
                </a:ext>
              </a:extLst>
            </a:blip>
            <a:srcRect l="33314" t="24801" r="43708" b="61198"/>
            <a:stretch/>
          </p:blipFill>
          <p:spPr>
            <a:xfrm>
              <a:off x="7169168" y="1773717"/>
              <a:ext cx="1589146" cy="726248"/>
            </a:xfrm>
            <a:prstGeom prst="rect">
              <a:avLst/>
            </a:prstGeom>
          </p:spPr>
        </p:pic>
        <p:cxnSp>
          <p:nvCxnSpPr>
            <p:cNvPr id="43" name="직선 연결선 42"/>
            <p:cNvCxnSpPr/>
            <p:nvPr/>
          </p:nvCxnSpPr>
          <p:spPr>
            <a:xfrm>
              <a:off x="7808181" y="1940717"/>
              <a:ext cx="0" cy="61866"/>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44" name="직선 연결선 43"/>
            <p:cNvCxnSpPr/>
            <p:nvPr/>
          </p:nvCxnSpPr>
          <p:spPr>
            <a:xfrm>
              <a:off x="7794891" y="1940717"/>
              <a:ext cx="0" cy="61866"/>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grpSp>
      <p:pic>
        <p:nvPicPr>
          <p:cNvPr id="45" name="그림 44"/>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Lst>
          </a:blip>
          <a:stretch>
            <a:fillRect/>
          </a:stretch>
        </p:blipFill>
        <p:spPr>
          <a:xfrm>
            <a:off x="2399324" y="1124744"/>
            <a:ext cx="4172505" cy="3674767"/>
          </a:xfrm>
          <a:prstGeom prst="rect">
            <a:avLst/>
          </a:prstGeom>
          <a:ln w="9525">
            <a:noFill/>
          </a:ln>
          <a:effectLst>
            <a:outerShdw blurRad="50800" dist="38100" dir="2700000" algn="tl" rotWithShape="0">
              <a:prstClr val="black">
                <a:alpha val="40000"/>
              </a:prstClr>
            </a:outerShdw>
          </a:effectLst>
        </p:spPr>
      </p:pic>
      <p:sp>
        <p:nvSpPr>
          <p:cNvPr id="46" name="직사각형 45"/>
          <p:cNvSpPr/>
          <p:nvPr/>
        </p:nvSpPr>
        <p:spPr>
          <a:xfrm>
            <a:off x="4402838" y="2771201"/>
            <a:ext cx="574196" cy="320729"/>
          </a:xfrm>
          <a:prstGeom prst="rect">
            <a:avLst/>
          </a:prstGeom>
        </p:spPr>
        <p:txBody>
          <a:bodyPr wrap="none">
            <a:spAutoFit/>
          </a:bodyPr>
          <a:lstStyle/>
          <a:p>
            <a:pPr defTabSz="914418" fontAlgn="auto">
              <a:lnSpc>
                <a:spcPct val="106000"/>
              </a:lnSpc>
              <a:spcBef>
                <a:spcPts val="0"/>
              </a:spcBef>
              <a:spcAft>
                <a:spcPts val="0"/>
              </a:spcAft>
              <a:defRPr/>
            </a:pPr>
            <a:r>
              <a:rPr kumimoji="0" lang="en-US" altLang="ko-KR" sz="1400" b="1" kern="0" dirty="0" smtClean="0">
                <a:ln w="0"/>
                <a:solidFill>
                  <a:srgbClr val="002776"/>
                </a:solidFill>
                <a:effectLst>
                  <a:outerShdw blurRad="38100" dist="25400" dir="5400000" algn="ctr" rotWithShape="0">
                    <a:srgbClr val="6E747A">
                      <a:alpha val="43000"/>
                    </a:srgbClr>
                  </a:outerShdw>
                </a:effectLst>
                <a:latin typeface="Arial" panose="020B0604020202020204" pitchFamily="34" charset="0"/>
                <a:ea typeface="굴림" panose="020B0600000101010101" pitchFamily="50" charset="-127"/>
                <a:cs typeface="Arial" panose="020B0604020202020204" pitchFamily="34" charset="0"/>
              </a:rPr>
              <a:t>CBD</a:t>
            </a:r>
          </a:p>
        </p:txBody>
      </p:sp>
      <p:sp>
        <p:nvSpPr>
          <p:cNvPr id="47" name="직사각형 46"/>
          <p:cNvSpPr/>
          <p:nvPr/>
        </p:nvSpPr>
        <p:spPr>
          <a:xfrm>
            <a:off x="4830849" y="3568802"/>
            <a:ext cx="583814" cy="320729"/>
          </a:xfrm>
          <a:prstGeom prst="rect">
            <a:avLst/>
          </a:prstGeom>
        </p:spPr>
        <p:txBody>
          <a:bodyPr wrap="none">
            <a:spAutoFit/>
          </a:bodyPr>
          <a:lstStyle/>
          <a:p>
            <a:pPr defTabSz="914418" fontAlgn="auto">
              <a:lnSpc>
                <a:spcPct val="106000"/>
              </a:lnSpc>
              <a:spcBef>
                <a:spcPts val="0"/>
              </a:spcBef>
              <a:spcAft>
                <a:spcPts val="0"/>
              </a:spcAft>
              <a:defRPr/>
            </a:pPr>
            <a:r>
              <a:rPr kumimoji="0" lang="en-US" altLang="ko-KR" sz="1400" b="1" kern="0" dirty="0">
                <a:ln w="0"/>
                <a:solidFill>
                  <a:srgbClr val="002776"/>
                </a:solidFill>
                <a:effectLst>
                  <a:outerShdw blurRad="38100" dist="25400" dir="5400000" algn="ctr" rotWithShape="0">
                    <a:srgbClr val="6E747A">
                      <a:alpha val="43000"/>
                    </a:srgbClr>
                  </a:outerShdw>
                </a:effectLst>
                <a:latin typeface="Arial" panose="020B0604020202020204" pitchFamily="34" charset="0"/>
                <a:ea typeface="굴림" panose="020B0600000101010101" pitchFamily="50" charset="-127"/>
                <a:cs typeface="Arial" panose="020B0604020202020204" pitchFamily="34" charset="0"/>
              </a:rPr>
              <a:t>G</a:t>
            </a:r>
            <a:r>
              <a:rPr kumimoji="0" lang="en-US" altLang="ko-KR" sz="1400" b="1" kern="0" dirty="0" smtClean="0">
                <a:ln w="0"/>
                <a:solidFill>
                  <a:srgbClr val="002776"/>
                </a:solidFill>
                <a:effectLst>
                  <a:outerShdw blurRad="38100" dist="25400" dir="5400000" algn="ctr" rotWithShape="0">
                    <a:srgbClr val="6E747A">
                      <a:alpha val="43000"/>
                    </a:srgbClr>
                  </a:outerShdw>
                </a:effectLst>
                <a:latin typeface="Arial" panose="020B0604020202020204" pitchFamily="34" charset="0"/>
                <a:ea typeface="굴림" panose="020B0600000101010101" pitchFamily="50" charset="-127"/>
                <a:cs typeface="Arial" panose="020B0604020202020204" pitchFamily="34" charset="0"/>
              </a:rPr>
              <a:t>BD</a:t>
            </a:r>
          </a:p>
        </p:txBody>
      </p:sp>
      <p:sp>
        <p:nvSpPr>
          <p:cNvPr id="48" name="직사각형 47"/>
          <p:cNvSpPr/>
          <p:nvPr/>
        </p:nvSpPr>
        <p:spPr>
          <a:xfrm>
            <a:off x="3795654" y="3337223"/>
            <a:ext cx="564578" cy="320729"/>
          </a:xfrm>
          <a:prstGeom prst="rect">
            <a:avLst/>
          </a:prstGeom>
        </p:spPr>
        <p:txBody>
          <a:bodyPr wrap="none">
            <a:spAutoFit/>
          </a:bodyPr>
          <a:lstStyle/>
          <a:p>
            <a:pPr defTabSz="914418" fontAlgn="auto">
              <a:lnSpc>
                <a:spcPct val="106000"/>
              </a:lnSpc>
              <a:spcBef>
                <a:spcPts val="0"/>
              </a:spcBef>
              <a:spcAft>
                <a:spcPts val="0"/>
              </a:spcAft>
              <a:defRPr/>
            </a:pPr>
            <a:r>
              <a:rPr kumimoji="0" lang="en-US" altLang="ko-KR" sz="1400" b="1" kern="0" dirty="0">
                <a:ln w="0"/>
                <a:solidFill>
                  <a:srgbClr val="002776"/>
                </a:solidFill>
                <a:effectLst>
                  <a:outerShdw blurRad="38100" dist="25400" dir="5400000" algn="ctr" rotWithShape="0">
                    <a:srgbClr val="6E747A">
                      <a:alpha val="43000"/>
                    </a:srgbClr>
                  </a:outerShdw>
                </a:effectLst>
                <a:latin typeface="Arial" panose="020B0604020202020204" pitchFamily="34" charset="0"/>
                <a:ea typeface="굴림" panose="020B0600000101010101" pitchFamily="50" charset="-127"/>
                <a:cs typeface="Arial" panose="020B0604020202020204" pitchFamily="34" charset="0"/>
              </a:rPr>
              <a:t>Y</a:t>
            </a:r>
            <a:r>
              <a:rPr kumimoji="0" lang="en-US" altLang="ko-KR" sz="1400" b="1" kern="0" dirty="0" smtClean="0">
                <a:ln w="0"/>
                <a:solidFill>
                  <a:srgbClr val="002776"/>
                </a:solidFill>
                <a:effectLst>
                  <a:outerShdw blurRad="38100" dist="25400" dir="5400000" algn="ctr" rotWithShape="0">
                    <a:srgbClr val="6E747A">
                      <a:alpha val="43000"/>
                    </a:srgbClr>
                  </a:outerShdw>
                </a:effectLst>
                <a:latin typeface="Arial" panose="020B0604020202020204" pitchFamily="34" charset="0"/>
                <a:ea typeface="굴림" panose="020B0600000101010101" pitchFamily="50" charset="-127"/>
                <a:cs typeface="Arial" panose="020B0604020202020204" pitchFamily="34" charset="0"/>
              </a:rPr>
              <a:t>BD</a:t>
            </a:r>
          </a:p>
        </p:txBody>
      </p:sp>
      <p:graphicFrame>
        <p:nvGraphicFramePr>
          <p:cNvPr id="51" name="표 50"/>
          <p:cNvGraphicFramePr>
            <a:graphicFrameLocks noGrp="1"/>
          </p:cNvGraphicFramePr>
          <p:nvPr>
            <p:extLst>
              <p:ext uri="{D42A27DB-BD31-4B8C-83A1-F6EECF244321}">
                <p14:modId xmlns:p14="http://schemas.microsoft.com/office/powerpoint/2010/main" val="3706178405"/>
              </p:ext>
            </p:extLst>
          </p:nvPr>
        </p:nvGraphicFramePr>
        <p:xfrm>
          <a:off x="507064" y="989565"/>
          <a:ext cx="2392616" cy="2301240"/>
        </p:xfrm>
        <a:graphic>
          <a:graphicData uri="http://schemas.openxmlformats.org/drawingml/2006/table">
            <a:tbl>
              <a:tblPr firstRow="1" bandRow="1">
                <a:tableStyleId>{21E4AEA4-8DFA-4A89-87EB-49C32662AFE0}</a:tableStyleId>
              </a:tblPr>
              <a:tblGrid>
                <a:gridCol w="1196308"/>
                <a:gridCol w="1196308"/>
              </a:tblGrid>
              <a:tr h="370840">
                <a:tc gridSpan="2">
                  <a:txBody>
                    <a:bodyPr/>
                    <a:lstStyle/>
                    <a:p>
                      <a:pPr algn="l"/>
                      <a:r>
                        <a:rPr kumimoji="0" lang="en-US" altLang="ko-KR" sz="1000" kern="0" dirty="0" smtClean="0">
                          <a:ln w="0"/>
                          <a:effectLst>
                            <a:outerShdw blurRad="38100" dist="25400" dir="5400000" algn="ctr" rotWithShape="0">
                              <a:srgbClr val="6E747A">
                                <a:alpha val="43000"/>
                              </a:srgbClr>
                            </a:outerShdw>
                          </a:effectLst>
                        </a:rPr>
                        <a:t>CBD (Central Business District)</a:t>
                      </a:r>
                      <a:endParaRPr lang="en-US" sz="1000" dirty="0">
                        <a:solidFill>
                          <a:schemeClr val="bg1"/>
                        </a:solidFill>
                      </a:endParaRPr>
                    </a:p>
                  </a:txBody>
                  <a:tcPr marL="84406" marR="84406" anchor="ctr"/>
                </a:tc>
                <a:tc hMerge="1">
                  <a:txBody>
                    <a:bodyPr/>
                    <a:lstStyle/>
                    <a:p>
                      <a:endParaRPr lang="en-US"/>
                    </a:p>
                  </a:txBody>
                  <a:tcPr/>
                </a:tc>
              </a:tr>
              <a:tr h="370840">
                <a:tc>
                  <a:txBody>
                    <a:bodyPr/>
                    <a:lstStyle/>
                    <a:p>
                      <a:pPr algn="ctr"/>
                      <a:r>
                        <a:rPr lang="en-US" sz="900" dirty="0" smtClean="0"/>
                        <a:t>Average </a:t>
                      </a:r>
                    </a:p>
                    <a:p>
                      <a:pPr algn="ctr"/>
                      <a:r>
                        <a:rPr lang="en-US" sz="900" dirty="0" smtClean="0"/>
                        <a:t>Building Age</a:t>
                      </a:r>
                      <a:endParaRPr lang="en-US" sz="900" dirty="0">
                        <a:solidFill>
                          <a:schemeClr val="tx1">
                            <a:lumMod val="75000"/>
                            <a:lumOff val="25000"/>
                          </a:schemeClr>
                        </a:solidFill>
                      </a:endParaRPr>
                    </a:p>
                  </a:txBody>
                  <a:tcPr marL="84406" marR="84406" anchor="ctr"/>
                </a:tc>
                <a:tc>
                  <a:txBody>
                    <a:bodyPr/>
                    <a:lstStyle/>
                    <a:p>
                      <a:pPr marL="0" algn="ctr" defTabSz="457209" rtl="0" eaLnBrk="1" latinLnBrk="0" hangingPunct="1"/>
                      <a:r>
                        <a:rPr lang="en-US" sz="900" kern="1200" dirty="0" smtClean="0"/>
                        <a:t>29 Years</a:t>
                      </a:r>
                      <a:endParaRPr lang="en-US" sz="900" kern="1200" dirty="0">
                        <a:solidFill>
                          <a:schemeClr val="tx1">
                            <a:lumMod val="75000"/>
                            <a:lumOff val="25000"/>
                          </a:schemeClr>
                        </a:solidFill>
                        <a:latin typeface="+mn-lt"/>
                        <a:ea typeface="+mn-ea"/>
                        <a:cs typeface="+mn-cs"/>
                      </a:endParaRPr>
                    </a:p>
                  </a:txBody>
                  <a:tcPr marL="84406" marR="84406" anchor="ctr"/>
                </a:tc>
              </a:tr>
              <a:tr h="370840">
                <a:tc>
                  <a:txBody>
                    <a:bodyPr/>
                    <a:lstStyle/>
                    <a:p>
                      <a:pPr algn="ctr"/>
                      <a:r>
                        <a:rPr lang="en-US" sz="900" dirty="0" smtClean="0"/>
                        <a:t>Developed</a:t>
                      </a:r>
                      <a:r>
                        <a:rPr lang="en-US" sz="900" baseline="0" dirty="0" smtClean="0"/>
                        <a:t> </a:t>
                      </a:r>
                      <a:endParaRPr lang="en-US" sz="900" dirty="0">
                        <a:solidFill>
                          <a:schemeClr val="tx1">
                            <a:lumMod val="75000"/>
                            <a:lumOff val="25000"/>
                          </a:schemeClr>
                        </a:solidFill>
                      </a:endParaRPr>
                    </a:p>
                  </a:txBody>
                  <a:tcPr marL="84406" marR="84406" anchor="ctr"/>
                </a:tc>
                <a:tc>
                  <a:txBody>
                    <a:bodyPr/>
                    <a:lstStyle/>
                    <a:p>
                      <a:pPr marL="0" algn="ctr" defTabSz="457209" rtl="0" eaLnBrk="1" latinLnBrk="0" hangingPunct="1"/>
                      <a:r>
                        <a:rPr lang="en-US" sz="900" kern="1200" dirty="0" smtClean="0"/>
                        <a:t>Late 1960s</a:t>
                      </a:r>
                      <a:endParaRPr lang="en-US" sz="900" kern="1200" dirty="0">
                        <a:solidFill>
                          <a:schemeClr val="tx1">
                            <a:lumMod val="75000"/>
                            <a:lumOff val="25000"/>
                          </a:schemeClr>
                        </a:solidFill>
                        <a:latin typeface="+mn-lt"/>
                        <a:ea typeface="+mn-ea"/>
                        <a:cs typeface="+mn-cs"/>
                      </a:endParaRPr>
                    </a:p>
                  </a:txBody>
                  <a:tcPr marL="84406" marR="84406" anchor="ctr"/>
                </a:tc>
              </a:tr>
              <a:tr h="370840">
                <a:tc gridSpan="2">
                  <a:txBody>
                    <a:bodyPr/>
                    <a:lstStyle/>
                    <a:p>
                      <a:pPr marL="0" marR="0" indent="0" algn="l" defTabSz="457209" rtl="0" eaLnBrk="1" fontAlgn="auto" latinLnBrk="0" hangingPunct="1">
                        <a:lnSpc>
                          <a:spcPct val="100000"/>
                        </a:lnSpc>
                        <a:spcBef>
                          <a:spcPts val="0"/>
                        </a:spcBef>
                        <a:spcAft>
                          <a:spcPts val="0"/>
                        </a:spcAft>
                        <a:buClrTx/>
                        <a:buSzTx/>
                        <a:buFontTx/>
                        <a:buNone/>
                        <a:tabLst/>
                        <a:defRPr/>
                      </a:pPr>
                      <a:r>
                        <a:rPr lang="en-US" sz="900" dirty="0" smtClean="0"/>
                        <a:t>CBD is the oldest business district developed in the 1960’s, followed by YBD</a:t>
                      </a:r>
                      <a:r>
                        <a:rPr lang="en-US" sz="900" baseline="0" dirty="0" smtClean="0"/>
                        <a:t> </a:t>
                      </a:r>
                      <a:r>
                        <a:rPr lang="en-US" sz="900" dirty="0" smtClean="0"/>
                        <a:t>and GBD. The CBD is still the most prominent business district in Seoul with well established supporting facilities. Foreign banks, securities houses, embassies, and consulting companies dominate the CBD </a:t>
                      </a:r>
                      <a:endParaRPr lang="en-US" sz="900" dirty="0" smtClean="0">
                        <a:solidFill>
                          <a:schemeClr val="tx1">
                            <a:lumMod val="75000"/>
                            <a:lumOff val="25000"/>
                          </a:schemeClr>
                        </a:solidFill>
                      </a:endParaRPr>
                    </a:p>
                  </a:txBody>
                  <a:tcPr marL="84406" marR="84406"/>
                </a:tc>
                <a:tc hMerge="1">
                  <a:txBody>
                    <a:bodyPr/>
                    <a:lstStyle/>
                    <a:p>
                      <a:endParaRPr lang="en-US"/>
                    </a:p>
                  </a:txBody>
                  <a:tcPr/>
                </a:tc>
              </a:tr>
            </a:tbl>
          </a:graphicData>
        </a:graphic>
      </p:graphicFrame>
      <p:graphicFrame>
        <p:nvGraphicFramePr>
          <p:cNvPr id="52" name="표 51"/>
          <p:cNvGraphicFramePr>
            <a:graphicFrameLocks noGrp="1"/>
          </p:cNvGraphicFramePr>
          <p:nvPr>
            <p:extLst>
              <p:ext uri="{D42A27DB-BD31-4B8C-83A1-F6EECF244321}">
                <p14:modId xmlns:p14="http://schemas.microsoft.com/office/powerpoint/2010/main" val="860667309"/>
              </p:ext>
            </p:extLst>
          </p:nvPr>
        </p:nvGraphicFramePr>
        <p:xfrm>
          <a:off x="6250494" y="1149027"/>
          <a:ext cx="2392615" cy="1010920"/>
        </p:xfrm>
        <a:graphic>
          <a:graphicData uri="http://schemas.openxmlformats.org/drawingml/2006/table">
            <a:tbl>
              <a:tblPr firstRow="1" bandRow="1">
                <a:tableStyleId>{21E4AEA4-8DFA-4A89-87EB-49C32662AFE0}</a:tableStyleId>
              </a:tblPr>
              <a:tblGrid>
                <a:gridCol w="2392615"/>
              </a:tblGrid>
              <a:tr h="370840">
                <a:tc>
                  <a:txBody>
                    <a:bodyPr/>
                    <a:lstStyle/>
                    <a:p>
                      <a:pPr algn="l"/>
                      <a:r>
                        <a:rPr kumimoji="0" lang="en-US" altLang="ko-KR" sz="1100" kern="0" dirty="0" smtClean="0">
                          <a:ln w="0"/>
                          <a:effectLst>
                            <a:outerShdw blurRad="38100" dist="25400" dir="5400000" algn="ctr" rotWithShape="0">
                              <a:srgbClr val="6E747A">
                                <a:alpha val="43000"/>
                              </a:srgbClr>
                            </a:outerShdw>
                          </a:effectLst>
                          <a:latin typeface="-윤고딕330" panose="02030504000101010101" pitchFamily="18" charset="-127"/>
                          <a:ea typeface="-윤고딕330" panose="02030504000101010101" pitchFamily="18" charset="-127"/>
                        </a:rPr>
                        <a:t>Others</a:t>
                      </a:r>
                      <a:endParaRPr lang="en-US" sz="1100" dirty="0">
                        <a:solidFill>
                          <a:schemeClr val="bg1"/>
                        </a:solidFill>
                        <a:latin typeface="-윤고딕330" panose="02030504000101010101" pitchFamily="18" charset="-127"/>
                        <a:ea typeface="-윤고딕330" panose="02030504000101010101" pitchFamily="18" charset="-127"/>
                      </a:endParaRPr>
                    </a:p>
                  </a:txBody>
                  <a:tcPr marL="84406" marR="84406" anchor="ctr"/>
                </a:tc>
              </a:tr>
              <a:tr h="370840">
                <a:tc>
                  <a:txBody>
                    <a:bodyPr/>
                    <a:lstStyle/>
                    <a:p>
                      <a:pPr>
                        <a:lnSpc>
                          <a:spcPct val="100000"/>
                        </a:lnSpc>
                      </a:pPr>
                      <a:r>
                        <a:rPr lang="en-US" sz="900" dirty="0" smtClean="0">
                          <a:latin typeface="-윤고딕330" panose="02030504000101010101" pitchFamily="18" charset="-127"/>
                          <a:ea typeface="-윤고딕330" panose="02030504000101010101" pitchFamily="18" charset="-127"/>
                        </a:rPr>
                        <a:t>Others include office stocks in Seoul that do not belong to the three major business districts. The most prominent area it includes are </a:t>
                      </a:r>
                      <a:r>
                        <a:rPr lang="en-US" sz="900" dirty="0" err="1" smtClean="0">
                          <a:latin typeface="-윤고딕330" panose="02030504000101010101" pitchFamily="18" charset="-127"/>
                          <a:ea typeface="-윤고딕330" panose="02030504000101010101" pitchFamily="18" charset="-127"/>
                        </a:rPr>
                        <a:t>Songpa</a:t>
                      </a:r>
                      <a:r>
                        <a:rPr lang="en-US" sz="900" dirty="0" smtClean="0">
                          <a:latin typeface="-윤고딕330" panose="02030504000101010101" pitchFamily="18" charset="-127"/>
                          <a:ea typeface="-윤고딕330" panose="02030504000101010101" pitchFamily="18" charset="-127"/>
                        </a:rPr>
                        <a:t>, </a:t>
                      </a:r>
                      <a:r>
                        <a:rPr lang="en-US" sz="900" dirty="0" err="1" smtClean="0">
                          <a:latin typeface="-윤고딕330" panose="02030504000101010101" pitchFamily="18" charset="-127"/>
                          <a:ea typeface="-윤고딕330" panose="02030504000101010101" pitchFamily="18" charset="-127"/>
                        </a:rPr>
                        <a:t>Jamsil</a:t>
                      </a:r>
                      <a:r>
                        <a:rPr lang="en-US" sz="900" dirty="0" smtClean="0">
                          <a:latin typeface="-윤고딕330" panose="02030504000101010101" pitchFamily="18" charset="-127"/>
                          <a:ea typeface="-윤고딕330" panose="02030504000101010101" pitchFamily="18" charset="-127"/>
                        </a:rPr>
                        <a:t>, and </a:t>
                      </a:r>
                      <a:r>
                        <a:rPr lang="en-US" sz="900" dirty="0" err="1" smtClean="0">
                          <a:latin typeface="-윤고딕330" panose="02030504000101010101" pitchFamily="18" charset="-127"/>
                          <a:ea typeface="-윤고딕330" panose="02030504000101010101" pitchFamily="18" charset="-127"/>
                        </a:rPr>
                        <a:t>Sangam</a:t>
                      </a:r>
                      <a:r>
                        <a:rPr lang="en-US" sz="900" dirty="0" smtClean="0">
                          <a:latin typeface="-윤고딕330" panose="02030504000101010101" pitchFamily="18" charset="-127"/>
                          <a:ea typeface="-윤고딕330" panose="02030504000101010101" pitchFamily="18" charset="-127"/>
                        </a:rPr>
                        <a:t> (developed</a:t>
                      </a:r>
                      <a:r>
                        <a:rPr lang="en-US" sz="900" baseline="0" dirty="0" smtClean="0">
                          <a:latin typeface="-윤고딕330" panose="02030504000101010101" pitchFamily="18" charset="-127"/>
                          <a:ea typeface="-윤고딕330" panose="02030504000101010101" pitchFamily="18" charset="-127"/>
                        </a:rPr>
                        <a:t> in 2011)</a:t>
                      </a:r>
                      <a:r>
                        <a:rPr lang="en-US" sz="900" dirty="0" smtClean="0">
                          <a:latin typeface="-윤고딕330" panose="02030504000101010101" pitchFamily="18" charset="-127"/>
                          <a:ea typeface="-윤고딕330" panose="02030504000101010101" pitchFamily="18" charset="-127"/>
                        </a:rPr>
                        <a:t>.  </a:t>
                      </a:r>
                      <a:endParaRPr lang="en-US" sz="900" dirty="0">
                        <a:solidFill>
                          <a:schemeClr val="tx1">
                            <a:lumMod val="65000"/>
                            <a:lumOff val="35000"/>
                          </a:schemeClr>
                        </a:solidFill>
                        <a:latin typeface="-윤고딕330" panose="02030504000101010101" pitchFamily="18" charset="-127"/>
                        <a:ea typeface="-윤고딕330" panose="02030504000101010101" pitchFamily="18" charset="-127"/>
                      </a:endParaRPr>
                    </a:p>
                  </a:txBody>
                  <a:tcPr marL="84406" marR="84406"/>
                </a:tc>
              </a:tr>
            </a:tbl>
          </a:graphicData>
        </a:graphic>
      </p:graphicFrame>
      <p:graphicFrame>
        <p:nvGraphicFramePr>
          <p:cNvPr id="53" name="표 52"/>
          <p:cNvGraphicFramePr>
            <a:graphicFrameLocks noGrp="1"/>
          </p:cNvGraphicFramePr>
          <p:nvPr>
            <p:extLst>
              <p:ext uri="{D42A27DB-BD31-4B8C-83A1-F6EECF244321}">
                <p14:modId xmlns:p14="http://schemas.microsoft.com/office/powerpoint/2010/main" val="1674654251"/>
              </p:ext>
            </p:extLst>
          </p:nvPr>
        </p:nvGraphicFramePr>
        <p:xfrm>
          <a:off x="472012" y="3775410"/>
          <a:ext cx="2392616" cy="2314259"/>
        </p:xfrm>
        <a:graphic>
          <a:graphicData uri="http://schemas.openxmlformats.org/drawingml/2006/table">
            <a:tbl>
              <a:tblPr firstRow="1" bandRow="1">
                <a:tableStyleId>{21E4AEA4-8DFA-4A89-87EB-49C32662AFE0}</a:tableStyleId>
              </a:tblPr>
              <a:tblGrid>
                <a:gridCol w="1196308"/>
                <a:gridCol w="1196308"/>
              </a:tblGrid>
              <a:tr h="423411">
                <a:tc gridSpan="2">
                  <a:txBody>
                    <a:bodyPr/>
                    <a:lstStyle/>
                    <a:p>
                      <a:pPr algn="ctr"/>
                      <a:r>
                        <a:rPr kumimoji="0" lang="en-US" altLang="ko-KR" sz="1100" kern="0" dirty="0" smtClean="0">
                          <a:ln w="0"/>
                          <a:effectLst>
                            <a:outerShdw blurRad="38100" dist="25400" dir="5400000" algn="ctr" rotWithShape="0">
                              <a:srgbClr val="6E747A">
                                <a:alpha val="43000"/>
                              </a:srgbClr>
                            </a:outerShdw>
                          </a:effectLst>
                          <a:latin typeface="-윤고딕330" panose="02030504000101010101" pitchFamily="18" charset="-127"/>
                          <a:ea typeface="-윤고딕330" panose="02030504000101010101" pitchFamily="18" charset="-127"/>
                        </a:rPr>
                        <a:t>YBD (Yeouido Business District)</a:t>
                      </a:r>
                      <a:endParaRPr kumimoji="0" lang="en-US" altLang="ko-KR" sz="1100" b="1" kern="0" dirty="0" smtClean="0">
                        <a:ln w="0"/>
                        <a:solidFill>
                          <a:schemeClr val="bg1"/>
                        </a:solidFill>
                        <a:effectLst>
                          <a:outerShdw blurRad="38100" dist="25400" dir="5400000" algn="ctr" rotWithShape="0">
                            <a:srgbClr val="6E747A">
                              <a:alpha val="43000"/>
                            </a:srgbClr>
                          </a:outerShdw>
                        </a:effectLst>
                        <a:latin typeface="-윤고딕330" panose="02030504000101010101" pitchFamily="18" charset="-127"/>
                        <a:ea typeface="-윤고딕330" panose="02030504000101010101" pitchFamily="18" charset="-127"/>
                        <a:cs typeface="Arial" panose="020B0604020202020204" pitchFamily="34" charset="0"/>
                      </a:endParaRPr>
                    </a:p>
                  </a:txBody>
                  <a:tcPr marL="84406" marR="84406" anchor="ctr"/>
                </a:tc>
                <a:tc hMerge="1">
                  <a:txBody>
                    <a:bodyPr/>
                    <a:lstStyle/>
                    <a:p>
                      <a:endParaRPr lang="en-US"/>
                    </a:p>
                  </a:txBody>
                  <a:tcPr/>
                </a:tc>
              </a:tr>
              <a:tr h="423411">
                <a:tc>
                  <a:txBody>
                    <a:bodyPr/>
                    <a:lstStyle/>
                    <a:p>
                      <a:pPr algn="ctr">
                        <a:lnSpc>
                          <a:spcPct val="100000"/>
                        </a:lnSpc>
                      </a:pPr>
                      <a:r>
                        <a:rPr lang="en-US" sz="900" dirty="0" smtClean="0">
                          <a:latin typeface="-윤고딕330" panose="02030504000101010101" pitchFamily="18" charset="-127"/>
                          <a:ea typeface="-윤고딕330" panose="02030504000101010101" pitchFamily="18" charset="-127"/>
                        </a:rPr>
                        <a:t>Average </a:t>
                      </a:r>
                    </a:p>
                    <a:p>
                      <a:pPr algn="ctr">
                        <a:lnSpc>
                          <a:spcPct val="100000"/>
                        </a:lnSpc>
                      </a:pPr>
                      <a:r>
                        <a:rPr lang="en-US" sz="900" dirty="0" smtClean="0">
                          <a:latin typeface="-윤고딕330" panose="02030504000101010101" pitchFamily="18" charset="-127"/>
                          <a:ea typeface="-윤고딕330" panose="02030504000101010101" pitchFamily="18" charset="-127"/>
                        </a:rPr>
                        <a:t>Building Age</a:t>
                      </a:r>
                      <a:endParaRPr lang="en-US" sz="900" dirty="0">
                        <a:solidFill>
                          <a:schemeClr val="tx1">
                            <a:lumMod val="75000"/>
                            <a:lumOff val="25000"/>
                          </a:schemeClr>
                        </a:solidFill>
                        <a:latin typeface="-윤고딕330" panose="02030504000101010101" pitchFamily="18" charset="-127"/>
                        <a:ea typeface="-윤고딕330" panose="02030504000101010101" pitchFamily="18" charset="-127"/>
                      </a:endParaRPr>
                    </a:p>
                  </a:txBody>
                  <a:tcPr marL="84406" marR="84406" anchor="ctr"/>
                </a:tc>
                <a:tc>
                  <a:txBody>
                    <a:bodyPr/>
                    <a:lstStyle/>
                    <a:p>
                      <a:pPr algn="ctr">
                        <a:lnSpc>
                          <a:spcPct val="100000"/>
                        </a:lnSpc>
                      </a:pPr>
                      <a:r>
                        <a:rPr lang="en-US" sz="900" dirty="0" smtClean="0">
                          <a:latin typeface="-윤고딕330" panose="02030504000101010101" pitchFamily="18" charset="-127"/>
                          <a:ea typeface="-윤고딕330" panose="02030504000101010101" pitchFamily="18" charset="-127"/>
                        </a:rPr>
                        <a:t>25 Years</a:t>
                      </a:r>
                      <a:endParaRPr lang="en-US" sz="900" dirty="0">
                        <a:solidFill>
                          <a:schemeClr val="tx1">
                            <a:lumMod val="75000"/>
                            <a:lumOff val="25000"/>
                          </a:schemeClr>
                        </a:solidFill>
                        <a:latin typeface="-윤고딕330" panose="02030504000101010101" pitchFamily="18" charset="-127"/>
                        <a:ea typeface="-윤고딕330" panose="02030504000101010101" pitchFamily="18" charset="-127"/>
                      </a:endParaRPr>
                    </a:p>
                  </a:txBody>
                  <a:tcPr marL="84406" marR="84406" anchor="ctr"/>
                </a:tc>
              </a:tr>
              <a:tr h="423411">
                <a:tc>
                  <a:txBody>
                    <a:bodyPr/>
                    <a:lstStyle/>
                    <a:p>
                      <a:pPr algn="ctr">
                        <a:lnSpc>
                          <a:spcPct val="100000"/>
                        </a:lnSpc>
                      </a:pPr>
                      <a:r>
                        <a:rPr lang="en-US" sz="900" dirty="0" smtClean="0">
                          <a:latin typeface="-윤고딕330" panose="02030504000101010101" pitchFamily="18" charset="-127"/>
                          <a:ea typeface="-윤고딕330" panose="02030504000101010101" pitchFamily="18" charset="-127"/>
                        </a:rPr>
                        <a:t>Developed</a:t>
                      </a:r>
                      <a:endParaRPr lang="en-US" sz="900" dirty="0">
                        <a:solidFill>
                          <a:schemeClr val="tx1">
                            <a:lumMod val="75000"/>
                            <a:lumOff val="25000"/>
                          </a:schemeClr>
                        </a:solidFill>
                        <a:latin typeface="-윤고딕330" panose="02030504000101010101" pitchFamily="18" charset="-127"/>
                        <a:ea typeface="-윤고딕330" panose="02030504000101010101" pitchFamily="18" charset="-127"/>
                      </a:endParaRPr>
                    </a:p>
                  </a:txBody>
                  <a:tcPr marL="84406" marR="84406" anchor="ctr"/>
                </a:tc>
                <a:tc>
                  <a:txBody>
                    <a:bodyPr/>
                    <a:lstStyle/>
                    <a:p>
                      <a:pPr algn="ctr">
                        <a:lnSpc>
                          <a:spcPct val="100000"/>
                        </a:lnSpc>
                      </a:pPr>
                      <a:r>
                        <a:rPr lang="en-US" sz="900" dirty="0" smtClean="0">
                          <a:latin typeface="-윤고딕330" panose="02030504000101010101" pitchFamily="18" charset="-127"/>
                          <a:ea typeface="-윤고딕330" panose="02030504000101010101" pitchFamily="18" charset="-127"/>
                        </a:rPr>
                        <a:t>Early 1980s</a:t>
                      </a:r>
                      <a:endParaRPr lang="en-US" sz="900" dirty="0">
                        <a:solidFill>
                          <a:schemeClr val="tx1">
                            <a:lumMod val="75000"/>
                            <a:lumOff val="25000"/>
                          </a:schemeClr>
                        </a:solidFill>
                        <a:latin typeface="-윤고딕330" panose="02030504000101010101" pitchFamily="18" charset="-127"/>
                        <a:ea typeface="-윤고딕330" panose="02030504000101010101" pitchFamily="18" charset="-127"/>
                      </a:endParaRPr>
                    </a:p>
                  </a:txBody>
                  <a:tcPr marL="84406" marR="84406" anchor="ctr"/>
                </a:tc>
              </a:tr>
              <a:tr h="1044026">
                <a:tc gridSpan="2">
                  <a:txBody>
                    <a:bodyPr/>
                    <a:lstStyle/>
                    <a:p>
                      <a:pPr>
                        <a:lnSpc>
                          <a:spcPct val="100000"/>
                        </a:lnSpc>
                      </a:pPr>
                      <a:r>
                        <a:rPr lang="en-US" sz="900" dirty="0" smtClean="0">
                          <a:latin typeface="-윤고딕330" panose="02030504000101010101" pitchFamily="18" charset="-127"/>
                          <a:ea typeface="-윤고딕330" panose="02030504000101010101" pitchFamily="18" charset="-127"/>
                        </a:rPr>
                        <a:t>In the late 1970’s through early 1980’s, YBD was developed as the ‘Manhattan of Seoul’ Local securities, media, and IT companies dominate the district due to its close proximity to Korea Stock Exchange and news broadcasting stations. </a:t>
                      </a:r>
                      <a:endParaRPr lang="en-US" sz="900" dirty="0">
                        <a:solidFill>
                          <a:schemeClr val="tx1">
                            <a:lumMod val="75000"/>
                            <a:lumOff val="25000"/>
                          </a:schemeClr>
                        </a:solidFill>
                        <a:latin typeface="-윤고딕330" panose="02030504000101010101" pitchFamily="18" charset="-127"/>
                        <a:ea typeface="-윤고딕330" panose="02030504000101010101" pitchFamily="18" charset="-127"/>
                      </a:endParaRPr>
                    </a:p>
                  </a:txBody>
                  <a:tcPr marL="84406" marR="84406"/>
                </a:tc>
                <a:tc hMerge="1">
                  <a:txBody>
                    <a:bodyPr/>
                    <a:lstStyle/>
                    <a:p>
                      <a:endParaRPr lang="en-US"/>
                    </a:p>
                  </a:txBody>
                  <a:tcPr/>
                </a:tc>
              </a:tr>
            </a:tbl>
          </a:graphicData>
        </a:graphic>
      </p:graphicFrame>
      <p:grpSp>
        <p:nvGrpSpPr>
          <p:cNvPr id="54" name="Group 42"/>
          <p:cNvGrpSpPr>
            <a:grpSpLocks/>
          </p:cNvGrpSpPr>
          <p:nvPr>
            <p:custDataLst>
              <p:tags r:id="rId1"/>
            </p:custDataLst>
          </p:nvPr>
        </p:nvGrpSpPr>
        <p:grpSpPr bwMode="auto">
          <a:xfrm>
            <a:off x="1141835" y="3497588"/>
            <a:ext cx="2790212" cy="243168"/>
            <a:chOff x="4073" y="2750"/>
            <a:chExt cx="408" cy="363"/>
          </a:xfrm>
        </p:grpSpPr>
        <p:sp>
          <p:nvSpPr>
            <p:cNvPr id="55" name="Line 43"/>
            <p:cNvSpPr>
              <a:spLocks noChangeShapeType="1"/>
            </p:cNvSpPr>
            <p:nvPr/>
          </p:nvSpPr>
          <p:spPr bwMode="auto">
            <a:xfrm flipV="1">
              <a:off x="4073" y="2750"/>
              <a:ext cx="0" cy="363"/>
            </a:xfrm>
            <a:prstGeom prst="line">
              <a:avLst/>
            </a:prstGeom>
            <a:noFill/>
            <a:ln w="19050">
              <a:solidFill>
                <a:schemeClr val="tx2">
                  <a:lumMod val="50000"/>
                </a:schemeClr>
              </a:solidFill>
              <a:round/>
              <a:headEnd/>
              <a:tailEnd/>
            </a:ln>
            <a:extLst>
              <a:ext uri="{909E8E84-426E-40DD-AFC4-6F175D3DCCD1}">
                <a14:hiddenFill xmlns:a14="http://schemas.microsoft.com/office/drawing/2010/main">
                  <a:noFill/>
                </a14:hiddenFill>
              </a:ext>
            </a:extLst>
          </p:spPr>
          <p:txBody>
            <a:bodyPr tIns="91440" bIns="91440" anchor="ctr"/>
            <a:lstStyle/>
            <a:p>
              <a:endParaRPr lang="en-US"/>
            </a:p>
          </p:txBody>
        </p:sp>
        <p:sp>
          <p:nvSpPr>
            <p:cNvPr id="56" name="Line 44"/>
            <p:cNvSpPr>
              <a:spLocks noChangeShapeType="1"/>
            </p:cNvSpPr>
            <p:nvPr/>
          </p:nvSpPr>
          <p:spPr bwMode="auto">
            <a:xfrm>
              <a:off x="4073" y="2750"/>
              <a:ext cx="408" cy="0"/>
            </a:xfrm>
            <a:prstGeom prst="line">
              <a:avLst/>
            </a:prstGeom>
            <a:noFill/>
            <a:ln w="19050">
              <a:solidFill>
                <a:schemeClr val="tx2">
                  <a:lumMod val="50000"/>
                </a:schemeClr>
              </a:solidFill>
              <a:round/>
              <a:headEnd/>
              <a:tailEnd type="triangle" w="med" len="med"/>
            </a:ln>
            <a:extLst>
              <a:ext uri="{909E8E84-426E-40DD-AFC4-6F175D3DCCD1}">
                <a14:hiddenFill xmlns:a14="http://schemas.microsoft.com/office/drawing/2010/main">
                  <a:noFill/>
                </a14:hiddenFill>
              </a:ext>
            </a:extLst>
          </p:spPr>
          <p:txBody>
            <a:bodyPr tIns="91440" bIns="91440" anchor="ctr"/>
            <a:lstStyle/>
            <a:p>
              <a:endParaRPr lang="en-US"/>
            </a:p>
          </p:txBody>
        </p:sp>
      </p:grpSp>
      <p:grpSp>
        <p:nvGrpSpPr>
          <p:cNvPr id="58" name="Group 42"/>
          <p:cNvGrpSpPr>
            <a:grpSpLocks/>
          </p:cNvGrpSpPr>
          <p:nvPr>
            <p:custDataLst>
              <p:tags r:id="rId2"/>
            </p:custDataLst>
          </p:nvPr>
        </p:nvGrpSpPr>
        <p:grpSpPr bwMode="auto">
          <a:xfrm rot="5400000">
            <a:off x="2956835" y="1046621"/>
            <a:ext cx="1677637" cy="1771521"/>
            <a:chOff x="4073" y="2750"/>
            <a:chExt cx="408" cy="363"/>
          </a:xfrm>
        </p:grpSpPr>
        <p:sp>
          <p:nvSpPr>
            <p:cNvPr id="59" name="Line 43"/>
            <p:cNvSpPr>
              <a:spLocks noChangeShapeType="1"/>
            </p:cNvSpPr>
            <p:nvPr/>
          </p:nvSpPr>
          <p:spPr bwMode="auto">
            <a:xfrm flipV="1">
              <a:off x="4073" y="2750"/>
              <a:ext cx="0" cy="363"/>
            </a:xfrm>
            <a:prstGeom prst="line">
              <a:avLst/>
            </a:prstGeom>
            <a:noFill/>
            <a:ln w="19050">
              <a:solidFill>
                <a:schemeClr val="tx2">
                  <a:lumMod val="75000"/>
                </a:schemeClr>
              </a:solidFill>
              <a:round/>
              <a:headEnd/>
              <a:tailEnd/>
            </a:ln>
            <a:extLst>
              <a:ext uri="{909E8E84-426E-40DD-AFC4-6F175D3DCCD1}">
                <a14:hiddenFill xmlns:a14="http://schemas.microsoft.com/office/drawing/2010/main">
                  <a:noFill/>
                </a14:hiddenFill>
              </a:ext>
            </a:extLst>
          </p:spPr>
          <p:txBody>
            <a:bodyPr tIns="91440" bIns="91440" anchor="ctr"/>
            <a:lstStyle/>
            <a:p>
              <a:endParaRPr lang="en-US"/>
            </a:p>
          </p:txBody>
        </p:sp>
        <p:sp>
          <p:nvSpPr>
            <p:cNvPr id="76" name="Line 44"/>
            <p:cNvSpPr>
              <a:spLocks noChangeShapeType="1"/>
            </p:cNvSpPr>
            <p:nvPr/>
          </p:nvSpPr>
          <p:spPr bwMode="auto">
            <a:xfrm>
              <a:off x="4073" y="2750"/>
              <a:ext cx="408" cy="0"/>
            </a:xfrm>
            <a:prstGeom prst="line">
              <a:avLst/>
            </a:prstGeom>
            <a:noFill/>
            <a:ln w="19050">
              <a:solidFill>
                <a:schemeClr val="tx2">
                  <a:lumMod val="75000"/>
                </a:schemeClr>
              </a:solidFill>
              <a:round/>
              <a:headEnd/>
              <a:tailEnd type="triangle" w="med" len="med"/>
            </a:ln>
            <a:extLst>
              <a:ext uri="{909E8E84-426E-40DD-AFC4-6F175D3DCCD1}">
                <a14:hiddenFill xmlns:a14="http://schemas.microsoft.com/office/drawing/2010/main">
                  <a:noFill/>
                </a14:hiddenFill>
              </a:ext>
            </a:extLst>
          </p:spPr>
          <p:txBody>
            <a:bodyPr tIns="91440" bIns="91440" anchor="ctr"/>
            <a:lstStyle/>
            <a:p>
              <a:endParaRPr lang="en-US"/>
            </a:p>
          </p:txBody>
        </p:sp>
      </p:grpSp>
      <p:grpSp>
        <p:nvGrpSpPr>
          <p:cNvPr id="77" name="Group 53"/>
          <p:cNvGrpSpPr>
            <a:grpSpLocks/>
          </p:cNvGrpSpPr>
          <p:nvPr>
            <p:custDataLst>
              <p:tags r:id="rId3"/>
            </p:custDataLst>
          </p:nvPr>
        </p:nvGrpSpPr>
        <p:grpSpPr bwMode="auto">
          <a:xfrm flipH="1">
            <a:off x="5123219" y="2732996"/>
            <a:ext cx="1840286" cy="1723094"/>
            <a:chOff x="4572" y="3430"/>
            <a:chExt cx="409" cy="363"/>
          </a:xfrm>
        </p:grpSpPr>
        <p:sp>
          <p:nvSpPr>
            <p:cNvPr id="78" name="Line 54"/>
            <p:cNvSpPr>
              <a:spLocks noChangeShapeType="1"/>
            </p:cNvSpPr>
            <p:nvPr/>
          </p:nvSpPr>
          <p:spPr bwMode="auto">
            <a:xfrm flipV="1">
              <a:off x="4572" y="3430"/>
              <a:ext cx="0" cy="363"/>
            </a:xfrm>
            <a:prstGeom prst="line">
              <a:avLst/>
            </a:prstGeom>
            <a:noFill/>
            <a:ln w="19050">
              <a:solidFill>
                <a:schemeClr val="tx2">
                  <a:lumMod val="75000"/>
                </a:schemeClr>
              </a:solidFill>
              <a:round/>
              <a:headEnd/>
              <a:tailEnd/>
            </a:ln>
            <a:extLst>
              <a:ext uri="{909E8E84-426E-40DD-AFC4-6F175D3DCCD1}">
                <a14:hiddenFill xmlns:a14="http://schemas.microsoft.com/office/drawing/2010/main">
                  <a:noFill/>
                </a14:hiddenFill>
              </a:ext>
            </a:extLst>
          </p:spPr>
          <p:txBody>
            <a:bodyPr tIns="91440" bIns="91440" anchor="ctr"/>
            <a:lstStyle/>
            <a:p>
              <a:endParaRPr lang="en-US"/>
            </a:p>
          </p:txBody>
        </p:sp>
        <p:sp>
          <p:nvSpPr>
            <p:cNvPr id="79" name="Line 55"/>
            <p:cNvSpPr>
              <a:spLocks noChangeShapeType="1"/>
            </p:cNvSpPr>
            <p:nvPr/>
          </p:nvSpPr>
          <p:spPr bwMode="auto">
            <a:xfrm>
              <a:off x="4572" y="3430"/>
              <a:ext cx="408" cy="0"/>
            </a:xfrm>
            <a:prstGeom prst="line">
              <a:avLst/>
            </a:prstGeom>
            <a:noFill/>
            <a:ln w="19050">
              <a:solidFill>
                <a:schemeClr val="tx2">
                  <a:lumMod val="75000"/>
                </a:schemeClr>
              </a:solidFill>
              <a:round/>
              <a:headEnd/>
              <a:tailEnd/>
            </a:ln>
            <a:extLst>
              <a:ext uri="{909E8E84-426E-40DD-AFC4-6F175D3DCCD1}">
                <a14:hiddenFill xmlns:a14="http://schemas.microsoft.com/office/drawing/2010/main">
                  <a:noFill/>
                </a14:hiddenFill>
              </a:ext>
            </a:extLst>
          </p:spPr>
          <p:txBody>
            <a:bodyPr tIns="91440" bIns="91440" anchor="ctr"/>
            <a:lstStyle/>
            <a:p>
              <a:endParaRPr lang="en-US"/>
            </a:p>
          </p:txBody>
        </p:sp>
        <p:sp>
          <p:nvSpPr>
            <p:cNvPr id="80" name="Line 56"/>
            <p:cNvSpPr>
              <a:spLocks noChangeShapeType="1"/>
            </p:cNvSpPr>
            <p:nvPr/>
          </p:nvSpPr>
          <p:spPr bwMode="auto">
            <a:xfrm>
              <a:off x="4981" y="3430"/>
              <a:ext cx="0" cy="182"/>
            </a:xfrm>
            <a:prstGeom prst="line">
              <a:avLst/>
            </a:prstGeom>
            <a:noFill/>
            <a:ln w="19050">
              <a:solidFill>
                <a:schemeClr val="tx2">
                  <a:lumMod val="75000"/>
                </a:schemeClr>
              </a:solidFill>
              <a:round/>
              <a:headEnd/>
              <a:tailEnd type="triangle" w="med" len="med"/>
            </a:ln>
            <a:extLst>
              <a:ext uri="{909E8E84-426E-40DD-AFC4-6F175D3DCCD1}">
                <a14:hiddenFill xmlns:a14="http://schemas.microsoft.com/office/drawing/2010/main">
                  <a:noFill/>
                </a14:hiddenFill>
              </a:ext>
            </a:extLst>
          </p:spPr>
          <p:txBody>
            <a:bodyPr tIns="91440" bIns="91440" anchor="ctr"/>
            <a:lstStyle/>
            <a:p>
              <a:endParaRPr lang="en-US"/>
            </a:p>
          </p:txBody>
        </p:sp>
      </p:grpSp>
      <p:graphicFrame>
        <p:nvGraphicFramePr>
          <p:cNvPr id="81" name="표 80"/>
          <p:cNvGraphicFramePr>
            <a:graphicFrameLocks noGrp="1"/>
          </p:cNvGraphicFramePr>
          <p:nvPr>
            <p:extLst>
              <p:ext uri="{D42A27DB-BD31-4B8C-83A1-F6EECF244321}">
                <p14:modId xmlns:p14="http://schemas.microsoft.com/office/powerpoint/2010/main" val="1988946641"/>
              </p:ext>
            </p:extLst>
          </p:nvPr>
        </p:nvGraphicFramePr>
        <p:xfrm>
          <a:off x="6575665" y="3425794"/>
          <a:ext cx="2392616" cy="2574723"/>
        </p:xfrm>
        <a:graphic>
          <a:graphicData uri="http://schemas.openxmlformats.org/drawingml/2006/table">
            <a:tbl>
              <a:tblPr firstRow="1" bandRow="1">
                <a:tableStyleId>{21E4AEA4-8DFA-4A89-87EB-49C32662AFE0}</a:tableStyleId>
              </a:tblPr>
              <a:tblGrid>
                <a:gridCol w="1196308"/>
                <a:gridCol w="1196308"/>
              </a:tblGrid>
              <a:tr h="414911">
                <a:tc gridSpan="2">
                  <a:txBody>
                    <a:bodyPr/>
                    <a:lstStyle/>
                    <a:p>
                      <a:pPr algn="l"/>
                      <a:r>
                        <a:rPr kumimoji="0" lang="en-US" altLang="ko-KR" sz="1100" kern="0" dirty="0" smtClean="0">
                          <a:ln w="0"/>
                          <a:effectLst>
                            <a:outerShdw blurRad="38100" dist="25400" dir="5400000" algn="ctr" rotWithShape="0">
                              <a:srgbClr val="6E747A">
                                <a:alpha val="43000"/>
                              </a:srgbClr>
                            </a:outerShdw>
                          </a:effectLst>
                          <a:latin typeface="-윤고딕330" panose="02030504000101010101" pitchFamily="18" charset="-127"/>
                          <a:ea typeface="-윤고딕330" panose="02030504000101010101" pitchFamily="18" charset="-127"/>
                        </a:rPr>
                        <a:t>GBD (Gangnam Business District)</a:t>
                      </a:r>
                      <a:endParaRPr kumimoji="0" lang="en-US" altLang="ko-KR" sz="1100" b="1" kern="0" dirty="0" smtClean="0">
                        <a:ln w="0"/>
                        <a:solidFill>
                          <a:schemeClr val="bg1"/>
                        </a:solidFill>
                        <a:effectLst>
                          <a:outerShdw blurRad="38100" dist="25400" dir="5400000" algn="ctr" rotWithShape="0">
                            <a:srgbClr val="6E747A">
                              <a:alpha val="43000"/>
                            </a:srgbClr>
                          </a:outerShdw>
                        </a:effectLst>
                        <a:latin typeface="-윤고딕330" panose="02030504000101010101" pitchFamily="18" charset="-127"/>
                        <a:ea typeface="-윤고딕330" panose="02030504000101010101" pitchFamily="18" charset="-127"/>
                        <a:cs typeface="Arial" panose="020B0604020202020204" pitchFamily="34" charset="0"/>
                      </a:endParaRPr>
                    </a:p>
                  </a:txBody>
                  <a:tcPr marL="84406" marR="84406" anchor="ctr"/>
                </a:tc>
                <a:tc hMerge="1">
                  <a:txBody>
                    <a:bodyPr/>
                    <a:lstStyle/>
                    <a:p>
                      <a:endParaRPr lang="en-US"/>
                    </a:p>
                  </a:txBody>
                  <a:tcPr/>
                </a:tc>
              </a:tr>
              <a:tr h="414911">
                <a:tc>
                  <a:txBody>
                    <a:bodyPr/>
                    <a:lstStyle/>
                    <a:p>
                      <a:pPr algn="ctr">
                        <a:lnSpc>
                          <a:spcPct val="100000"/>
                        </a:lnSpc>
                      </a:pPr>
                      <a:r>
                        <a:rPr lang="en-US" sz="900" dirty="0" smtClean="0">
                          <a:latin typeface="-윤고딕330" panose="02030504000101010101" pitchFamily="18" charset="-127"/>
                          <a:ea typeface="-윤고딕330" panose="02030504000101010101" pitchFamily="18" charset="-127"/>
                        </a:rPr>
                        <a:t>Average </a:t>
                      </a:r>
                    </a:p>
                    <a:p>
                      <a:pPr algn="ctr">
                        <a:lnSpc>
                          <a:spcPct val="100000"/>
                        </a:lnSpc>
                      </a:pPr>
                      <a:r>
                        <a:rPr lang="en-US" sz="900" dirty="0" smtClean="0">
                          <a:latin typeface="-윤고딕330" panose="02030504000101010101" pitchFamily="18" charset="-127"/>
                          <a:ea typeface="-윤고딕330" panose="02030504000101010101" pitchFamily="18" charset="-127"/>
                        </a:rPr>
                        <a:t>Building Age</a:t>
                      </a:r>
                      <a:endParaRPr lang="en-US" sz="900" dirty="0">
                        <a:solidFill>
                          <a:schemeClr val="tx1">
                            <a:lumMod val="75000"/>
                            <a:lumOff val="25000"/>
                          </a:schemeClr>
                        </a:solidFill>
                        <a:latin typeface="-윤고딕330" panose="02030504000101010101" pitchFamily="18" charset="-127"/>
                        <a:ea typeface="-윤고딕330" panose="02030504000101010101" pitchFamily="18" charset="-127"/>
                      </a:endParaRPr>
                    </a:p>
                  </a:txBody>
                  <a:tcPr marL="84406" marR="84406" anchor="ctr"/>
                </a:tc>
                <a:tc>
                  <a:txBody>
                    <a:bodyPr/>
                    <a:lstStyle/>
                    <a:p>
                      <a:pPr algn="ctr">
                        <a:lnSpc>
                          <a:spcPct val="100000"/>
                        </a:lnSpc>
                      </a:pPr>
                      <a:r>
                        <a:rPr lang="en-US" sz="900" dirty="0" smtClean="0">
                          <a:latin typeface="-윤고딕330" panose="02030504000101010101" pitchFamily="18" charset="-127"/>
                          <a:ea typeface="-윤고딕330" panose="02030504000101010101" pitchFamily="18" charset="-127"/>
                        </a:rPr>
                        <a:t>18 Years</a:t>
                      </a:r>
                      <a:endParaRPr lang="en-US" sz="900" dirty="0">
                        <a:solidFill>
                          <a:schemeClr val="tx1">
                            <a:lumMod val="75000"/>
                            <a:lumOff val="25000"/>
                          </a:schemeClr>
                        </a:solidFill>
                        <a:latin typeface="-윤고딕330" panose="02030504000101010101" pitchFamily="18" charset="-127"/>
                        <a:ea typeface="-윤고딕330" panose="02030504000101010101" pitchFamily="18" charset="-127"/>
                      </a:endParaRPr>
                    </a:p>
                  </a:txBody>
                  <a:tcPr marL="84406" marR="84406" anchor="ctr"/>
                </a:tc>
              </a:tr>
              <a:tr h="414911">
                <a:tc>
                  <a:txBody>
                    <a:bodyPr/>
                    <a:lstStyle/>
                    <a:p>
                      <a:pPr algn="ctr">
                        <a:lnSpc>
                          <a:spcPct val="100000"/>
                        </a:lnSpc>
                      </a:pPr>
                      <a:r>
                        <a:rPr lang="en-US" sz="900" dirty="0" smtClean="0">
                          <a:latin typeface="-윤고딕330" panose="02030504000101010101" pitchFamily="18" charset="-127"/>
                          <a:ea typeface="-윤고딕330" panose="02030504000101010101" pitchFamily="18" charset="-127"/>
                        </a:rPr>
                        <a:t>Developed</a:t>
                      </a:r>
                      <a:endParaRPr lang="en-US" sz="900" dirty="0">
                        <a:solidFill>
                          <a:schemeClr val="tx1">
                            <a:lumMod val="75000"/>
                            <a:lumOff val="25000"/>
                          </a:schemeClr>
                        </a:solidFill>
                        <a:latin typeface="-윤고딕330" panose="02030504000101010101" pitchFamily="18" charset="-127"/>
                        <a:ea typeface="-윤고딕330" panose="02030504000101010101" pitchFamily="18" charset="-127"/>
                      </a:endParaRPr>
                    </a:p>
                  </a:txBody>
                  <a:tcPr marL="84406" marR="84406" anchor="ctr"/>
                </a:tc>
                <a:tc>
                  <a:txBody>
                    <a:bodyPr/>
                    <a:lstStyle/>
                    <a:p>
                      <a:pPr algn="ctr">
                        <a:lnSpc>
                          <a:spcPct val="100000"/>
                        </a:lnSpc>
                      </a:pPr>
                      <a:r>
                        <a:rPr lang="en-US" sz="900" dirty="0" smtClean="0">
                          <a:latin typeface="-윤고딕330" panose="02030504000101010101" pitchFamily="18" charset="-127"/>
                          <a:ea typeface="-윤고딕330" panose="02030504000101010101" pitchFamily="18" charset="-127"/>
                        </a:rPr>
                        <a:t>Mid-Late 1980s</a:t>
                      </a:r>
                      <a:endParaRPr lang="en-US" sz="900" dirty="0">
                        <a:solidFill>
                          <a:schemeClr val="tx1">
                            <a:lumMod val="75000"/>
                            <a:lumOff val="25000"/>
                          </a:schemeClr>
                        </a:solidFill>
                        <a:latin typeface="-윤고딕330" panose="02030504000101010101" pitchFamily="18" charset="-127"/>
                        <a:ea typeface="-윤고딕330" panose="02030504000101010101" pitchFamily="18" charset="-127"/>
                      </a:endParaRPr>
                    </a:p>
                  </a:txBody>
                  <a:tcPr marL="84406" marR="84406" anchor="ctr"/>
                </a:tc>
              </a:tr>
              <a:tr h="1329990">
                <a:tc gridSpan="2">
                  <a:txBody>
                    <a:bodyPr/>
                    <a:lstStyle/>
                    <a:p>
                      <a:pPr>
                        <a:lnSpc>
                          <a:spcPct val="100000"/>
                        </a:lnSpc>
                      </a:pPr>
                      <a:r>
                        <a:rPr lang="en-US" sz="900" dirty="0" smtClean="0">
                          <a:latin typeface="-윤고딕330" panose="02030504000101010101" pitchFamily="18" charset="-127"/>
                          <a:ea typeface="-윤고딕330" panose="02030504000101010101" pitchFamily="18" charset="-127"/>
                        </a:rPr>
                        <a:t>The Central Government designated GBD, formerly an agricultural area, as the second business district of Seoul. In the middle 1990’s, GBD was gaining popularity centering around Gangnam Rd and Teheran Rd.  After IMF, GBD showed rapid rent hike. Now it’s home to Korea's conglomerate companies and the nation's largest center of global IT companies</a:t>
                      </a:r>
                      <a:endParaRPr lang="en-US" sz="900" dirty="0">
                        <a:solidFill>
                          <a:schemeClr val="tx1">
                            <a:lumMod val="75000"/>
                            <a:lumOff val="25000"/>
                          </a:schemeClr>
                        </a:solidFill>
                        <a:latin typeface="-윤고딕330" panose="02030504000101010101" pitchFamily="18" charset="-127"/>
                        <a:ea typeface="-윤고딕330" panose="02030504000101010101" pitchFamily="18" charset="-127"/>
                      </a:endParaRPr>
                    </a:p>
                  </a:txBody>
                  <a:tcPr marL="84406" marR="84406"/>
                </a:tc>
                <a:tc hMerge="1">
                  <a:txBody>
                    <a:bodyPr/>
                    <a:lstStyle/>
                    <a:p>
                      <a:endParaRPr lang="en-US"/>
                    </a:p>
                  </a:txBody>
                  <a:tcPr/>
                </a:tc>
              </a:tr>
            </a:tbl>
          </a:graphicData>
        </a:graphic>
      </p:graphicFrame>
    </p:spTree>
    <p:extLst>
      <p:ext uri="{BB962C8B-B14F-4D97-AF65-F5344CB8AC3E}">
        <p14:creationId xmlns:p14="http://schemas.microsoft.com/office/powerpoint/2010/main" val="15194108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6"/>
          </p:nvPr>
        </p:nvSpPr>
        <p:spPr>
          <a:xfrm>
            <a:off x="467544" y="435442"/>
            <a:ext cx="8187309" cy="369332"/>
          </a:xfrm>
          <a:prstGeom prst="rect">
            <a:avLst/>
          </a:prstGeom>
        </p:spPr>
        <p:txBody>
          <a:bodyPr/>
          <a:lstStyle/>
          <a:p>
            <a:r>
              <a:rPr lang="en-US" altLang="ko-KR" sz="2400" dirty="0"/>
              <a:t>Cap rate index of Prime Office In Seoul 2005 ~ 2016</a:t>
            </a:r>
            <a:endParaRPr lang="ko-KR" altLang="en-US" sz="2400" dirty="0"/>
          </a:p>
        </p:txBody>
      </p:sp>
      <p:pic>
        <p:nvPicPr>
          <p:cNvPr id="6" name="그림 5"/>
          <p:cNvPicPr>
            <a:picLocks noChangeAspect="1"/>
          </p:cNvPicPr>
          <p:nvPr/>
        </p:nvPicPr>
        <p:blipFill>
          <a:blip r:embed="rId3"/>
          <a:stretch>
            <a:fillRect/>
          </a:stretch>
        </p:blipFill>
        <p:spPr>
          <a:xfrm>
            <a:off x="611560" y="1556792"/>
            <a:ext cx="7911009" cy="4104456"/>
          </a:xfrm>
          <a:prstGeom prst="rect">
            <a:avLst/>
          </a:prstGeom>
        </p:spPr>
      </p:pic>
      <p:sp>
        <p:nvSpPr>
          <p:cNvPr id="7" name="TextBox 6"/>
          <p:cNvSpPr txBox="1"/>
          <p:nvPr/>
        </p:nvSpPr>
        <p:spPr>
          <a:xfrm>
            <a:off x="6156176" y="2636912"/>
            <a:ext cx="1808059" cy="369332"/>
          </a:xfrm>
          <a:prstGeom prst="rect">
            <a:avLst/>
          </a:prstGeom>
          <a:noFill/>
        </p:spPr>
        <p:txBody>
          <a:bodyPr wrap="none" rtlCol="0">
            <a:spAutoFit/>
          </a:bodyPr>
          <a:lstStyle/>
          <a:p>
            <a:r>
              <a:rPr lang="en-US" altLang="ko-KR" dirty="0" smtClean="0">
                <a:solidFill>
                  <a:srgbClr val="FF0000"/>
                </a:solidFill>
                <a:latin typeface="Tahoma" panose="020B0604030504040204" pitchFamily="34" charset="0"/>
                <a:cs typeface="Tahoma" panose="020B0604030504040204" pitchFamily="34" charset="0"/>
              </a:rPr>
              <a:t>Stable</a:t>
            </a:r>
            <a:r>
              <a:rPr lang="ko-KR" altLang="en-US" dirty="0" smtClean="0">
                <a:solidFill>
                  <a:srgbClr val="FF0000"/>
                </a:solidFill>
                <a:latin typeface="Tahoma" panose="020B0604030504040204" pitchFamily="34" charset="0"/>
                <a:cs typeface="Tahoma" panose="020B0604030504040204" pitchFamily="34" charset="0"/>
              </a:rPr>
              <a:t> </a:t>
            </a:r>
            <a:r>
              <a:rPr lang="en-US" altLang="ko-KR" dirty="0" smtClean="0">
                <a:solidFill>
                  <a:srgbClr val="FF0000"/>
                </a:solidFill>
                <a:latin typeface="Tahoma" panose="020B0604030504040204" pitchFamily="34" charset="0"/>
                <a:cs typeface="Tahoma" panose="020B0604030504040204" pitchFamily="34" charset="0"/>
              </a:rPr>
              <a:t>Cap Rate</a:t>
            </a:r>
            <a:endParaRPr lang="ko-KR" altLang="en-US" dirty="0">
              <a:solidFill>
                <a:srgbClr val="FF0000"/>
              </a:solidFill>
              <a:latin typeface="Tahoma" panose="020B0604030504040204" pitchFamily="34" charset="0"/>
              <a:cs typeface="Tahoma" panose="020B0604030504040204" pitchFamily="34" charset="0"/>
            </a:endParaRPr>
          </a:p>
        </p:txBody>
      </p:sp>
      <p:sp>
        <p:nvSpPr>
          <p:cNvPr id="2" name="텍스트 개체 틀 1"/>
          <p:cNvSpPr>
            <a:spLocks noGrp="1"/>
          </p:cNvSpPr>
          <p:nvPr>
            <p:ph type="body" sz="quarter" idx="17"/>
          </p:nvPr>
        </p:nvSpPr>
        <p:spPr/>
        <p:txBody>
          <a:bodyPr/>
          <a:lstStyle/>
          <a:p>
            <a:endParaRPr lang="ko-KR" altLang="en-US"/>
          </a:p>
        </p:txBody>
      </p:sp>
    </p:spTree>
    <p:extLst>
      <p:ext uri="{BB962C8B-B14F-4D97-AF65-F5344CB8AC3E}">
        <p14:creationId xmlns:p14="http://schemas.microsoft.com/office/powerpoint/2010/main" val="42005291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6"/>
          </p:nvPr>
        </p:nvSpPr>
        <p:spPr/>
        <p:txBody>
          <a:bodyPr/>
          <a:lstStyle/>
          <a:p>
            <a:r>
              <a:rPr lang="en-US" altLang="ko-KR" dirty="0"/>
              <a:t>Prime Office Rental Growth Rate</a:t>
            </a:r>
            <a:endParaRPr lang="ko-KR" alt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52736"/>
            <a:ext cx="8568952" cy="5388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텍스트 개체 틀 4"/>
          <p:cNvSpPr>
            <a:spLocks noGrp="1"/>
          </p:cNvSpPr>
          <p:nvPr>
            <p:ph type="body" sz="quarter" idx="17"/>
          </p:nvPr>
        </p:nvSpPr>
        <p:spPr/>
        <p:txBody>
          <a:bodyPr/>
          <a:lstStyle/>
          <a:p>
            <a:endParaRPr lang="ko-KR" altLang="en-US"/>
          </a:p>
        </p:txBody>
      </p:sp>
    </p:spTree>
    <p:extLst>
      <p:ext uri="{BB962C8B-B14F-4D97-AF65-F5344CB8AC3E}">
        <p14:creationId xmlns:p14="http://schemas.microsoft.com/office/powerpoint/2010/main" val="5563644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6"/>
          </p:nvPr>
        </p:nvSpPr>
        <p:spPr>
          <a:prstGeom prst="rect">
            <a:avLst/>
          </a:prstGeom>
        </p:spPr>
        <p:txBody>
          <a:bodyPr/>
          <a:lstStyle/>
          <a:p>
            <a:r>
              <a:rPr lang="en-US" altLang="ko-KR" dirty="0" smtClean="0">
                <a:ea typeface="Tahoma" panose="020B0604030504040204" pitchFamily="34" charset="0"/>
              </a:rPr>
              <a:t>REITS &amp; FUND</a:t>
            </a:r>
            <a:endParaRPr lang="en-US" altLang="ko-KR" dirty="0">
              <a:ea typeface="Tahoma" panose="020B0604030504040204" pitchFamily="34" charset="0"/>
            </a:endParaRPr>
          </a:p>
        </p:txBody>
      </p:sp>
      <p:sp>
        <p:nvSpPr>
          <p:cNvPr id="4" name="텍스트 개체 틀 3"/>
          <p:cNvSpPr>
            <a:spLocks noGrp="1"/>
          </p:cNvSpPr>
          <p:nvPr>
            <p:ph type="body" sz="quarter" idx="17"/>
          </p:nvPr>
        </p:nvSpPr>
        <p:spPr/>
        <p:txBody>
          <a:bodyPr/>
          <a:lstStyle/>
          <a:p>
            <a:endParaRPr lang="ko-KR" altLang="en-US" dirty="0"/>
          </a:p>
        </p:txBody>
      </p:sp>
      <p:grpSp>
        <p:nvGrpSpPr>
          <p:cNvPr id="7" name="그룹 6"/>
          <p:cNvGrpSpPr/>
          <p:nvPr/>
        </p:nvGrpSpPr>
        <p:grpSpPr>
          <a:xfrm>
            <a:off x="326124" y="4509120"/>
            <a:ext cx="3383399" cy="1616562"/>
            <a:chOff x="3347864" y="4022056"/>
            <a:chExt cx="3383399" cy="1616562"/>
          </a:xfrm>
        </p:grpSpPr>
        <p:sp>
          <p:nvSpPr>
            <p:cNvPr id="20" name="Rectangle 3"/>
            <p:cNvSpPr txBox="1">
              <a:spLocks noChangeArrowheads="1"/>
            </p:cNvSpPr>
            <p:nvPr/>
          </p:nvSpPr>
          <p:spPr bwMode="auto">
            <a:xfrm>
              <a:off x="3347864" y="4022056"/>
              <a:ext cx="3074400" cy="215444"/>
            </a:xfrm>
            <a:prstGeom prst="rect">
              <a:avLst/>
            </a:prstGeom>
          </p:spPr>
          <p:txBody>
            <a:bodyPr wrap="square" lIns="0" tIns="0" rIns="0" bIns="0" anchor="ctr">
              <a:spAutoFit/>
              <a:scene3d>
                <a:camera prst="orthographicFront"/>
                <a:lightRig rig="threePt" dir="t"/>
              </a:scene3d>
              <a:sp3d>
                <a:bevelT w="1270" h="1270"/>
              </a:sp3d>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spcBef>
                  <a:spcPts val="0"/>
                </a:spcBef>
                <a:defRPr/>
              </a:pPr>
              <a:r>
                <a:rPr lang="en-US" altLang="ko-KR" sz="14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Authorization of new REITS</a:t>
              </a:r>
              <a:endParaRPr lang="en-US" sz="14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1" name="Rectangle 3"/>
            <p:cNvSpPr txBox="1">
              <a:spLocks noChangeArrowheads="1"/>
            </p:cNvSpPr>
            <p:nvPr/>
          </p:nvSpPr>
          <p:spPr bwMode="auto">
            <a:xfrm>
              <a:off x="3347864" y="4382535"/>
              <a:ext cx="3383399" cy="169277"/>
            </a:xfrm>
            <a:prstGeom prst="rect">
              <a:avLst/>
            </a:prstGeom>
          </p:spPr>
          <p:txBody>
            <a:bodyPr wrap="square" lIns="0" tIns="0" rIns="0" bIns="0" anchor="ctr">
              <a:spAutoFit/>
              <a:scene3d>
                <a:camera prst="orthographicFront"/>
                <a:lightRig rig="threePt" dir="t"/>
              </a:scene3d>
              <a:sp3d>
                <a:bevelT w="1270" h="1270"/>
              </a:sp3d>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defRPr/>
              </a:pPr>
              <a:r>
                <a:rPr lang="en-US" sz="1100"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41 REITS obtained authorization in 2015</a:t>
              </a:r>
              <a:endParaRPr lang="en-US" sz="110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2" name="Rectangle 3"/>
            <p:cNvSpPr txBox="1">
              <a:spLocks noChangeArrowheads="1"/>
            </p:cNvSpPr>
            <p:nvPr/>
          </p:nvSpPr>
          <p:spPr bwMode="auto">
            <a:xfrm>
              <a:off x="3347864" y="4948001"/>
              <a:ext cx="3074400" cy="215444"/>
            </a:xfrm>
            <a:prstGeom prst="rect">
              <a:avLst/>
            </a:prstGeom>
          </p:spPr>
          <p:txBody>
            <a:bodyPr wrap="square" lIns="0" tIns="0" rIns="0" bIns="0" anchor="ctr">
              <a:spAutoFit/>
              <a:scene3d>
                <a:camera prst="orthographicFront"/>
                <a:lightRig rig="threePt" dir="t"/>
              </a:scene3d>
              <a:sp3d>
                <a:bevelT w="1270" h="1270"/>
              </a:sp3d>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spcBef>
                  <a:spcPts val="0"/>
                </a:spcBef>
                <a:defRPr/>
              </a:pPr>
              <a:r>
                <a:rPr lang="en-US" altLang="ko-KR" sz="14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Stable dividend rate</a:t>
              </a:r>
              <a:endParaRPr lang="en-US" sz="14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3" name="Rectangle 3"/>
            <p:cNvSpPr txBox="1">
              <a:spLocks noChangeArrowheads="1"/>
            </p:cNvSpPr>
            <p:nvPr/>
          </p:nvSpPr>
          <p:spPr bwMode="auto">
            <a:xfrm>
              <a:off x="3347864" y="5300064"/>
              <a:ext cx="3383399" cy="338554"/>
            </a:xfrm>
            <a:prstGeom prst="rect">
              <a:avLst/>
            </a:prstGeom>
          </p:spPr>
          <p:txBody>
            <a:bodyPr wrap="square" lIns="0" tIns="0" rIns="0" bIns="0" anchor="ctr">
              <a:spAutoFit/>
              <a:scene3d>
                <a:camera prst="orthographicFront"/>
                <a:lightRig rig="threePt" dir="t"/>
              </a:scene3d>
              <a:sp3d>
                <a:bevelT w="1270" h="1270"/>
              </a:sp3d>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defRPr/>
              </a:pPr>
              <a:r>
                <a:rPr lang="en-US" altLang="ko-KR" sz="1100"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8.1% of dividend rate in average, and 9.5% in retail field, which is the highest dividend rate</a:t>
              </a:r>
              <a:endParaRPr lang="en-US" sz="110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cxnSp>
          <p:nvCxnSpPr>
            <p:cNvPr id="24" name="직선 연결선 23"/>
            <p:cNvCxnSpPr/>
            <p:nvPr/>
          </p:nvCxnSpPr>
          <p:spPr>
            <a:xfrm>
              <a:off x="3356135" y="4814144"/>
              <a:ext cx="3310911" cy="0"/>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2" name="그룹 1"/>
          <p:cNvGrpSpPr/>
          <p:nvPr/>
        </p:nvGrpSpPr>
        <p:grpSpPr>
          <a:xfrm>
            <a:off x="220847" y="1136638"/>
            <a:ext cx="3343041" cy="3171493"/>
            <a:chOff x="220847" y="1136638"/>
            <a:chExt cx="4159513" cy="3836280"/>
          </a:xfrm>
        </p:grpSpPr>
        <p:sp>
          <p:nvSpPr>
            <p:cNvPr id="5" name="타원 4"/>
            <p:cNvSpPr/>
            <p:nvPr/>
          </p:nvSpPr>
          <p:spPr>
            <a:xfrm>
              <a:off x="997309" y="1411814"/>
              <a:ext cx="2606083" cy="2606082"/>
            </a:xfrm>
            <a:prstGeom prst="ellipse">
              <a:avLst/>
            </a:prstGeom>
            <a:noFill/>
            <a:ln w="3175" cap="rnd">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타원 5"/>
            <p:cNvSpPr/>
            <p:nvPr/>
          </p:nvSpPr>
          <p:spPr>
            <a:xfrm>
              <a:off x="1321047" y="1754653"/>
              <a:ext cx="1958607" cy="1958607"/>
            </a:xfrm>
            <a:prstGeom prst="ellipse">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speed"/>
            <p:cNvSpPr txBox="1">
              <a:spLocks noChangeArrowheads="1"/>
            </p:cNvSpPr>
            <p:nvPr/>
          </p:nvSpPr>
          <p:spPr bwMode="auto">
            <a:xfrm>
              <a:off x="1416620" y="2409945"/>
              <a:ext cx="1768402" cy="804147"/>
            </a:xfrm>
            <a:prstGeom prst="rect">
              <a:avLst/>
            </a:prstGeom>
            <a:noFill/>
            <a:scene3d>
              <a:camera prst="orthographicFront">
                <a:rot lat="0" lon="0" rev="0"/>
              </a:camera>
              <a:lightRig rig="threePt" dir="t"/>
            </a:scene3d>
            <a:sp3d prstMaterial="matte">
              <a:bevelT w="1270" h="1270"/>
            </a:sp3d>
          </p:spPr>
          <p:txBody>
            <a:bodyPr wrap="square" lIns="0" tIns="0" rIns="0" bIns="0">
              <a:spAutoFit/>
              <a:sp3d extrusionH="57150">
                <a:bevelT w="1270" h="1270"/>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90000"/>
                </a:lnSpc>
                <a:buClr>
                  <a:prstClr val="white"/>
                </a:buClr>
                <a:defRPr/>
              </a:pPr>
              <a:r>
                <a:rPr lang="en-US" altLang="ko-KR" sz="2400" b="1" dirty="0" smtClean="0">
                  <a:solidFill>
                    <a:schemeClr val="tx1">
                      <a:lumMod val="85000"/>
                      <a:lumOff val="15000"/>
                    </a:schemeClr>
                  </a:solidFill>
                  <a:latin typeface="Tahoma" pitchFamily="34" charset="0"/>
                  <a:ea typeface="Tahoma" pitchFamily="34" charset="0"/>
                  <a:cs typeface="Tahoma" pitchFamily="34" charset="0"/>
                </a:rPr>
                <a:t>REITS Fund</a:t>
              </a:r>
              <a:endParaRPr lang="en-US" altLang="ko-KR" sz="2400" b="1" dirty="0">
                <a:solidFill>
                  <a:schemeClr val="tx1">
                    <a:lumMod val="85000"/>
                    <a:lumOff val="15000"/>
                  </a:schemeClr>
                </a:solidFill>
                <a:latin typeface="Tahoma" pitchFamily="34" charset="0"/>
                <a:ea typeface="Tahoma" pitchFamily="34" charset="0"/>
                <a:cs typeface="Tahoma" pitchFamily="34" charset="0"/>
              </a:endParaRPr>
            </a:p>
          </p:txBody>
        </p:sp>
        <p:grpSp>
          <p:nvGrpSpPr>
            <p:cNvPr id="10" name="그룹 9"/>
            <p:cNvGrpSpPr/>
            <p:nvPr/>
          </p:nvGrpSpPr>
          <p:grpSpPr>
            <a:xfrm>
              <a:off x="221281" y="1136638"/>
              <a:ext cx="1505376" cy="1505375"/>
              <a:chOff x="540689" y="2444212"/>
              <a:chExt cx="1505376" cy="1505375"/>
            </a:xfrm>
          </p:grpSpPr>
          <p:sp>
            <p:nvSpPr>
              <p:cNvPr id="11" name="타원 10"/>
              <p:cNvSpPr/>
              <p:nvPr/>
            </p:nvSpPr>
            <p:spPr>
              <a:xfrm>
                <a:off x="540689" y="2444212"/>
                <a:ext cx="1505376" cy="1505375"/>
              </a:xfrm>
              <a:prstGeom prst="ellipse">
                <a:avLst/>
              </a:prstGeom>
              <a:solidFill>
                <a:schemeClr val="bg1">
                  <a:lumMod val="95000"/>
                </a:schemeClr>
              </a:solidFill>
              <a:ln>
                <a:noFill/>
              </a:ln>
              <a:effectLst>
                <a:outerShdw blurRad="533400" dist="419100" dir="5400000" sx="88000" sy="88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타원 11"/>
              <p:cNvSpPr/>
              <p:nvPr/>
            </p:nvSpPr>
            <p:spPr>
              <a:xfrm>
                <a:off x="588621" y="2492145"/>
                <a:ext cx="1409512" cy="1409508"/>
              </a:xfrm>
              <a:prstGeom prst="ellipse">
                <a:avLst/>
              </a:prstGeom>
              <a:noFill/>
              <a:ln w="9525">
                <a:solidFill>
                  <a:srgbClr val="4C6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3" name="그룹 12"/>
            <p:cNvGrpSpPr/>
            <p:nvPr/>
          </p:nvGrpSpPr>
          <p:grpSpPr>
            <a:xfrm>
              <a:off x="2874984" y="1136638"/>
              <a:ext cx="1505376" cy="1505375"/>
              <a:chOff x="3194392" y="2444212"/>
              <a:chExt cx="1505376" cy="1505375"/>
            </a:xfrm>
          </p:grpSpPr>
          <p:sp>
            <p:nvSpPr>
              <p:cNvPr id="14" name="타원 13"/>
              <p:cNvSpPr/>
              <p:nvPr/>
            </p:nvSpPr>
            <p:spPr>
              <a:xfrm>
                <a:off x="3194392" y="2444212"/>
                <a:ext cx="1505376" cy="1505375"/>
              </a:xfrm>
              <a:prstGeom prst="ellipse">
                <a:avLst/>
              </a:prstGeom>
              <a:solidFill>
                <a:schemeClr val="bg1">
                  <a:lumMod val="95000"/>
                </a:schemeClr>
              </a:solidFill>
              <a:ln>
                <a:noFill/>
              </a:ln>
              <a:effectLst>
                <a:outerShdw blurRad="533400" dist="419100" dir="5400000" sx="88000" sy="88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타원 14"/>
              <p:cNvSpPr/>
              <p:nvPr/>
            </p:nvSpPr>
            <p:spPr>
              <a:xfrm>
                <a:off x="3230221" y="2492145"/>
                <a:ext cx="1409512" cy="1409508"/>
              </a:xfrm>
              <a:prstGeom prst="ellipse">
                <a:avLst/>
              </a:prstGeom>
              <a:noFill/>
              <a:ln w="9525">
                <a:solidFill>
                  <a:srgbClr val="4C6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6" name="그룹 15"/>
            <p:cNvGrpSpPr/>
            <p:nvPr/>
          </p:nvGrpSpPr>
          <p:grpSpPr>
            <a:xfrm>
              <a:off x="1547664" y="3467543"/>
              <a:ext cx="1505376" cy="1505375"/>
              <a:chOff x="1867072" y="4775117"/>
              <a:chExt cx="1505376" cy="1505375"/>
            </a:xfrm>
          </p:grpSpPr>
          <p:sp>
            <p:nvSpPr>
              <p:cNvPr id="17" name="타원 16"/>
              <p:cNvSpPr/>
              <p:nvPr/>
            </p:nvSpPr>
            <p:spPr>
              <a:xfrm>
                <a:off x="1867072" y="4775117"/>
                <a:ext cx="1505376" cy="1505375"/>
              </a:xfrm>
              <a:prstGeom prst="ellipse">
                <a:avLst/>
              </a:prstGeom>
              <a:solidFill>
                <a:schemeClr val="bg1">
                  <a:lumMod val="95000"/>
                </a:schemeClr>
              </a:solidFill>
              <a:ln>
                <a:noFill/>
              </a:ln>
              <a:effectLst>
                <a:outerShdw blurRad="533400" dist="419100" dir="5400000" sx="88000" sy="88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18" name="타원 17"/>
              <p:cNvSpPr/>
              <p:nvPr/>
            </p:nvSpPr>
            <p:spPr>
              <a:xfrm>
                <a:off x="1915004" y="4823050"/>
                <a:ext cx="1409512" cy="1409508"/>
              </a:xfrm>
              <a:prstGeom prst="ellipse">
                <a:avLst/>
              </a:prstGeom>
              <a:noFill/>
              <a:ln w="9525">
                <a:solidFill>
                  <a:srgbClr val="4C6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7" name="speed"/>
            <p:cNvSpPr txBox="1">
              <a:spLocks noChangeArrowheads="1"/>
            </p:cNvSpPr>
            <p:nvPr/>
          </p:nvSpPr>
          <p:spPr bwMode="auto">
            <a:xfrm>
              <a:off x="220847" y="1659078"/>
              <a:ext cx="1429889" cy="703630"/>
            </a:xfrm>
            <a:prstGeom prst="rect">
              <a:avLst/>
            </a:prstGeom>
            <a:noFill/>
            <a:scene3d>
              <a:camera prst="orthographicFront">
                <a:rot lat="0" lon="0" rev="0"/>
              </a:camera>
              <a:lightRig rig="threePt" dir="t"/>
            </a:scene3d>
            <a:sp3d prstMaterial="matte">
              <a:bevelT w="1270" h="1270"/>
            </a:sp3d>
          </p:spPr>
          <p:txBody>
            <a:bodyPr wrap="square" lIns="0" tIns="0" rIns="0" bIns="0">
              <a:spAutoFit/>
              <a:sp3d extrusionH="57150">
                <a:bevelT w="1270" h="1270"/>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90000"/>
                </a:lnSpc>
                <a:buClr>
                  <a:prstClr val="white"/>
                </a:buClr>
                <a:defRPr/>
              </a:pPr>
              <a:r>
                <a:rPr lang="en-US" altLang="ko-KR" sz="1050" b="1" dirty="0" smtClean="0">
                  <a:solidFill>
                    <a:schemeClr val="tx1">
                      <a:lumMod val="85000"/>
                      <a:lumOff val="15000"/>
                    </a:schemeClr>
                  </a:solidFill>
                  <a:latin typeface="Tahoma" pitchFamily="34" charset="0"/>
                  <a:ea typeface="Tahoma" pitchFamily="34" charset="0"/>
                  <a:cs typeface="Tahoma" pitchFamily="34" charset="0"/>
                </a:rPr>
                <a:t>Total amount </a:t>
              </a:r>
              <a:r>
                <a:rPr lang="en-US" altLang="ko-KR" sz="1050" b="1" dirty="0">
                  <a:solidFill>
                    <a:schemeClr val="tx1">
                      <a:lumMod val="85000"/>
                      <a:lumOff val="15000"/>
                    </a:schemeClr>
                  </a:solidFill>
                  <a:latin typeface="Tahoma" pitchFamily="34" charset="0"/>
                  <a:ea typeface="Tahoma" pitchFamily="34" charset="0"/>
                  <a:cs typeface="Tahoma" pitchFamily="34" charset="0"/>
                </a:rPr>
                <a:t>of </a:t>
              </a:r>
              <a:r>
                <a:rPr lang="en-US" altLang="ko-KR" sz="1050" b="1" dirty="0" smtClean="0">
                  <a:solidFill>
                    <a:schemeClr val="tx1">
                      <a:lumMod val="85000"/>
                      <a:lumOff val="15000"/>
                    </a:schemeClr>
                  </a:solidFill>
                  <a:latin typeface="Tahoma" pitchFamily="34" charset="0"/>
                  <a:ea typeface="Tahoma" pitchFamily="34" charset="0"/>
                  <a:cs typeface="Tahoma" pitchFamily="34" charset="0"/>
                </a:rPr>
                <a:t>property(More than 18 trillion won)</a:t>
              </a:r>
            </a:p>
          </p:txBody>
        </p:sp>
        <p:sp>
          <p:nvSpPr>
            <p:cNvPr id="28" name="speed"/>
            <p:cNvSpPr txBox="1">
              <a:spLocks noChangeArrowheads="1"/>
            </p:cNvSpPr>
            <p:nvPr/>
          </p:nvSpPr>
          <p:spPr bwMode="auto">
            <a:xfrm>
              <a:off x="1579719" y="4137130"/>
              <a:ext cx="1505376" cy="351815"/>
            </a:xfrm>
            <a:prstGeom prst="rect">
              <a:avLst/>
            </a:prstGeom>
            <a:noFill/>
            <a:scene3d>
              <a:camera prst="orthographicFront">
                <a:rot lat="0" lon="0" rev="0"/>
              </a:camera>
              <a:lightRig rig="threePt" dir="t"/>
            </a:scene3d>
            <a:sp3d prstMaterial="matte">
              <a:bevelT w="1270" h="1270"/>
            </a:sp3d>
          </p:spPr>
          <p:txBody>
            <a:bodyPr wrap="square" lIns="0" tIns="0" rIns="0" bIns="0">
              <a:spAutoFit/>
              <a:sp3d extrusionH="57150">
                <a:bevelT w="1270" h="1270"/>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90000"/>
                </a:lnSpc>
                <a:buClr>
                  <a:prstClr val="white"/>
                </a:buClr>
                <a:defRPr/>
              </a:pPr>
              <a:r>
                <a:rPr lang="en-US" altLang="ko-KR" sz="1050" b="1" dirty="0" smtClean="0">
                  <a:solidFill>
                    <a:schemeClr val="tx1">
                      <a:lumMod val="85000"/>
                      <a:lumOff val="15000"/>
                    </a:schemeClr>
                  </a:solidFill>
                  <a:latin typeface="Tahoma" pitchFamily="34" charset="0"/>
                  <a:ea typeface="Tahoma" pitchFamily="34" charset="0"/>
                  <a:cs typeface="Tahoma" pitchFamily="34" charset="0"/>
                </a:rPr>
                <a:t>Average dividend rate 8.1%</a:t>
              </a:r>
              <a:endParaRPr lang="en-US" altLang="ko-KR" sz="1050" b="1" dirty="0">
                <a:solidFill>
                  <a:schemeClr val="tx1">
                    <a:lumMod val="85000"/>
                    <a:lumOff val="15000"/>
                  </a:schemeClr>
                </a:solidFill>
                <a:latin typeface="Tahoma" pitchFamily="34" charset="0"/>
                <a:ea typeface="Tahoma" pitchFamily="34" charset="0"/>
                <a:cs typeface="Tahoma" pitchFamily="34" charset="0"/>
              </a:endParaRPr>
            </a:p>
          </p:txBody>
        </p:sp>
        <p:sp>
          <p:nvSpPr>
            <p:cNvPr id="29" name="speed"/>
            <p:cNvSpPr txBox="1">
              <a:spLocks noChangeArrowheads="1"/>
            </p:cNvSpPr>
            <p:nvPr/>
          </p:nvSpPr>
          <p:spPr bwMode="auto">
            <a:xfrm>
              <a:off x="3012080" y="1635418"/>
              <a:ext cx="1206978" cy="527722"/>
            </a:xfrm>
            <a:prstGeom prst="rect">
              <a:avLst/>
            </a:prstGeom>
            <a:noFill/>
            <a:scene3d>
              <a:camera prst="orthographicFront">
                <a:rot lat="0" lon="0" rev="0"/>
              </a:camera>
              <a:lightRig rig="threePt" dir="t"/>
            </a:scene3d>
            <a:sp3d prstMaterial="matte">
              <a:bevelT w="1270" h="1270"/>
            </a:sp3d>
          </p:spPr>
          <p:txBody>
            <a:bodyPr wrap="square" lIns="0" tIns="0" rIns="0" bIns="0">
              <a:spAutoFit/>
              <a:sp3d extrusionH="57150">
                <a:bevelT w="1270" h="1270"/>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90000"/>
                </a:lnSpc>
                <a:buClr>
                  <a:prstClr val="white"/>
                </a:buClr>
                <a:defRPr/>
              </a:pPr>
              <a:r>
                <a:rPr lang="en-US" altLang="ko-KR" sz="1050" b="1" dirty="0" smtClean="0">
                  <a:solidFill>
                    <a:schemeClr val="tx1">
                      <a:lumMod val="85000"/>
                      <a:lumOff val="15000"/>
                    </a:schemeClr>
                  </a:solidFill>
                  <a:latin typeface="Tahoma" pitchFamily="34" charset="0"/>
                  <a:ea typeface="Tahoma" pitchFamily="34" charset="0"/>
                  <a:cs typeface="Tahoma" pitchFamily="34" charset="0"/>
                </a:rPr>
                <a:t>Currently, 131 REITS Funds in Korea</a:t>
              </a:r>
              <a:endParaRPr lang="en-US" altLang="ko-KR" sz="1050" b="1" dirty="0">
                <a:solidFill>
                  <a:schemeClr val="tx1">
                    <a:lumMod val="85000"/>
                    <a:lumOff val="15000"/>
                  </a:schemeClr>
                </a:solidFill>
                <a:latin typeface="Tahoma" pitchFamily="34" charset="0"/>
                <a:ea typeface="Tahoma" pitchFamily="34" charset="0"/>
                <a:cs typeface="Tahoma" pitchFamily="34" charset="0"/>
              </a:endParaRPr>
            </a:p>
          </p:txBody>
        </p:sp>
      </p:grpSp>
      <p:grpSp>
        <p:nvGrpSpPr>
          <p:cNvPr id="32" name="그룹 31"/>
          <p:cNvGrpSpPr/>
          <p:nvPr/>
        </p:nvGrpSpPr>
        <p:grpSpPr>
          <a:xfrm>
            <a:off x="3462464" y="1052736"/>
            <a:ext cx="5465748" cy="4947074"/>
            <a:chOff x="-139940" y="1360008"/>
            <a:chExt cx="6659563" cy="4877304"/>
          </a:xfrm>
        </p:grpSpPr>
        <p:graphicFrame>
          <p:nvGraphicFramePr>
            <p:cNvPr id="33" name="차트 32"/>
            <p:cNvGraphicFramePr/>
            <p:nvPr>
              <p:extLst>
                <p:ext uri="{D42A27DB-BD31-4B8C-83A1-F6EECF244321}">
                  <p14:modId xmlns:p14="http://schemas.microsoft.com/office/powerpoint/2010/main" val="3835960671"/>
                </p:ext>
              </p:extLst>
            </p:nvPr>
          </p:nvGraphicFramePr>
          <p:xfrm>
            <a:off x="323528" y="1360008"/>
            <a:ext cx="6196095" cy="4877304"/>
          </p:xfrm>
          <a:graphic>
            <a:graphicData uri="http://schemas.openxmlformats.org/drawingml/2006/chart">
              <c:chart xmlns:c="http://schemas.openxmlformats.org/drawingml/2006/chart" xmlns:r="http://schemas.openxmlformats.org/officeDocument/2006/relationships" r:id="rId3"/>
            </a:graphicData>
          </a:graphic>
        </p:graphicFrame>
        <p:sp>
          <p:nvSpPr>
            <p:cNvPr id="34" name="Freeform 5"/>
            <p:cNvSpPr>
              <a:spLocks/>
            </p:cNvSpPr>
            <p:nvPr/>
          </p:nvSpPr>
          <p:spPr bwMode="blackWhite">
            <a:xfrm rot="20343684">
              <a:off x="631119" y="2102399"/>
              <a:ext cx="5020766" cy="911090"/>
            </a:xfrm>
            <a:custGeom>
              <a:avLst/>
              <a:gdLst>
                <a:gd name="T0" fmla="*/ 0 w 1352"/>
                <a:gd name="T1" fmla="*/ 791 h 1000"/>
                <a:gd name="T2" fmla="*/ 0 w 1352"/>
                <a:gd name="T3" fmla="*/ 440 h 1000"/>
                <a:gd name="T4" fmla="*/ 1023 w 1352"/>
                <a:gd name="T5" fmla="*/ 184 h 1000"/>
                <a:gd name="T6" fmla="*/ 1023 w 1352"/>
                <a:gd name="T7" fmla="*/ 0 h 1000"/>
                <a:gd name="T8" fmla="*/ 1351 w 1352"/>
                <a:gd name="T9" fmla="*/ 480 h 1000"/>
                <a:gd name="T10" fmla="*/ 1023 w 1352"/>
                <a:gd name="T11" fmla="*/ 999 h 1000"/>
                <a:gd name="T12" fmla="*/ 1023 w 1352"/>
                <a:gd name="T13" fmla="*/ 791 h 1000"/>
                <a:gd name="T14" fmla="*/ 0 w 1352"/>
                <a:gd name="T15" fmla="*/ 791 h 1000"/>
                <a:gd name="connsiteX0" fmla="*/ 59 w 10052"/>
                <a:gd name="connsiteY0" fmla="*/ 7910 h 9990"/>
                <a:gd name="connsiteX1" fmla="*/ 0 w 10052"/>
                <a:gd name="connsiteY1" fmla="*/ 5726 h 9990"/>
                <a:gd name="connsiteX2" fmla="*/ 7626 w 10052"/>
                <a:gd name="connsiteY2" fmla="*/ 1840 h 9990"/>
                <a:gd name="connsiteX3" fmla="*/ 7626 w 10052"/>
                <a:gd name="connsiteY3" fmla="*/ 0 h 9990"/>
                <a:gd name="connsiteX4" fmla="*/ 10052 w 10052"/>
                <a:gd name="connsiteY4" fmla="*/ 4800 h 9990"/>
                <a:gd name="connsiteX5" fmla="*/ 7626 w 10052"/>
                <a:gd name="connsiteY5" fmla="*/ 9990 h 9990"/>
                <a:gd name="connsiteX6" fmla="*/ 7626 w 10052"/>
                <a:gd name="connsiteY6" fmla="*/ 7910 h 9990"/>
                <a:gd name="connsiteX7" fmla="*/ 59 w 10052"/>
                <a:gd name="connsiteY7" fmla="*/ 7910 h 9990"/>
                <a:gd name="connsiteX0" fmla="*/ 59 w 10000"/>
                <a:gd name="connsiteY0" fmla="*/ 7918 h 10000"/>
                <a:gd name="connsiteX1" fmla="*/ 0 w 10000"/>
                <a:gd name="connsiteY1" fmla="*/ 5732 h 10000"/>
                <a:gd name="connsiteX2" fmla="*/ 7587 w 10000"/>
                <a:gd name="connsiteY2" fmla="*/ 1842 h 10000"/>
                <a:gd name="connsiteX3" fmla="*/ 7587 w 10000"/>
                <a:gd name="connsiteY3" fmla="*/ 0 h 10000"/>
                <a:gd name="connsiteX4" fmla="*/ 10000 w 10000"/>
                <a:gd name="connsiteY4" fmla="*/ 4805 h 10000"/>
                <a:gd name="connsiteX5" fmla="*/ 7587 w 10000"/>
                <a:gd name="connsiteY5" fmla="*/ 10000 h 10000"/>
                <a:gd name="connsiteX6" fmla="*/ 7587 w 10000"/>
                <a:gd name="connsiteY6" fmla="*/ 7918 h 10000"/>
                <a:gd name="connsiteX7" fmla="*/ 0 w 10000"/>
                <a:gd name="connsiteY7" fmla="*/ 5926 h 10000"/>
                <a:gd name="connsiteX0" fmla="*/ 118 w 10000"/>
                <a:gd name="connsiteY0" fmla="*/ 6590 h 10000"/>
                <a:gd name="connsiteX1" fmla="*/ 0 w 10000"/>
                <a:gd name="connsiteY1" fmla="*/ 5732 h 10000"/>
                <a:gd name="connsiteX2" fmla="*/ 7587 w 10000"/>
                <a:gd name="connsiteY2" fmla="*/ 1842 h 10000"/>
                <a:gd name="connsiteX3" fmla="*/ 7587 w 10000"/>
                <a:gd name="connsiteY3" fmla="*/ 0 h 10000"/>
                <a:gd name="connsiteX4" fmla="*/ 10000 w 10000"/>
                <a:gd name="connsiteY4" fmla="*/ 4805 h 10000"/>
                <a:gd name="connsiteX5" fmla="*/ 7587 w 10000"/>
                <a:gd name="connsiteY5" fmla="*/ 10000 h 10000"/>
                <a:gd name="connsiteX6" fmla="*/ 7587 w 10000"/>
                <a:gd name="connsiteY6" fmla="*/ 7918 h 10000"/>
                <a:gd name="connsiteX7" fmla="*/ 0 w 10000"/>
                <a:gd name="connsiteY7" fmla="*/ 5926 h 10000"/>
                <a:gd name="connsiteX0" fmla="*/ 5 w 10005"/>
                <a:gd name="connsiteY0" fmla="*/ 5926 h 10000"/>
                <a:gd name="connsiteX1" fmla="*/ 5 w 10005"/>
                <a:gd name="connsiteY1" fmla="*/ 5732 h 10000"/>
                <a:gd name="connsiteX2" fmla="*/ 7592 w 10005"/>
                <a:gd name="connsiteY2" fmla="*/ 1842 h 10000"/>
                <a:gd name="connsiteX3" fmla="*/ 7592 w 10005"/>
                <a:gd name="connsiteY3" fmla="*/ 0 h 10000"/>
                <a:gd name="connsiteX4" fmla="*/ 10005 w 10005"/>
                <a:gd name="connsiteY4" fmla="*/ 4805 h 10000"/>
                <a:gd name="connsiteX5" fmla="*/ 7592 w 10005"/>
                <a:gd name="connsiteY5" fmla="*/ 10000 h 10000"/>
                <a:gd name="connsiteX6" fmla="*/ 7592 w 10005"/>
                <a:gd name="connsiteY6" fmla="*/ 7918 h 10000"/>
                <a:gd name="connsiteX7" fmla="*/ 5 w 10005"/>
                <a:gd name="connsiteY7" fmla="*/ 592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5" h="10000">
                  <a:moveTo>
                    <a:pt x="5" y="5926"/>
                  </a:moveTo>
                  <a:cubicBezTo>
                    <a:pt x="-15" y="5197"/>
                    <a:pt x="25" y="6460"/>
                    <a:pt x="5" y="5732"/>
                  </a:cubicBezTo>
                  <a:lnTo>
                    <a:pt x="7592" y="1842"/>
                  </a:lnTo>
                  <a:lnTo>
                    <a:pt x="7592" y="0"/>
                  </a:lnTo>
                  <a:lnTo>
                    <a:pt x="10005" y="4805"/>
                  </a:lnTo>
                  <a:lnTo>
                    <a:pt x="7592" y="10000"/>
                  </a:lnTo>
                  <a:lnTo>
                    <a:pt x="7592" y="7918"/>
                  </a:lnTo>
                  <a:lnTo>
                    <a:pt x="5" y="5926"/>
                  </a:lnTo>
                </a:path>
              </a:pathLst>
            </a:custGeom>
            <a:solidFill>
              <a:schemeClr val="bg1"/>
            </a:solidFill>
            <a:ln w="12700" cap="rnd" cmpd="sng">
              <a:noFill/>
              <a:prstDash val="solid"/>
              <a:round/>
              <a:headEnd/>
              <a:tailEnd/>
            </a:ln>
            <a:effectLst/>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ko-KR" altLang="en-US"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5" name="TextBox 34"/>
            <p:cNvSpPr txBox="1"/>
            <p:nvPr/>
          </p:nvSpPr>
          <p:spPr>
            <a:xfrm rot="20412621">
              <a:off x="-139940" y="1536802"/>
              <a:ext cx="5582896" cy="819277"/>
            </a:xfrm>
            <a:prstGeom prst="rect">
              <a:avLst/>
            </a:prstGeom>
            <a:noFill/>
          </p:spPr>
          <p:txBody>
            <a:bodyPr wrap="none" rtlCol="0">
              <a:spAutoFit/>
            </a:bodyPr>
            <a:lstStyle/>
            <a:p>
              <a:r>
                <a:rPr lang="en-US" altLang="ko-KR" sz="2400" dirty="0" smtClean="0">
                  <a:solidFill>
                    <a:schemeClr val="bg1"/>
                  </a:solidFill>
                  <a:latin typeface="+mn-ea"/>
                </a:rPr>
                <a:t>The number of REITS 3.5</a:t>
              </a:r>
              <a:r>
                <a:rPr lang="ko-KR" altLang="en-US" sz="2400" dirty="0">
                  <a:solidFill>
                    <a:schemeClr val="bg1"/>
                  </a:solidFill>
                  <a:latin typeface="+mn-ea"/>
                </a:rPr>
                <a:t> </a:t>
              </a:r>
              <a:r>
                <a:rPr lang="en-US" altLang="ko-KR" sz="2400" dirty="0" smtClean="0">
                  <a:solidFill>
                    <a:schemeClr val="bg1"/>
                  </a:solidFill>
                  <a:latin typeface="+mn-ea"/>
                </a:rPr>
                <a:t>times,</a:t>
              </a:r>
            </a:p>
            <a:p>
              <a:r>
                <a:rPr lang="en-US" altLang="ko-KR" sz="2400" dirty="0" smtClean="0">
                  <a:solidFill>
                    <a:schemeClr val="bg1"/>
                  </a:solidFill>
                  <a:latin typeface="+mn-ea"/>
                </a:rPr>
                <a:t>Amount of Property 2.5times</a:t>
              </a:r>
              <a:endParaRPr lang="ko-KR" altLang="en-US" sz="2400" dirty="0">
                <a:solidFill>
                  <a:schemeClr val="bg1"/>
                </a:solidFill>
                <a:latin typeface="+mn-ea"/>
              </a:endParaRPr>
            </a:p>
          </p:txBody>
        </p:sp>
      </p:grpSp>
    </p:spTree>
    <p:extLst>
      <p:ext uri="{BB962C8B-B14F-4D97-AF65-F5344CB8AC3E}">
        <p14:creationId xmlns:p14="http://schemas.microsoft.com/office/powerpoint/2010/main" val="35708251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6"/>
          </p:nvPr>
        </p:nvSpPr>
        <p:spPr/>
        <p:txBody>
          <a:bodyPr/>
          <a:lstStyle/>
          <a:p>
            <a:r>
              <a:rPr lang="en-US" altLang="ko-KR" dirty="0" smtClean="0">
                <a:ea typeface="Tahoma" panose="020B0604030504040204" pitchFamily="34" charset="0"/>
              </a:rPr>
              <a:t>REITS &amp; FUND</a:t>
            </a:r>
            <a:endParaRPr lang="ko-KR" altLang="en-US" dirty="0">
              <a:ea typeface="+mn-ea"/>
            </a:endParaRPr>
          </a:p>
        </p:txBody>
      </p:sp>
      <p:sp>
        <p:nvSpPr>
          <p:cNvPr id="3" name="텍스트 개체 틀 2"/>
          <p:cNvSpPr>
            <a:spLocks noGrp="1"/>
          </p:cNvSpPr>
          <p:nvPr>
            <p:ph type="body" sz="quarter" idx="17"/>
          </p:nvPr>
        </p:nvSpPr>
        <p:spPr/>
        <p:txBody>
          <a:bodyPr/>
          <a:lstStyle/>
          <a:p>
            <a:endParaRPr lang="ko-KR" altLang="en-US" dirty="0"/>
          </a:p>
        </p:txBody>
      </p:sp>
      <p:sp>
        <p:nvSpPr>
          <p:cNvPr id="5" name="Rectangle 3"/>
          <p:cNvSpPr txBox="1">
            <a:spLocks noChangeArrowheads="1"/>
          </p:cNvSpPr>
          <p:nvPr/>
        </p:nvSpPr>
        <p:spPr bwMode="auto">
          <a:xfrm>
            <a:off x="374425" y="1050513"/>
            <a:ext cx="7301509" cy="369332"/>
          </a:xfrm>
          <a:prstGeom prst="rect">
            <a:avLst/>
          </a:prstGeom>
        </p:spPr>
        <p:txBody>
          <a:bodyPr wrap="square" lIns="0" tIns="0" rIns="0" bIns="0" anchor="ctr">
            <a:spAutoFit/>
            <a:scene3d>
              <a:camera prst="orthographicFront"/>
              <a:lightRig rig="threePt" dir="t"/>
            </a:scene3d>
            <a:sp3d>
              <a:bevelT w="1270" h="1270"/>
            </a:sp3d>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spcBef>
                <a:spcPts val="0"/>
              </a:spcBef>
              <a:defRPr/>
            </a:pPr>
            <a:r>
              <a:rPr lang="en-US" altLang="ko-KR" sz="2400" b="1" dirty="0" smtClean="0">
                <a:solidFill>
                  <a:schemeClr val="bg1"/>
                </a:solidFill>
                <a:effectLst>
                  <a:outerShdw blurRad="38100" dist="38100" dir="2700000" algn="tl">
                    <a:srgbClr val="000000">
                      <a:alpha val="43137"/>
                    </a:srgbClr>
                  </a:outerShdw>
                </a:effectLst>
                <a:latin typeface="Arial" pitchFamily="34" charset="0"/>
                <a:ea typeface="Tahoma" pitchFamily="34" charset="0"/>
                <a:cs typeface="Arial" pitchFamily="34" charset="0"/>
              </a:rPr>
              <a:t>Current state by type of property</a:t>
            </a:r>
            <a:r>
              <a:rPr lang="ko-KR" altLang="en-US" sz="2400" b="1" dirty="0" smtClean="0">
                <a:solidFill>
                  <a:schemeClr val="bg1"/>
                </a:solidFill>
                <a:effectLst>
                  <a:outerShdw blurRad="38100" dist="38100" dir="2700000" algn="tl">
                    <a:srgbClr val="000000">
                      <a:alpha val="43137"/>
                    </a:srgbClr>
                  </a:outerShdw>
                </a:effectLst>
                <a:latin typeface="Arial" pitchFamily="34" charset="0"/>
                <a:ea typeface="Tahoma" pitchFamily="34" charset="0"/>
                <a:cs typeface="Arial" pitchFamily="34" charset="0"/>
              </a:rPr>
              <a:t> </a:t>
            </a:r>
            <a:r>
              <a:rPr lang="en-US" altLang="ko-KR" sz="2400" b="1" dirty="0" smtClean="0">
                <a:solidFill>
                  <a:schemeClr val="bg1"/>
                </a:solidFill>
                <a:effectLst>
                  <a:outerShdw blurRad="38100" dist="38100" dir="2700000" algn="tl">
                    <a:srgbClr val="000000">
                      <a:alpha val="43137"/>
                    </a:srgbClr>
                  </a:outerShdw>
                </a:effectLst>
                <a:latin typeface="Arial" pitchFamily="34" charset="0"/>
                <a:ea typeface="Tahoma" pitchFamily="34" charset="0"/>
                <a:cs typeface="Arial" pitchFamily="34" charset="0"/>
              </a:rPr>
              <a:t>and</a:t>
            </a:r>
            <a:r>
              <a:rPr lang="ko-KR" altLang="en-US" sz="2400" b="1" dirty="0" smtClean="0">
                <a:solidFill>
                  <a:schemeClr val="bg1"/>
                </a:solidFill>
                <a:effectLst>
                  <a:outerShdw blurRad="38100" dist="38100" dir="2700000" algn="tl">
                    <a:srgbClr val="000000">
                      <a:alpha val="43137"/>
                    </a:srgbClr>
                  </a:outerShdw>
                </a:effectLst>
                <a:latin typeface="Arial" pitchFamily="34" charset="0"/>
                <a:ea typeface="Tahoma" pitchFamily="34" charset="0"/>
                <a:cs typeface="Arial" pitchFamily="34" charset="0"/>
              </a:rPr>
              <a:t> </a:t>
            </a:r>
            <a:r>
              <a:rPr lang="en-US" altLang="ko-KR" sz="2400" b="1" dirty="0" smtClean="0">
                <a:solidFill>
                  <a:schemeClr val="bg1"/>
                </a:solidFill>
                <a:effectLst>
                  <a:outerShdw blurRad="38100" dist="38100" dir="2700000" algn="tl">
                    <a:srgbClr val="000000">
                      <a:alpha val="43137"/>
                    </a:srgbClr>
                  </a:outerShdw>
                </a:effectLst>
                <a:latin typeface="Arial" pitchFamily="34" charset="0"/>
                <a:ea typeface="Tahoma" pitchFamily="34" charset="0"/>
                <a:cs typeface="Arial" pitchFamily="34" charset="0"/>
              </a:rPr>
              <a:t>profit rate</a:t>
            </a:r>
            <a:endParaRPr lang="en-US" sz="2400" b="1" dirty="0">
              <a:solidFill>
                <a:schemeClr val="bg1"/>
              </a:solidFill>
              <a:effectLst>
                <a:outerShdw blurRad="38100" dist="38100" dir="2700000" algn="tl">
                  <a:srgbClr val="000000">
                    <a:alpha val="43137"/>
                  </a:srgbClr>
                </a:outerShdw>
              </a:effectLst>
              <a:latin typeface="Arial" pitchFamily="34" charset="0"/>
              <a:ea typeface="Tahoma" pitchFamily="34" charset="0"/>
              <a:cs typeface="Arial" pitchFamily="34" charset="0"/>
            </a:endParaRPr>
          </a:p>
        </p:txBody>
      </p:sp>
      <p:pic>
        <p:nvPicPr>
          <p:cNvPr id="14" name="그림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593" y="1558516"/>
            <a:ext cx="5969210" cy="1962324"/>
          </a:xfrm>
          <a:prstGeom prst="rect">
            <a:avLst/>
          </a:prstGeom>
        </p:spPr>
      </p:pic>
      <p:grpSp>
        <p:nvGrpSpPr>
          <p:cNvPr id="6" name="그룹 5"/>
          <p:cNvGrpSpPr/>
          <p:nvPr/>
        </p:nvGrpSpPr>
        <p:grpSpPr>
          <a:xfrm>
            <a:off x="539552" y="3595153"/>
            <a:ext cx="7128792" cy="2930190"/>
            <a:chOff x="358809" y="2132856"/>
            <a:chExt cx="6517447" cy="2635723"/>
          </a:xfrm>
        </p:grpSpPr>
        <p:graphicFrame>
          <p:nvGraphicFramePr>
            <p:cNvPr id="7" name="차트 6"/>
            <p:cNvGraphicFramePr/>
            <p:nvPr>
              <p:extLst>
                <p:ext uri="{D42A27DB-BD31-4B8C-83A1-F6EECF244321}">
                  <p14:modId xmlns:p14="http://schemas.microsoft.com/office/powerpoint/2010/main" val="2408333138"/>
                </p:ext>
              </p:extLst>
            </p:nvPr>
          </p:nvGraphicFramePr>
          <p:xfrm>
            <a:off x="1259632" y="2132856"/>
            <a:ext cx="5616624" cy="2635723"/>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3"/>
            <p:cNvSpPr txBox="1">
              <a:spLocks noChangeArrowheads="1"/>
            </p:cNvSpPr>
            <p:nvPr/>
          </p:nvSpPr>
          <p:spPr bwMode="auto">
            <a:xfrm>
              <a:off x="358809" y="2339487"/>
              <a:ext cx="1169200" cy="249162"/>
            </a:xfrm>
            <a:prstGeom prst="rect">
              <a:avLst/>
            </a:prstGeom>
          </p:spPr>
          <p:txBody>
            <a:bodyPr wrap="square" lIns="0" tIns="0" rIns="0" bIns="0" anchor="t" anchorCtr="0">
              <a:spAutoFit/>
              <a:scene3d>
                <a:camera prst="orthographicFront"/>
                <a:lightRig rig="threePt" dir="t"/>
              </a:scene3d>
              <a:sp3d>
                <a:bevelT w="1270" h="1270"/>
              </a:sp3d>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ctr">
                <a:spcBef>
                  <a:spcPts val="0"/>
                </a:spcBef>
                <a:defRPr/>
              </a:pPr>
              <a:r>
                <a:rPr lang="en-US" sz="18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Office</a:t>
              </a:r>
              <a:endParaRPr lang="en-US" sz="18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9" name="Rectangle 3"/>
            <p:cNvSpPr txBox="1">
              <a:spLocks noChangeArrowheads="1"/>
            </p:cNvSpPr>
            <p:nvPr/>
          </p:nvSpPr>
          <p:spPr bwMode="auto">
            <a:xfrm>
              <a:off x="358809" y="2782009"/>
              <a:ext cx="1169200" cy="249162"/>
            </a:xfrm>
            <a:prstGeom prst="rect">
              <a:avLst/>
            </a:prstGeom>
          </p:spPr>
          <p:txBody>
            <a:bodyPr wrap="square" lIns="0" tIns="0" rIns="0" bIns="0" anchor="t" anchorCtr="0">
              <a:spAutoFit/>
              <a:scene3d>
                <a:camera prst="orthographicFront"/>
                <a:lightRig rig="threePt" dir="t"/>
              </a:scene3d>
              <a:sp3d>
                <a:bevelT w="1270" h="1270"/>
              </a:sp3d>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ctr">
                <a:spcBef>
                  <a:spcPts val="0"/>
                </a:spcBef>
                <a:defRPr/>
              </a:pPr>
              <a:r>
                <a:rPr lang="en-US" altLang="ko-KR" sz="18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Retail</a:t>
              </a:r>
              <a:endParaRPr lang="en-US" sz="18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10" name="Rectangle 3"/>
            <p:cNvSpPr txBox="1">
              <a:spLocks noChangeArrowheads="1"/>
            </p:cNvSpPr>
            <p:nvPr/>
          </p:nvSpPr>
          <p:spPr bwMode="auto">
            <a:xfrm>
              <a:off x="358809" y="3219055"/>
              <a:ext cx="1169200" cy="249162"/>
            </a:xfrm>
            <a:prstGeom prst="rect">
              <a:avLst/>
            </a:prstGeom>
          </p:spPr>
          <p:txBody>
            <a:bodyPr wrap="square" lIns="0" tIns="0" rIns="0" bIns="0" anchor="t" anchorCtr="0">
              <a:spAutoFit/>
              <a:scene3d>
                <a:camera prst="orthographicFront"/>
                <a:lightRig rig="threePt" dir="t"/>
              </a:scene3d>
              <a:sp3d>
                <a:bevelT w="1270" h="1270"/>
              </a:sp3d>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ctr">
                <a:spcBef>
                  <a:spcPts val="0"/>
                </a:spcBef>
                <a:defRPr/>
              </a:pPr>
              <a:r>
                <a:rPr lang="en-US" sz="18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Housing</a:t>
              </a:r>
              <a:endParaRPr lang="en-US" sz="18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11" name="Rectangle 3"/>
            <p:cNvSpPr txBox="1">
              <a:spLocks noChangeArrowheads="1"/>
            </p:cNvSpPr>
            <p:nvPr/>
          </p:nvSpPr>
          <p:spPr bwMode="auto">
            <a:xfrm>
              <a:off x="358809" y="3653937"/>
              <a:ext cx="1169200" cy="249162"/>
            </a:xfrm>
            <a:prstGeom prst="rect">
              <a:avLst/>
            </a:prstGeom>
          </p:spPr>
          <p:txBody>
            <a:bodyPr wrap="square" lIns="0" tIns="0" rIns="0" bIns="0" anchor="t" anchorCtr="0">
              <a:spAutoFit/>
              <a:scene3d>
                <a:camera prst="orthographicFront"/>
                <a:lightRig rig="threePt" dir="t"/>
              </a:scene3d>
              <a:sp3d>
                <a:bevelT w="1270" h="1270"/>
              </a:sp3d>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ctr">
                <a:spcBef>
                  <a:spcPts val="0"/>
                </a:spcBef>
                <a:defRPr/>
              </a:pPr>
              <a:r>
                <a:rPr lang="en-US" sz="18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Logistics</a:t>
              </a:r>
              <a:endParaRPr lang="en-US" sz="18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12" name="Rectangle 3"/>
            <p:cNvSpPr txBox="1">
              <a:spLocks noChangeArrowheads="1"/>
            </p:cNvSpPr>
            <p:nvPr/>
          </p:nvSpPr>
          <p:spPr bwMode="auto">
            <a:xfrm>
              <a:off x="358809" y="4082562"/>
              <a:ext cx="1169200" cy="249162"/>
            </a:xfrm>
            <a:prstGeom prst="rect">
              <a:avLst/>
            </a:prstGeom>
          </p:spPr>
          <p:txBody>
            <a:bodyPr wrap="square" lIns="0" tIns="0" rIns="0" bIns="0" anchor="t" anchorCtr="0">
              <a:spAutoFit/>
              <a:scene3d>
                <a:camera prst="orthographicFront"/>
                <a:lightRig rig="threePt" dir="t"/>
              </a:scene3d>
              <a:sp3d>
                <a:bevelT w="1270" h="1270"/>
              </a:sp3d>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ctr">
                <a:spcBef>
                  <a:spcPts val="0"/>
                </a:spcBef>
                <a:defRPr/>
              </a:pPr>
              <a:r>
                <a:rPr lang="en-US" sz="18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Hotel</a:t>
              </a:r>
              <a:endParaRPr lang="en-US" sz="18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36050816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6"/>
          </p:nvPr>
        </p:nvSpPr>
        <p:spPr/>
        <p:txBody>
          <a:bodyPr/>
          <a:lstStyle/>
          <a:p>
            <a:r>
              <a:rPr lang="en-US" altLang="ko-KR" dirty="0" smtClean="0"/>
              <a:t>Major Development Plan of Korea</a:t>
            </a:r>
            <a:endParaRPr lang="ko-KR" altLang="en-US" dirty="0"/>
          </a:p>
        </p:txBody>
      </p:sp>
      <p:sp>
        <p:nvSpPr>
          <p:cNvPr id="3" name="텍스트 개체 틀 2"/>
          <p:cNvSpPr>
            <a:spLocks noGrp="1"/>
          </p:cNvSpPr>
          <p:nvPr>
            <p:ph type="body" sz="quarter" idx="17"/>
          </p:nvPr>
        </p:nvSpPr>
        <p:spPr/>
        <p:txBody>
          <a:bodyPr/>
          <a:lstStyle/>
          <a:p>
            <a:endParaRPr lang="ko-KR" altLang="en-US"/>
          </a:p>
        </p:txBody>
      </p:sp>
      <p:pic>
        <p:nvPicPr>
          <p:cNvPr id="5" name="그림 4"/>
          <p:cNvPicPr>
            <a:picLocks noChangeAspect="1"/>
          </p:cNvPicPr>
          <p:nvPr/>
        </p:nvPicPr>
        <p:blipFill>
          <a:blip r:embed="rId3"/>
          <a:stretch>
            <a:fillRect/>
          </a:stretch>
        </p:blipFill>
        <p:spPr>
          <a:xfrm>
            <a:off x="2123728" y="953740"/>
            <a:ext cx="4581525" cy="5648325"/>
          </a:xfrm>
          <a:prstGeom prst="rect">
            <a:avLst/>
          </a:prstGeom>
        </p:spPr>
      </p:pic>
    </p:spTree>
    <p:extLst>
      <p:ext uri="{BB962C8B-B14F-4D97-AF65-F5344CB8AC3E}">
        <p14:creationId xmlns:p14="http://schemas.microsoft.com/office/powerpoint/2010/main" val="32227049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제목 13"/>
          <p:cNvSpPr>
            <a:spLocks noGrp="1"/>
          </p:cNvSpPr>
          <p:nvPr>
            <p:ph type="ctrTitle"/>
          </p:nvPr>
        </p:nvSpPr>
        <p:spPr>
          <a:xfrm>
            <a:off x="1754163" y="3356992"/>
            <a:ext cx="6558670" cy="524514"/>
          </a:xfrm>
        </p:spPr>
        <p:txBody>
          <a:bodyPr/>
          <a:lstStyle/>
          <a:p>
            <a:r>
              <a:rPr lang="en-US" altLang="ko-KR" dirty="0" smtClean="0">
                <a:latin typeface="HY헤드라인M" panose="02030600000101010101" pitchFamily="18" charset="-127"/>
                <a:ea typeface="HY헤드라인M" panose="02030600000101010101" pitchFamily="18" charset="-127"/>
              </a:rPr>
              <a:t>Success Story</a:t>
            </a:r>
            <a:endParaRPr lang="ko-KR" altLang="en-US" dirty="0">
              <a:latin typeface="HY헤드라인M" panose="02030600000101010101" pitchFamily="18" charset="-127"/>
              <a:ea typeface="HY헤드라인M" panose="02030600000101010101" pitchFamily="18" charset="-127"/>
            </a:endParaRPr>
          </a:p>
        </p:txBody>
      </p:sp>
      <p:sp>
        <p:nvSpPr>
          <p:cNvPr id="16" name="텍스트 개체 틀 15"/>
          <p:cNvSpPr>
            <a:spLocks noGrp="1"/>
          </p:cNvSpPr>
          <p:nvPr>
            <p:ph type="body" sz="quarter" idx="16"/>
          </p:nvPr>
        </p:nvSpPr>
        <p:spPr>
          <a:xfrm>
            <a:off x="1754163" y="2564904"/>
            <a:ext cx="868512" cy="738664"/>
          </a:xfrm>
          <a:prstGeom prst="rect">
            <a:avLst/>
          </a:prstGeom>
          <a:noFill/>
        </p:spPr>
        <p:txBody>
          <a:bodyPr/>
          <a:lstStyle/>
          <a:p>
            <a:pPr marL="0" indent="0">
              <a:buNone/>
            </a:pPr>
            <a:r>
              <a:rPr lang="en-US" altLang="ko-KR" dirty="0" smtClean="0">
                <a:latin typeface="HY헤드라인M" panose="02030600000101010101" pitchFamily="18" charset="-127"/>
                <a:ea typeface="HY헤드라인M" panose="02030600000101010101" pitchFamily="18" charset="-127"/>
              </a:rPr>
              <a:t>03</a:t>
            </a:r>
            <a:endParaRPr lang="ko-KR" altLang="en-US" dirty="0">
              <a:solidFill>
                <a:schemeClr val="bg1"/>
              </a:solidFill>
              <a:latin typeface="HY헤드라인M" panose="02030600000101010101" pitchFamily="18" charset="-127"/>
              <a:ea typeface="HY헤드라인M" panose="02030600000101010101" pitchFamily="18" charset="-127"/>
            </a:endParaRPr>
          </a:p>
        </p:txBody>
      </p:sp>
    </p:spTree>
    <p:extLst>
      <p:ext uri="{BB962C8B-B14F-4D97-AF65-F5344CB8AC3E}">
        <p14:creationId xmlns:p14="http://schemas.microsoft.com/office/powerpoint/2010/main" val="28148242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847798" y="2229661"/>
            <a:ext cx="5606350" cy="369332"/>
          </a:xfrm>
        </p:spPr>
        <p:txBody>
          <a:bodyPr/>
          <a:lstStyle/>
          <a:p>
            <a:r>
              <a:rPr lang="en-US" altLang="ko-KR" sz="2400" spc="-50" dirty="0" smtClean="0">
                <a:latin typeface="HY헤드라인M" panose="02030600000101010101" pitchFamily="18" charset="-127"/>
                <a:ea typeface="HY헤드라인M" panose="02030600000101010101" pitchFamily="18" charset="-127"/>
              </a:rPr>
              <a:t>01. KOTRA &amp; INVEST KOREA</a:t>
            </a:r>
            <a:endParaRPr lang="ko-KR" altLang="en-US" sz="2400" spc="-50" dirty="0">
              <a:latin typeface="HY헤드라인M" panose="02030600000101010101" pitchFamily="18" charset="-127"/>
              <a:ea typeface="HY헤드라인M" panose="02030600000101010101" pitchFamily="18" charset="-127"/>
            </a:endParaRPr>
          </a:p>
        </p:txBody>
      </p:sp>
      <p:sp>
        <p:nvSpPr>
          <p:cNvPr id="3" name="텍스트 개체 틀 2"/>
          <p:cNvSpPr>
            <a:spLocks noGrp="1"/>
          </p:cNvSpPr>
          <p:nvPr>
            <p:ph type="body" sz="quarter" idx="11"/>
          </p:nvPr>
        </p:nvSpPr>
        <p:spPr>
          <a:xfrm>
            <a:off x="3846250" y="3768783"/>
            <a:ext cx="5209798" cy="369332"/>
          </a:xfrm>
        </p:spPr>
        <p:txBody>
          <a:bodyPr/>
          <a:lstStyle/>
          <a:p>
            <a:r>
              <a:rPr lang="en-US" altLang="ko-KR" sz="2400" dirty="0" smtClean="0">
                <a:latin typeface="HY헤드라인M" panose="02030600000101010101" pitchFamily="18" charset="-127"/>
                <a:ea typeface="HY헤드라인M" panose="02030600000101010101" pitchFamily="18" charset="-127"/>
              </a:rPr>
              <a:t>03. Success Story</a:t>
            </a:r>
            <a:endParaRPr lang="ko-KR" altLang="en-US" sz="2400" dirty="0">
              <a:latin typeface="HY헤드라인M" panose="02030600000101010101" pitchFamily="18" charset="-127"/>
              <a:ea typeface="HY헤드라인M" panose="02030600000101010101" pitchFamily="18" charset="-127"/>
            </a:endParaRPr>
          </a:p>
        </p:txBody>
      </p:sp>
      <p:sp>
        <p:nvSpPr>
          <p:cNvPr id="4" name="텍스트 개체 틀 3"/>
          <p:cNvSpPr>
            <a:spLocks noGrp="1"/>
          </p:cNvSpPr>
          <p:nvPr>
            <p:ph type="body" sz="quarter" idx="12"/>
          </p:nvPr>
        </p:nvSpPr>
        <p:spPr>
          <a:xfrm>
            <a:off x="3846250" y="4416163"/>
            <a:ext cx="6192688" cy="553998"/>
          </a:xfrm>
        </p:spPr>
        <p:txBody>
          <a:bodyPr/>
          <a:lstStyle/>
          <a:p>
            <a:pPr>
              <a:lnSpc>
                <a:spcPct val="150000"/>
              </a:lnSpc>
            </a:pPr>
            <a:r>
              <a:rPr lang="en-US" altLang="ko-KR" sz="2400" dirty="0" smtClean="0">
                <a:latin typeface="HY헤드라인M" panose="02030600000101010101" pitchFamily="18" charset="-127"/>
                <a:ea typeface="HY헤드라인M" panose="02030600000101010101" pitchFamily="18" charset="-127"/>
              </a:rPr>
              <a:t>04. </a:t>
            </a:r>
            <a:r>
              <a:rPr lang="en-US" altLang="ko-KR" sz="2400" spc="-50" dirty="0" smtClean="0">
                <a:latin typeface="HY헤드라인M" panose="02030600000101010101" pitchFamily="18" charset="-127"/>
                <a:ea typeface="HY헤드라인M" panose="02030600000101010101" pitchFamily="18" charset="-127"/>
              </a:rPr>
              <a:t>Development Project</a:t>
            </a:r>
            <a:endParaRPr lang="ko-KR" altLang="en-US" sz="2400" dirty="0">
              <a:latin typeface="HY헤드라인M" panose="02030600000101010101" pitchFamily="18" charset="-127"/>
              <a:ea typeface="HY헤드라인M" panose="02030600000101010101" pitchFamily="18" charset="-127"/>
            </a:endParaRPr>
          </a:p>
        </p:txBody>
      </p:sp>
      <p:sp>
        <p:nvSpPr>
          <p:cNvPr id="7" name="텍스트 개체 틀 6"/>
          <p:cNvSpPr>
            <a:spLocks noGrp="1"/>
          </p:cNvSpPr>
          <p:nvPr>
            <p:ph type="body" sz="quarter" idx="14"/>
          </p:nvPr>
        </p:nvSpPr>
        <p:spPr>
          <a:xfrm>
            <a:off x="3851920" y="895003"/>
            <a:ext cx="5209798" cy="615553"/>
          </a:xfrm>
        </p:spPr>
        <p:txBody>
          <a:bodyPr/>
          <a:lstStyle/>
          <a:p>
            <a:r>
              <a:rPr lang="en-US" altLang="ko-KR" sz="4000" dirty="0" smtClean="0">
                <a:latin typeface="HY헤드라인M" panose="02030600000101010101" pitchFamily="18" charset="-127"/>
                <a:ea typeface="HY헤드라인M" panose="02030600000101010101" pitchFamily="18" charset="-127"/>
              </a:rPr>
              <a:t>Contents</a:t>
            </a:r>
            <a:endParaRPr lang="en-US" altLang="ko-KR" sz="4000" dirty="0">
              <a:latin typeface="HY헤드라인M" panose="02030600000101010101" pitchFamily="18" charset="-127"/>
              <a:ea typeface="HY헤드라인M" panose="02030600000101010101" pitchFamily="18" charset="-127"/>
            </a:endParaRPr>
          </a:p>
        </p:txBody>
      </p:sp>
      <p:sp>
        <p:nvSpPr>
          <p:cNvPr id="5" name="텍스트 개체 틀 4"/>
          <p:cNvSpPr>
            <a:spLocks noGrp="1"/>
          </p:cNvSpPr>
          <p:nvPr>
            <p:ph type="body" sz="quarter" idx="13"/>
          </p:nvPr>
        </p:nvSpPr>
        <p:spPr/>
        <p:txBody>
          <a:bodyPr/>
          <a:lstStyle/>
          <a:p>
            <a:endParaRPr lang="ko-KR" altLang="en-US" dirty="0"/>
          </a:p>
        </p:txBody>
      </p:sp>
      <p:sp>
        <p:nvSpPr>
          <p:cNvPr id="8" name="제목 1"/>
          <p:cNvSpPr txBox="1">
            <a:spLocks/>
          </p:cNvSpPr>
          <p:nvPr/>
        </p:nvSpPr>
        <p:spPr>
          <a:xfrm>
            <a:off x="3846250" y="2999222"/>
            <a:ext cx="5606350" cy="369332"/>
          </a:xfrm>
          <a:prstGeom prst="rect">
            <a:avLst/>
          </a:prstGeom>
        </p:spPr>
        <p:txBody>
          <a:bodyPr vert="horz" wrap="square" lIns="0" tIns="0" rIns="0" bIns="0" rtlCol="0" anchor="ctr">
            <a:spAutoFit/>
            <a:scene3d>
              <a:camera prst="orthographicFront"/>
              <a:lightRig rig="threePt" dir="t"/>
            </a:scene3d>
            <a:sp3d>
              <a:bevelT w="1270" h="1270"/>
            </a:sp3d>
          </a:bodyPr>
          <a:lstStyle>
            <a:lvl1pPr marL="0" marR="0" indent="0" algn="l" defTabSz="914400" rtl="0" eaLnBrk="1" fontAlgn="auto" latinLnBrk="1" hangingPunct="1">
              <a:lnSpc>
                <a:spcPct val="100000"/>
              </a:lnSpc>
              <a:spcBef>
                <a:spcPct val="0"/>
              </a:spcBef>
              <a:spcAft>
                <a:spcPts val="0"/>
              </a:spcAft>
              <a:buClrTx/>
              <a:buSzTx/>
              <a:buFontTx/>
              <a:buNone/>
              <a:tabLst/>
              <a:defRPr lang="ko-KR" altLang="en-US" sz="1200" b="1" i="0" kern="1200" baseline="0" dirty="0" smtClean="0">
                <a:solidFill>
                  <a:schemeClr val="bg1"/>
                </a:solidFill>
                <a:effectLst>
                  <a:outerShdw blurRad="38100" dist="38100" dir="2700000" algn="tl">
                    <a:srgbClr val="000000">
                      <a:alpha val="43137"/>
                    </a:srgbClr>
                  </a:outerShdw>
                </a:effectLst>
                <a:latin typeface="Tahoma" pitchFamily="34" charset="0"/>
                <a:ea typeface="+mj-ea"/>
                <a:cs typeface="Tahoma" pitchFamily="34" charset="0"/>
              </a:defRPr>
            </a:lvl1pPr>
          </a:lstStyle>
          <a:p>
            <a:r>
              <a:rPr lang="en-US" altLang="ko-KR" sz="2400" spc="-50" dirty="0" smtClean="0">
                <a:latin typeface="HY헤드라인M" panose="02030600000101010101" pitchFamily="18" charset="-127"/>
                <a:ea typeface="HY헤드라인M" panose="02030600000101010101" pitchFamily="18" charset="-127"/>
              </a:rPr>
              <a:t>02. Real Estate Market in Korea</a:t>
            </a:r>
            <a:endParaRPr lang="en-US" sz="2400" spc="-50" dirty="0">
              <a:latin typeface="HY헤드라인M" panose="02030600000101010101" pitchFamily="18" charset="-127"/>
              <a:ea typeface="HY헤드라인M" panose="02030600000101010101" pitchFamily="18" charset="-127"/>
            </a:endParaRPr>
          </a:p>
        </p:txBody>
      </p:sp>
    </p:spTree>
    <p:extLst>
      <p:ext uri="{BB962C8B-B14F-4D97-AF65-F5344CB8AC3E}">
        <p14:creationId xmlns:p14="http://schemas.microsoft.com/office/powerpoint/2010/main" val="656037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6"/>
          </p:nvPr>
        </p:nvSpPr>
        <p:spPr>
          <a:xfrm>
            <a:off x="467544" y="404664"/>
            <a:ext cx="8187309" cy="430887"/>
          </a:xfrm>
        </p:spPr>
        <p:txBody>
          <a:bodyPr/>
          <a:lstStyle/>
          <a:p>
            <a:r>
              <a:rPr lang="en-US" altLang="ko-KR" dirty="0" smtClean="0"/>
              <a:t>Premium Outlet</a:t>
            </a:r>
            <a:endParaRPr lang="ko-KR" altLang="en-US" dirty="0"/>
          </a:p>
        </p:txBody>
      </p:sp>
      <p:sp>
        <p:nvSpPr>
          <p:cNvPr id="3" name="텍스트 개체 틀 2"/>
          <p:cNvSpPr>
            <a:spLocks noGrp="1"/>
          </p:cNvSpPr>
          <p:nvPr>
            <p:ph type="body" sz="quarter" idx="17"/>
          </p:nvPr>
        </p:nvSpPr>
        <p:spPr/>
        <p:txBody>
          <a:bodyPr/>
          <a:lstStyle/>
          <a:p>
            <a:endParaRPr lang="ko-KR" altLang="en-US"/>
          </a:p>
        </p:txBody>
      </p:sp>
      <p:pic>
        <p:nvPicPr>
          <p:cNvPr id="7" name="그림 6"/>
          <p:cNvPicPr>
            <a:picLocks noChangeAspect="1"/>
          </p:cNvPicPr>
          <p:nvPr/>
        </p:nvPicPr>
        <p:blipFill>
          <a:blip r:embed="rId2"/>
          <a:stretch>
            <a:fillRect/>
          </a:stretch>
        </p:blipFill>
        <p:spPr>
          <a:xfrm>
            <a:off x="4507005" y="3789039"/>
            <a:ext cx="4636995" cy="2664295"/>
          </a:xfrm>
          <a:prstGeom prst="rect">
            <a:avLst/>
          </a:prstGeom>
        </p:spPr>
      </p:pic>
      <p:pic>
        <p:nvPicPr>
          <p:cNvPr id="8" name="그림 7"/>
          <p:cNvPicPr>
            <a:picLocks noChangeAspect="1"/>
          </p:cNvPicPr>
          <p:nvPr/>
        </p:nvPicPr>
        <p:blipFill>
          <a:blip r:embed="rId3"/>
          <a:stretch>
            <a:fillRect/>
          </a:stretch>
        </p:blipFill>
        <p:spPr>
          <a:xfrm>
            <a:off x="4507005" y="998019"/>
            <a:ext cx="4636995" cy="2791019"/>
          </a:xfrm>
          <a:prstGeom prst="rect">
            <a:avLst/>
          </a:prstGeom>
        </p:spPr>
      </p:pic>
      <p:graphicFrame>
        <p:nvGraphicFramePr>
          <p:cNvPr id="9" name="표 8"/>
          <p:cNvGraphicFramePr>
            <a:graphicFrameLocks noGrp="1"/>
          </p:cNvGraphicFramePr>
          <p:nvPr>
            <p:extLst>
              <p:ext uri="{D42A27DB-BD31-4B8C-83A1-F6EECF244321}">
                <p14:modId xmlns:p14="http://schemas.microsoft.com/office/powerpoint/2010/main" val="3731783238"/>
              </p:ext>
            </p:extLst>
          </p:nvPr>
        </p:nvGraphicFramePr>
        <p:xfrm>
          <a:off x="0" y="998019"/>
          <a:ext cx="4507005" cy="5432962"/>
        </p:xfrm>
        <a:graphic>
          <a:graphicData uri="http://schemas.openxmlformats.org/drawingml/2006/table">
            <a:tbl>
              <a:tblPr/>
              <a:tblGrid>
                <a:gridCol w="1633924"/>
                <a:gridCol w="2873081"/>
              </a:tblGrid>
              <a:tr h="552226">
                <a:tc>
                  <a:txBody>
                    <a:bodyPr/>
                    <a:lstStyle/>
                    <a:p>
                      <a:pPr algn="ctr" rtl="0" fontAlgn="ctr"/>
                      <a:r>
                        <a:rPr lang="en-US" altLang="ko-KR" sz="1400" b="1" i="0" u="none" strike="noStrike" dirty="0" smtClean="0">
                          <a:solidFill>
                            <a:srgbClr val="333333"/>
                          </a:solidFill>
                          <a:latin typeface="HY헤드라인M" panose="02030600000101010101" pitchFamily="18" charset="-127"/>
                          <a:ea typeface="HY헤드라인M" panose="02030600000101010101" pitchFamily="18" charset="-127"/>
                        </a:rPr>
                        <a:t>Name</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ko-KR" altLang="en-US" sz="1400" b="0" i="0" u="none" strike="noStrike" dirty="0" smtClean="0">
                          <a:solidFill>
                            <a:srgbClr val="000000"/>
                          </a:solidFill>
                          <a:latin typeface="HY헤드라인M" panose="02030600000101010101" pitchFamily="18" charset="-127"/>
                          <a:ea typeface="HY헤드라인M" panose="02030600000101010101" pitchFamily="18" charset="-127"/>
                        </a:rPr>
                        <a:t>  </a:t>
                      </a:r>
                      <a:r>
                        <a:rPr lang="en-US" altLang="ko-KR" sz="1400" b="0" i="0" u="none" strike="noStrike" dirty="0" smtClean="0">
                          <a:solidFill>
                            <a:srgbClr val="000000"/>
                          </a:solidFill>
                          <a:latin typeface="HY헤드라인M" panose="02030600000101010101" pitchFamily="18" charset="-127"/>
                          <a:ea typeface="HY헤드라인M" panose="02030600000101010101" pitchFamily="18" charset="-127"/>
                        </a:rPr>
                        <a:t>Songdo</a:t>
                      </a: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Hyundai Premium Outlet</a:t>
                      </a:r>
                      <a:endParaRPr lang="en-US" sz="1400" b="0" i="0" u="none" strike="noStrike" dirty="0">
                        <a:solidFill>
                          <a:srgbClr val="000000"/>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552226">
                <a:tc>
                  <a:txBody>
                    <a:bodyPr/>
                    <a:lstStyle/>
                    <a:p>
                      <a:pPr algn="ctr" rtl="0" fontAlgn="ctr"/>
                      <a:r>
                        <a:rPr lang="en-US" sz="1400" b="1" i="0" u="none" strike="noStrike" dirty="0" smtClean="0">
                          <a:solidFill>
                            <a:srgbClr val="333333"/>
                          </a:solidFill>
                          <a:latin typeface="HY헤드라인M" panose="02030600000101010101" pitchFamily="18" charset="-127"/>
                          <a:ea typeface="HY헤드라인M" panose="02030600000101010101" pitchFamily="18" charset="-127"/>
                        </a:rPr>
                        <a:t>Location</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marL="0" marR="0" lvl="0" indent="0" algn="l" defTabSz="914400" rtl="0" eaLnBrk="1" fontAlgn="ctr" latinLnBrk="1" hangingPunct="1">
                        <a:lnSpc>
                          <a:spcPct val="100000"/>
                        </a:lnSpc>
                        <a:spcBef>
                          <a:spcPts val="0"/>
                        </a:spcBef>
                        <a:spcAft>
                          <a:spcPts val="0"/>
                        </a:spcAft>
                        <a:buClrTx/>
                        <a:buSzTx/>
                        <a:buFontTx/>
                        <a:buNone/>
                        <a:tabLst/>
                        <a:defRPr/>
                      </a:pPr>
                      <a:r>
                        <a:rPr lang="ko-KR" altLang="en-US" sz="1400" b="0" i="0" u="none" strike="noStrike" dirty="0" smtClean="0">
                          <a:solidFill>
                            <a:srgbClr val="000000"/>
                          </a:solidFill>
                          <a:latin typeface="HY헤드라인M" panose="02030600000101010101" pitchFamily="18" charset="-127"/>
                          <a:ea typeface="HY헤드라인M" panose="02030600000101010101" pitchFamily="18" charset="-127"/>
                        </a:rPr>
                        <a:t>  </a:t>
                      </a: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Songdo3-dong, </a:t>
                      </a:r>
                      <a:r>
                        <a:rPr lang="en-US" altLang="ko-KR" sz="1400" b="0" i="0" u="none" strike="noStrike" baseline="0" dirty="0" err="1" smtClean="0">
                          <a:solidFill>
                            <a:srgbClr val="000000"/>
                          </a:solidFill>
                          <a:latin typeface="HY헤드라인M" panose="02030600000101010101" pitchFamily="18" charset="-127"/>
                          <a:ea typeface="HY헤드라인M" panose="02030600000101010101" pitchFamily="18" charset="-127"/>
                        </a:rPr>
                        <a:t>Yeonsu-gu</a:t>
                      </a: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a:t>
                      </a:r>
                      <a:endParaRPr lang="en-US" altLang="ko-KR" sz="1400" b="0" i="0" u="none" strike="noStrike" dirty="0" smtClean="0">
                        <a:solidFill>
                          <a:srgbClr val="000000"/>
                        </a:solidFill>
                        <a:latin typeface="HY헤드라인M" panose="02030600000101010101" pitchFamily="18" charset="-127"/>
                        <a:ea typeface="HY헤드라인M" panose="02030600000101010101" pitchFamily="18" charset="-127"/>
                      </a:endParaRPr>
                    </a:p>
                    <a:p>
                      <a:pPr algn="l" rtl="0" fontAlgn="ctr"/>
                      <a:r>
                        <a:rPr lang="en-US" altLang="ko-KR" sz="1400" b="0" i="0" u="none" strike="noStrike" dirty="0" smtClean="0">
                          <a:solidFill>
                            <a:srgbClr val="000000"/>
                          </a:solidFill>
                          <a:latin typeface="HY헤드라인M" panose="02030600000101010101" pitchFamily="18" charset="-127"/>
                          <a:ea typeface="HY헤드라인M" panose="02030600000101010101" pitchFamily="18" charset="-127"/>
                        </a:rPr>
                        <a:t>  Incheon-</a:t>
                      </a:r>
                      <a:r>
                        <a:rPr lang="en-US" altLang="ko-KR" sz="1400" b="0" i="0" u="none" strike="noStrike" dirty="0" err="1" smtClean="0">
                          <a:solidFill>
                            <a:srgbClr val="000000"/>
                          </a:solidFill>
                          <a:latin typeface="HY헤드라인M" panose="02030600000101010101" pitchFamily="18" charset="-127"/>
                          <a:ea typeface="HY헤드라인M" panose="02030600000101010101" pitchFamily="18" charset="-127"/>
                        </a:rPr>
                        <a:t>si</a:t>
                      </a:r>
                      <a:endPar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552226">
                <a:tc>
                  <a:txBody>
                    <a:bodyPr/>
                    <a:lstStyle/>
                    <a:p>
                      <a:pPr algn="ctr" rtl="0" fontAlgn="ctr"/>
                      <a:r>
                        <a:rPr lang="en-US" sz="1400" b="1" i="0" u="none" strike="noStrike" dirty="0" smtClean="0">
                          <a:solidFill>
                            <a:srgbClr val="333333"/>
                          </a:solidFill>
                          <a:latin typeface="HY헤드라인M" panose="02030600000101010101" pitchFamily="18" charset="-127"/>
                          <a:ea typeface="HY헤드라인M" panose="02030600000101010101" pitchFamily="18" charset="-127"/>
                        </a:rPr>
                        <a:t>Company</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fr-LU" sz="1400" b="0" i="0" u="none" strike="noStrike" kern="1200" baseline="0" dirty="0" smtClean="0">
                          <a:solidFill>
                            <a:srgbClr val="000000"/>
                          </a:solidFill>
                          <a:latin typeface="HY헤드라인M" panose="02030600000101010101" pitchFamily="18" charset="-127"/>
                          <a:ea typeface="HY헤드라인M" panose="02030600000101010101" pitchFamily="18" charset="-127"/>
                          <a:cs typeface="+mn-cs"/>
                        </a:rPr>
                        <a:t>  Hyundai Department Store</a:t>
                      </a:r>
                      <a:endParaRPr lang="fr-LU" sz="1400" b="0" i="0" u="none" strike="noStrike" kern="1200" dirty="0">
                        <a:solidFill>
                          <a:srgbClr val="000000"/>
                        </a:solidFill>
                        <a:latin typeface="HY헤드라인M" panose="02030600000101010101" pitchFamily="18" charset="-127"/>
                        <a:ea typeface="HY헤드라인M" panose="02030600000101010101" pitchFamily="18" charset="-127"/>
                        <a:cs typeface="+mn-cs"/>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552226">
                <a:tc>
                  <a:txBody>
                    <a:bodyPr/>
                    <a:lstStyle/>
                    <a:p>
                      <a:pPr algn="ctr" rtl="0" fontAlgn="ctr"/>
                      <a:r>
                        <a:rPr lang="en-US" sz="1400" b="1" i="0" u="none" strike="noStrike" dirty="0" smtClean="0">
                          <a:solidFill>
                            <a:srgbClr val="333333"/>
                          </a:solidFill>
                          <a:latin typeface="HY헤드라인M" panose="02030600000101010101" pitchFamily="18" charset="-127"/>
                          <a:ea typeface="HY헤드라인M" panose="02030600000101010101" pitchFamily="18" charset="-127"/>
                        </a:rPr>
                        <a:t>Open</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fr-LU" sz="1400" b="0" i="0" u="none" strike="noStrike" kern="1200" dirty="0" smtClean="0">
                          <a:solidFill>
                            <a:srgbClr val="000000"/>
                          </a:solidFill>
                          <a:latin typeface="HY헤드라인M" panose="02030600000101010101" pitchFamily="18" charset="-127"/>
                          <a:ea typeface="HY헤드라인M" panose="02030600000101010101" pitchFamily="18" charset="-127"/>
                          <a:cs typeface="+mn-cs"/>
                        </a:rPr>
                        <a:t>  Apr, 2016</a:t>
                      </a:r>
                      <a:endParaRPr lang="fr-LU" sz="1400" b="0" i="0" u="none" strike="noStrike" kern="1200" dirty="0">
                        <a:solidFill>
                          <a:srgbClr val="000000"/>
                        </a:solidFill>
                        <a:latin typeface="HY헤드라인M" panose="02030600000101010101" pitchFamily="18" charset="-127"/>
                        <a:ea typeface="HY헤드라인M" panose="02030600000101010101" pitchFamily="18" charset="-127"/>
                        <a:cs typeface="+mn-cs"/>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552226">
                <a:tc>
                  <a:txBody>
                    <a:bodyPr/>
                    <a:lstStyle/>
                    <a:p>
                      <a:pPr algn="ctr" rtl="0" fontAlgn="ctr"/>
                      <a:r>
                        <a:rPr lang="en-US" altLang="ko-KR" sz="1400" b="1" i="0" u="none" strike="noStrike" dirty="0" smtClean="0">
                          <a:solidFill>
                            <a:srgbClr val="333333"/>
                          </a:solidFill>
                          <a:latin typeface="HY헤드라인M" panose="02030600000101010101" pitchFamily="18" charset="-127"/>
                          <a:ea typeface="HY헤드라인M" panose="02030600000101010101" pitchFamily="18" charset="-127"/>
                        </a:rPr>
                        <a:t> Main</a:t>
                      </a:r>
                      <a:r>
                        <a:rPr lang="en-US" altLang="ko-KR" sz="1400" b="1" i="0" u="none" strike="noStrike" baseline="0" dirty="0" smtClean="0">
                          <a:solidFill>
                            <a:srgbClr val="333333"/>
                          </a:solidFill>
                          <a:latin typeface="HY헤드라인M" panose="02030600000101010101" pitchFamily="18" charset="-127"/>
                          <a:ea typeface="HY헤드라인M" panose="02030600000101010101" pitchFamily="18" charset="-127"/>
                        </a:rPr>
                        <a:t> Facilities</a:t>
                      </a:r>
                      <a:endParaRPr lang="fr-LU" altLang="ko-KR" sz="1400" b="1" i="0" u="none" strike="noStrike" dirty="0">
                        <a:solidFill>
                          <a:srgbClr val="333333"/>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ko-KR" altLang="en-US" sz="1400" b="0" i="0" u="none" strike="noStrike" dirty="0" smtClean="0">
                          <a:solidFill>
                            <a:srgbClr val="000000"/>
                          </a:solidFill>
                          <a:latin typeface="HY헤드라인M" panose="02030600000101010101" pitchFamily="18" charset="-127"/>
                          <a:ea typeface="HY헤드라인M" panose="02030600000101010101" pitchFamily="18" charset="-127"/>
                        </a:rPr>
                        <a:t>  </a:t>
                      </a:r>
                      <a:r>
                        <a:rPr lang="en-US" altLang="ko-KR" sz="1400" b="0" i="0" u="none" strike="noStrike" dirty="0" smtClean="0">
                          <a:solidFill>
                            <a:srgbClr val="000000"/>
                          </a:solidFill>
                          <a:latin typeface="HY헤드라인M" panose="02030600000101010101" pitchFamily="18" charset="-127"/>
                          <a:ea typeface="HY헤드라인M" panose="02030600000101010101" pitchFamily="18" charset="-127"/>
                        </a:rPr>
                        <a:t>Grocery Store, Garden,</a:t>
                      </a: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Food </a:t>
                      </a:r>
                    </a:p>
                    <a:p>
                      <a:pPr algn="l" rtl="0" fontAlgn="ct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Court</a:t>
                      </a:r>
                      <a:endParaRPr lang="fr-LU" sz="1400" b="0" i="0" u="none" strike="noStrike" dirty="0" smtClean="0">
                        <a:solidFill>
                          <a:srgbClr val="000000"/>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552226">
                <a:tc>
                  <a:txBody>
                    <a:bodyPr/>
                    <a:lstStyle/>
                    <a:p>
                      <a:pPr algn="ctr" rtl="0" fontAlgn="ctr"/>
                      <a:r>
                        <a:rPr lang="en-US" altLang="ko-KR" sz="1400" b="1" i="0" u="none" strike="noStrike" dirty="0" smtClean="0">
                          <a:solidFill>
                            <a:srgbClr val="333333"/>
                          </a:solidFill>
                          <a:latin typeface="HY헤드라인M" panose="02030600000101010101" pitchFamily="18" charset="-127"/>
                          <a:ea typeface="HY헤드라인M" panose="02030600000101010101" pitchFamily="18" charset="-127"/>
                        </a:rPr>
                        <a:t>Area</a:t>
                      </a:r>
                      <a:endParaRPr lang="fr-LU" sz="1400" b="1" i="0" u="none" strike="noStrike" dirty="0" smtClean="0">
                        <a:solidFill>
                          <a:srgbClr val="333333"/>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fr-LU" sz="1400" b="0" i="0" u="none" strike="noStrike" dirty="0" smtClean="0">
                          <a:solidFill>
                            <a:srgbClr val="000000"/>
                          </a:solidFill>
                          <a:latin typeface="HY헤드라인M" panose="02030600000101010101" pitchFamily="18" charset="-127"/>
                          <a:ea typeface="HY헤드라인M" panose="02030600000101010101" pitchFamily="18" charset="-127"/>
                        </a:rPr>
                        <a:t>  49,500m</a:t>
                      </a:r>
                      <a:r>
                        <a:rPr lang="fr-LU" sz="1400" b="0" i="0" u="none" strike="noStrike" baseline="30000" dirty="0" smtClean="0">
                          <a:solidFill>
                            <a:srgbClr val="000000"/>
                          </a:solidFill>
                          <a:latin typeface="HY헤드라인M" panose="02030600000101010101" pitchFamily="18" charset="-127"/>
                          <a:ea typeface="HY헤드라인M" panose="02030600000101010101" pitchFamily="18" charset="-127"/>
                        </a:rPr>
                        <a:t>2</a:t>
                      </a:r>
                      <a:endParaRPr lang="fr-LU" sz="1400" b="0" i="0" u="none" strike="noStrike" baseline="30000" dirty="0">
                        <a:solidFill>
                          <a:srgbClr val="000000"/>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1047023">
                <a:tc rowSpan="2">
                  <a:txBody>
                    <a:bodyPr/>
                    <a:lstStyle/>
                    <a:p>
                      <a:pPr algn="ctr" rtl="0" fontAlgn="ctr"/>
                      <a:r>
                        <a:rPr lang="fr-LU" sz="1400" b="1" i="0" u="none" strike="noStrike" dirty="0" smtClean="0">
                          <a:solidFill>
                            <a:srgbClr val="333333"/>
                          </a:solidFill>
                          <a:latin typeface="HY헤드라인M" panose="02030600000101010101" pitchFamily="18" charset="-127"/>
                          <a:ea typeface="HY헤드라인M" panose="02030600000101010101" pitchFamily="18" charset="-127"/>
                        </a:rPr>
                        <a:t>Features</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buFontTx/>
                        <a:buNone/>
                      </a:pPr>
                      <a:r>
                        <a:rPr lang="en-US" sz="1400" b="0" i="0" u="none" strike="noStrike" baseline="0" dirty="0" smtClean="0">
                          <a:solidFill>
                            <a:srgbClr val="000000"/>
                          </a:solidFill>
                          <a:latin typeface="HY헤드라인M" panose="02030600000101010101" pitchFamily="18" charset="-127"/>
                          <a:ea typeface="HY헤드라인M" panose="02030600000101010101" pitchFamily="18" charset="-127"/>
                        </a:rPr>
                        <a:t>  </a:t>
                      </a:r>
                    </a:p>
                    <a:p>
                      <a:pPr algn="l" rtl="0" fontAlgn="ctr"/>
                      <a:r>
                        <a:rPr lang="fr-LU" sz="1400" b="0" i="0" u="none" strike="noStrike" dirty="0" smtClean="0">
                          <a:solidFill>
                            <a:srgbClr val="000000"/>
                          </a:solidFill>
                          <a:latin typeface="HY헤드라인M" panose="02030600000101010101" pitchFamily="18" charset="-127"/>
                          <a:ea typeface="HY헤드라인M" panose="02030600000101010101" pitchFamily="18" charset="-127"/>
                        </a:rPr>
                        <a:t>  </a:t>
                      </a:r>
                      <a:r>
                        <a:rPr lang="en-US" altLang="ko-KR" sz="1400" b="0" i="0" u="none" strike="noStrike" dirty="0" smtClean="0">
                          <a:solidFill>
                            <a:srgbClr val="000000"/>
                          </a:solidFill>
                          <a:latin typeface="HY헤드라인M" panose="02030600000101010101" pitchFamily="18" charset="-127"/>
                          <a:ea typeface="HY헤드라인M" panose="02030600000101010101" pitchFamily="18" charset="-127"/>
                        </a:rPr>
                        <a:t>New type of outside shopping</a:t>
                      </a: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a:t>
                      </a:r>
                    </a:p>
                    <a:p>
                      <a:pPr algn="l" rtl="0" fontAlgn="ct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mall, which was started in 2007 </a:t>
                      </a:r>
                    </a:p>
                    <a:p>
                      <a:pPr algn="l" rtl="0" fontAlgn="ct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by </a:t>
                      </a:r>
                      <a:r>
                        <a:rPr lang="en-US" altLang="ko-KR" sz="1400" b="0" i="0" u="none" strike="noStrike" baseline="0" dirty="0" err="1" smtClean="0">
                          <a:solidFill>
                            <a:srgbClr val="000000"/>
                          </a:solidFill>
                          <a:latin typeface="HY헤드라인M" panose="02030600000101010101" pitchFamily="18" charset="-127"/>
                          <a:ea typeface="HY헤드라인M" panose="02030600000101010101" pitchFamily="18" charset="-127"/>
                        </a:rPr>
                        <a:t>Shinsegae</a:t>
                      </a:r>
                      <a:endPar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endParaRPr>
                    </a:p>
                    <a:p>
                      <a:pPr algn="l" rtl="0" fontAlgn="ctr"/>
                      <a:r>
                        <a:rPr lang="en-US" sz="1400" b="0" i="0" u="none" strike="noStrike" baseline="0" dirty="0" smtClean="0">
                          <a:solidFill>
                            <a:srgbClr val="000000"/>
                          </a:solidFill>
                          <a:latin typeface="HY헤드라인M" panose="02030600000101010101" pitchFamily="18" charset="-127"/>
                          <a:ea typeface="HY헤드라인M" panose="02030600000101010101" pitchFamily="18" charset="-127"/>
                        </a:rPr>
                        <a:t>  </a:t>
                      </a:r>
                      <a:endParaRPr lang="fr-LU" sz="1400" b="0" i="0" u="none" strike="noStrike" dirty="0">
                        <a:solidFill>
                          <a:srgbClr val="000000"/>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1047023">
                <a:tc vMerge="1">
                  <a:txBody>
                    <a:bodyPr/>
                    <a:lstStyle/>
                    <a:p>
                      <a:pPr latinLnBrk="1"/>
                      <a:endParaRPr lang="ko-KR" altLang="en-US"/>
                    </a:p>
                  </a:txBody>
                  <a:tcPr/>
                </a:tc>
                <a:tc>
                  <a:txBody>
                    <a:bodyPr/>
                    <a:lstStyle/>
                    <a:p>
                      <a:pPr algn="l" rtl="0" fontAlgn="ctr"/>
                      <a:r>
                        <a:rPr lang="ko-KR" altLang="en-US" sz="1400" b="0" i="0" u="none" strike="noStrike" baseline="0" dirty="0" smtClean="0">
                          <a:solidFill>
                            <a:srgbClr val="000000"/>
                          </a:solidFill>
                          <a:latin typeface="HY헤드라인M" panose="02030600000101010101" pitchFamily="18" charset="-127"/>
                          <a:ea typeface="HY헤드라인M" panose="02030600000101010101" pitchFamily="18" charset="-127"/>
                        </a:rPr>
                        <a:t>  </a:t>
                      </a: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Songdo is rising region in </a:t>
                      </a:r>
                    </a:p>
                    <a:p>
                      <a:pPr algn="l" rtl="0" fontAlgn="ct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Incheon and </a:t>
                      </a:r>
                      <a:r>
                        <a:rPr lang="en-US" altLang="ko-KR" sz="1400" b="0" i="0" u="none" strike="noStrike" baseline="0" dirty="0" err="1" smtClean="0">
                          <a:solidFill>
                            <a:srgbClr val="000000"/>
                          </a:solidFill>
                          <a:latin typeface="HY헤드라인M" panose="02030600000101010101" pitchFamily="18" charset="-127"/>
                          <a:ea typeface="HY헤드라인M" panose="02030600000101010101" pitchFamily="18" charset="-127"/>
                        </a:rPr>
                        <a:t>Lotte</a:t>
                      </a: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will also </a:t>
                      </a:r>
                    </a:p>
                    <a:p>
                      <a:pPr algn="l" rtl="0" fontAlgn="ct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open multiplex in 2019.</a:t>
                      </a:r>
                      <a:endParaRPr lang="fr-LU" altLang="ko-KR" sz="1400" b="0" i="0" u="none" strike="noStrike" dirty="0" smtClean="0">
                        <a:solidFill>
                          <a:srgbClr val="000000"/>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bl>
          </a:graphicData>
        </a:graphic>
      </p:graphicFrame>
    </p:spTree>
    <p:extLst>
      <p:ext uri="{BB962C8B-B14F-4D97-AF65-F5344CB8AC3E}">
        <p14:creationId xmlns:p14="http://schemas.microsoft.com/office/powerpoint/2010/main" val="13855496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6"/>
          </p:nvPr>
        </p:nvSpPr>
        <p:spPr/>
        <p:txBody>
          <a:bodyPr/>
          <a:lstStyle/>
          <a:p>
            <a:r>
              <a:rPr lang="en-US" altLang="ko-KR" dirty="0" smtClean="0"/>
              <a:t>Multiplex</a:t>
            </a:r>
            <a:endParaRPr lang="ko-KR" altLang="en-US" dirty="0"/>
          </a:p>
        </p:txBody>
      </p:sp>
      <p:sp>
        <p:nvSpPr>
          <p:cNvPr id="3" name="텍스트 개체 틀 2"/>
          <p:cNvSpPr>
            <a:spLocks noGrp="1"/>
          </p:cNvSpPr>
          <p:nvPr>
            <p:ph type="body" sz="quarter" idx="17"/>
          </p:nvPr>
        </p:nvSpPr>
        <p:spPr/>
        <p:txBody>
          <a:bodyPr/>
          <a:lstStyle/>
          <a:p>
            <a:endParaRPr lang="ko-KR" altLang="en-US"/>
          </a:p>
        </p:txBody>
      </p:sp>
      <p:pic>
        <p:nvPicPr>
          <p:cNvPr id="4" name="그림 3"/>
          <p:cNvPicPr>
            <a:picLocks noChangeAspect="1"/>
          </p:cNvPicPr>
          <p:nvPr/>
        </p:nvPicPr>
        <p:blipFill>
          <a:blip r:embed="rId2"/>
          <a:stretch>
            <a:fillRect/>
          </a:stretch>
        </p:blipFill>
        <p:spPr>
          <a:xfrm>
            <a:off x="4493712" y="998018"/>
            <a:ext cx="4651279" cy="2348039"/>
          </a:xfrm>
          <a:prstGeom prst="rect">
            <a:avLst/>
          </a:prstGeom>
        </p:spPr>
      </p:pic>
      <p:pic>
        <p:nvPicPr>
          <p:cNvPr id="5" name="그림 4"/>
          <p:cNvPicPr>
            <a:picLocks noChangeAspect="1"/>
          </p:cNvPicPr>
          <p:nvPr/>
        </p:nvPicPr>
        <p:blipFill>
          <a:blip r:embed="rId3"/>
          <a:stretch>
            <a:fillRect/>
          </a:stretch>
        </p:blipFill>
        <p:spPr>
          <a:xfrm>
            <a:off x="4493712" y="3346058"/>
            <a:ext cx="4651281" cy="3100855"/>
          </a:xfrm>
          <a:prstGeom prst="rect">
            <a:avLst/>
          </a:prstGeom>
        </p:spPr>
      </p:pic>
      <p:graphicFrame>
        <p:nvGraphicFramePr>
          <p:cNvPr id="6" name="표 5"/>
          <p:cNvGraphicFramePr>
            <a:graphicFrameLocks noGrp="1"/>
          </p:cNvGraphicFramePr>
          <p:nvPr>
            <p:extLst>
              <p:ext uri="{D42A27DB-BD31-4B8C-83A1-F6EECF244321}">
                <p14:modId xmlns:p14="http://schemas.microsoft.com/office/powerpoint/2010/main" val="533346911"/>
              </p:ext>
            </p:extLst>
          </p:nvPr>
        </p:nvGraphicFramePr>
        <p:xfrm>
          <a:off x="0" y="998019"/>
          <a:ext cx="4507005" cy="5425738"/>
        </p:xfrm>
        <a:graphic>
          <a:graphicData uri="http://schemas.openxmlformats.org/drawingml/2006/table">
            <a:tbl>
              <a:tblPr/>
              <a:tblGrid>
                <a:gridCol w="1633924"/>
                <a:gridCol w="2873081"/>
              </a:tblGrid>
              <a:tr h="555282">
                <a:tc>
                  <a:txBody>
                    <a:bodyPr/>
                    <a:lstStyle/>
                    <a:p>
                      <a:pPr algn="ctr" rtl="0" fontAlgn="ctr"/>
                      <a:r>
                        <a:rPr lang="en-US" altLang="ko-KR" sz="1400" b="1" i="0" u="none" strike="noStrike" dirty="0" smtClean="0">
                          <a:solidFill>
                            <a:srgbClr val="333333"/>
                          </a:solidFill>
                          <a:latin typeface="HY헤드라인M" panose="02030600000101010101" pitchFamily="18" charset="-127"/>
                          <a:ea typeface="HY헤드라인M" panose="02030600000101010101" pitchFamily="18" charset="-127"/>
                        </a:rPr>
                        <a:t>Name</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en-US" sz="1400" b="0" i="0" u="none" strike="noStrike" baseline="0" dirty="0" smtClean="0">
                          <a:solidFill>
                            <a:srgbClr val="000000"/>
                          </a:solidFill>
                          <a:latin typeface="HY헤드라인M" panose="02030600000101010101" pitchFamily="18" charset="-127"/>
                          <a:ea typeface="HY헤드라인M" panose="02030600000101010101" pitchFamily="18" charset="-127"/>
                        </a:rPr>
                        <a:t>  </a:t>
                      </a:r>
                      <a:r>
                        <a:rPr lang="en-US" sz="1400" b="0" i="0" u="none" strike="noStrike" baseline="0" dirty="0" err="1" smtClean="0">
                          <a:solidFill>
                            <a:srgbClr val="000000"/>
                          </a:solidFill>
                          <a:latin typeface="HY헤드라인M" panose="02030600000101010101" pitchFamily="18" charset="-127"/>
                          <a:ea typeface="HY헤드라인M" panose="02030600000101010101" pitchFamily="18" charset="-127"/>
                        </a:rPr>
                        <a:t>Starfield</a:t>
                      </a:r>
                      <a:r>
                        <a:rPr lang="en-US" sz="1400" b="0" i="0" u="none" strike="noStrike" baseline="0" dirty="0" smtClean="0">
                          <a:solidFill>
                            <a:srgbClr val="000000"/>
                          </a:solidFill>
                          <a:latin typeface="HY헤드라인M" panose="02030600000101010101" pitchFamily="18" charset="-127"/>
                          <a:ea typeface="HY헤드라인M" panose="02030600000101010101" pitchFamily="18" charset="-127"/>
                        </a:rPr>
                        <a:t> First </a:t>
                      </a:r>
                      <a:r>
                        <a:rPr lang="en-US" sz="1400" b="0" i="0" u="none" strike="noStrike" baseline="0" dirty="0" err="1" smtClean="0">
                          <a:solidFill>
                            <a:srgbClr val="000000"/>
                          </a:solidFill>
                          <a:latin typeface="HY헤드라인M" panose="02030600000101010101" pitchFamily="18" charset="-127"/>
                          <a:ea typeface="HY헤드라인M" panose="02030600000101010101" pitchFamily="18" charset="-127"/>
                        </a:rPr>
                        <a:t>Hanam</a:t>
                      </a:r>
                      <a:endParaRPr lang="en-US" sz="1400" b="0" i="0" u="none" strike="noStrike" dirty="0">
                        <a:solidFill>
                          <a:srgbClr val="000000"/>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555282">
                <a:tc>
                  <a:txBody>
                    <a:bodyPr/>
                    <a:lstStyle/>
                    <a:p>
                      <a:pPr algn="ctr" rtl="0" fontAlgn="ctr"/>
                      <a:r>
                        <a:rPr lang="en-US" altLang="ko-KR" sz="1400" b="1" i="0" u="none" strike="noStrike" dirty="0" smtClean="0">
                          <a:solidFill>
                            <a:srgbClr val="333333"/>
                          </a:solidFill>
                          <a:latin typeface="HY헤드라인M" panose="02030600000101010101" pitchFamily="18" charset="-127"/>
                          <a:ea typeface="HY헤드라인M" panose="02030600000101010101" pitchFamily="18" charset="-127"/>
                        </a:rPr>
                        <a:t>Location</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marL="0" marR="0" lvl="0" indent="0" algn="l" defTabSz="914400" rtl="0" eaLnBrk="1" fontAlgn="ctr" latinLnBrk="1" hangingPunct="1">
                        <a:lnSpc>
                          <a:spcPct val="100000"/>
                        </a:lnSpc>
                        <a:spcBef>
                          <a:spcPts val="0"/>
                        </a:spcBef>
                        <a:spcAft>
                          <a:spcPts val="0"/>
                        </a:spcAft>
                        <a:buClrTx/>
                        <a:buSzTx/>
                        <a:buFontTx/>
                        <a:buNone/>
                        <a:tabLst/>
                        <a:defRPr/>
                      </a:pPr>
                      <a:r>
                        <a:rPr lang="ko-KR" altLang="en-US" sz="1400" b="0" i="0" u="none" strike="noStrike" dirty="0" smtClean="0">
                          <a:solidFill>
                            <a:srgbClr val="000000"/>
                          </a:solidFill>
                          <a:latin typeface="HY헤드라인M" panose="02030600000101010101" pitchFamily="18" charset="-127"/>
                          <a:ea typeface="HY헤드라인M" panose="02030600000101010101" pitchFamily="18" charset="-127"/>
                        </a:rPr>
                        <a:t>  </a:t>
                      </a:r>
                      <a:r>
                        <a:rPr lang="en-US" altLang="ko-KR" sz="1400" b="0" i="0" u="none" strike="noStrike" dirty="0" err="1" smtClean="0">
                          <a:solidFill>
                            <a:srgbClr val="000000"/>
                          </a:solidFill>
                          <a:latin typeface="HY헤드라인M" panose="02030600000101010101" pitchFamily="18" charset="-127"/>
                          <a:ea typeface="HY헤드라인M" panose="02030600000101010101" pitchFamily="18" charset="-127"/>
                        </a:rPr>
                        <a:t>Shinjang</a:t>
                      </a:r>
                      <a:r>
                        <a:rPr lang="en-US" altLang="ko-KR" sz="1400" b="0" i="0" u="none" strike="noStrike" dirty="0" smtClean="0">
                          <a:solidFill>
                            <a:srgbClr val="000000"/>
                          </a:solidFill>
                          <a:latin typeface="HY헤드라인M" panose="02030600000101010101" pitchFamily="18" charset="-127"/>
                          <a:ea typeface="HY헤드라인M" panose="02030600000101010101" pitchFamily="18" charset="-127"/>
                        </a:rPr>
                        <a:t>-dong, </a:t>
                      </a:r>
                      <a:r>
                        <a:rPr lang="en-US" altLang="ko-KR" sz="1400" b="0" i="0" u="none" strike="noStrike" dirty="0" err="1" smtClean="0">
                          <a:solidFill>
                            <a:srgbClr val="000000"/>
                          </a:solidFill>
                          <a:latin typeface="HY헤드라인M" panose="02030600000101010101" pitchFamily="18" charset="-127"/>
                          <a:ea typeface="HY헤드라인M" panose="02030600000101010101" pitchFamily="18" charset="-127"/>
                        </a:rPr>
                        <a:t>Hanam-si</a:t>
                      </a:r>
                      <a:r>
                        <a:rPr lang="en-US" altLang="ko-KR" sz="1400" b="0" i="0" u="none" strike="noStrike" dirty="0" smtClean="0">
                          <a:solidFill>
                            <a:srgbClr val="000000"/>
                          </a:solidFill>
                          <a:latin typeface="HY헤드라인M" panose="02030600000101010101" pitchFamily="18" charset="-127"/>
                          <a:ea typeface="HY헤드라인M" panose="02030600000101010101" pitchFamily="18" charset="-127"/>
                        </a:rPr>
                        <a:t>,</a:t>
                      </a:r>
                    </a:p>
                    <a:p>
                      <a:pPr algn="l" rtl="0" fontAlgn="ctr"/>
                      <a:r>
                        <a:rPr lang="en-US" altLang="ko-KR" sz="1400" b="0" i="0" u="none" strike="noStrike" dirty="0" smtClean="0">
                          <a:solidFill>
                            <a:srgbClr val="000000"/>
                          </a:solidFill>
                          <a:latin typeface="HY헤드라인M" panose="02030600000101010101" pitchFamily="18" charset="-127"/>
                          <a:ea typeface="HY헤드라인M" panose="02030600000101010101" pitchFamily="18" charset="-127"/>
                        </a:rPr>
                        <a:t>  </a:t>
                      </a:r>
                      <a:r>
                        <a:rPr lang="en-US" altLang="ko-KR" sz="1400" b="0" i="0" u="none" strike="noStrike" dirty="0" err="1" smtClean="0">
                          <a:solidFill>
                            <a:srgbClr val="000000"/>
                          </a:solidFill>
                          <a:latin typeface="HY헤드라인M" panose="02030600000101010101" pitchFamily="18" charset="-127"/>
                          <a:ea typeface="HY헤드라인M" panose="02030600000101010101" pitchFamily="18" charset="-127"/>
                        </a:rPr>
                        <a:t>Gyeonggi</a:t>
                      </a:r>
                      <a:r>
                        <a:rPr lang="en-US" altLang="ko-KR" sz="1400" b="0" i="0" u="none" strike="noStrike" dirty="0" smtClean="0">
                          <a:solidFill>
                            <a:srgbClr val="000000"/>
                          </a:solidFill>
                          <a:latin typeface="HY헤드라인M" panose="02030600000101010101" pitchFamily="18" charset="-127"/>
                          <a:ea typeface="HY헤드라인M" panose="02030600000101010101" pitchFamily="18" charset="-127"/>
                        </a:rPr>
                        <a:t>-do</a:t>
                      </a: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555282">
                <a:tc>
                  <a:txBody>
                    <a:bodyPr/>
                    <a:lstStyle/>
                    <a:p>
                      <a:pPr algn="ctr" rtl="0" fontAlgn="ctr"/>
                      <a:r>
                        <a:rPr lang="en-US" sz="1400" b="1" i="0" u="none" strike="noStrike" dirty="0" smtClean="0">
                          <a:solidFill>
                            <a:srgbClr val="333333"/>
                          </a:solidFill>
                          <a:latin typeface="HY헤드라인M" panose="02030600000101010101" pitchFamily="18" charset="-127"/>
                          <a:ea typeface="HY헤드라인M" panose="02030600000101010101" pitchFamily="18" charset="-127"/>
                        </a:rPr>
                        <a:t>Company</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en-US" sz="1400" b="0" i="0" u="none" strike="noStrike" kern="1200" baseline="0" dirty="0" smtClean="0">
                          <a:solidFill>
                            <a:srgbClr val="000000"/>
                          </a:solidFill>
                          <a:latin typeface="HY헤드라인M" panose="02030600000101010101" pitchFamily="18" charset="-127"/>
                          <a:ea typeface="HY헤드라인M" panose="02030600000101010101" pitchFamily="18" charset="-127"/>
                          <a:cs typeface="+mn-cs"/>
                        </a:rPr>
                        <a:t>  </a:t>
                      </a:r>
                      <a:r>
                        <a:rPr lang="en-US" sz="1400" b="0" i="0" u="none" strike="noStrike" kern="1200" baseline="0" dirty="0" err="1" smtClean="0">
                          <a:solidFill>
                            <a:srgbClr val="000000"/>
                          </a:solidFill>
                          <a:latin typeface="HY헤드라인M" panose="02030600000101010101" pitchFamily="18" charset="-127"/>
                          <a:ea typeface="HY헤드라인M" panose="02030600000101010101" pitchFamily="18" charset="-127"/>
                          <a:cs typeface="+mn-cs"/>
                        </a:rPr>
                        <a:t>Shinsegae</a:t>
                      </a:r>
                      <a:r>
                        <a:rPr lang="en-US" sz="1400" b="0" i="0" u="none" strike="noStrike" kern="1200" baseline="0" dirty="0" smtClean="0">
                          <a:solidFill>
                            <a:srgbClr val="000000"/>
                          </a:solidFill>
                          <a:latin typeface="HY헤드라인M" panose="02030600000101010101" pitchFamily="18" charset="-127"/>
                          <a:ea typeface="HY헤드라인M" panose="02030600000101010101" pitchFamily="18" charset="-127"/>
                          <a:cs typeface="+mn-cs"/>
                        </a:rPr>
                        <a:t> Property</a:t>
                      </a:r>
                      <a:r>
                        <a:rPr lang="en-US" altLang="ko-KR" sz="1400" b="0" i="0" u="none" strike="noStrike" kern="1200" baseline="0" dirty="0" smtClean="0">
                          <a:solidFill>
                            <a:srgbClr val="000000"/>
                          </a:solidFill>
                          <a:latin typeface="HY헤드라인M" panose="02030600000101010101" pitchFamily="18" charset="-127"/>
                          <a:ea typeface="HY헤드라인M" panose="02030600000101010101" pitchFamily="18" charset="-127"/>
                          <a:cs typeface="+mn-cs"/>
                        </a:rPr>
                        <a:t>(51%)</a:t>
                      </a:r>
                    </a:p>
                    <a:p>
                      <a:pPr algn="l" rtl="0" fontAlgn="ctr"/>
                      <a:r>
                        <a:rPr lang="en-US" altLang="ko-KR" sz="1400" b="0" i="0" u="none" strike="noStrike" kern="1200" baseline="0" dirty="0" smtClean="0">
                          <a:solidFill>
                            <a:srgbClr val="000000"/>
                          </a:solidFill>
                          <a:latin typeface="HY헤드라인M" panose="02030600000101010101" pitchFamily="18" charset="-127"/>
                          <a:ea typeface="HY헤드라인M" panose="02030600000101010101" pitchFamily="18" charset="-127"/>
                          <a:cs typeface="+mn-cs"/>
                        </a:rPr>
                        <a:t>  </a:t>
                      </a:r>
                      <a:r>
                        <a:rPr lang="en-US" altLang="ko-KR" sz="1400" b="0" i="0" u="none" strike="noStrike" kern="1200" baseline="0" dirty="0" err="1" smtClean="0">
                          <a:solidFill>
                            <a:srgbClr val="000000"/>
                          </a:solidFill>
                          <a:latin typeface="HY헤드라인M" panose="02030600000101010101" pitchFamily="18" charset="-127"/>
                          <a:ea typeface="HY헤드라인M" panose="02030600000101010101" pitchFamily="18" charset="-127"/>
                          <a:cs typeface="+mn-cs"/>
                        </a:rPr>
                        <a:t>Taubman</a:t>
                      </a:r>
                      <a:r>
                        <a:rPr lang="en-US" altLang="ko-KR" sz="1400" b="0" i="0" u="none" strike="noStrike" kern="1200" baseline="0" dirty="0" smtClean="0">
                          <a:solidFill>
                            <a:srgbClr val="000000"/>
                          </a:solidFill>
                          <a:latin typeface="HY헤드라인M" panose="02030600000101010101" pitchFamily="18" charset="-127"/>
                          <a:ea typeface="HY헤드라인M" panose="02030600000101010101" pitchFamily="18" charset="-127"/>
                          <a:cs typeface="+mn-cs"/>
                        </a:rPr>
                        <a:t> Asia (49%)</a:t>
                      </a:r>
                      <a:endParaRPr lang="fr-LU" sz="1400" b="0" i="0" u="none" strike="noStrike" kern="1200" dirty="0">
                        <a:solidFill>
                          <a:srgbClr val="000000"/>
                        </a:solidFill>
                        <a:latin typeface="HY헤드라인M" panose="02030600000101010101" pitchFamily="18" charset="-127"/>
                        <a:ea typeface="HY헤드라인M" panose="02030600000101010101" pitchFamily="18" charset="-127"/>
                        <a:cs typeface="+mn-cs"/>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555282">
                <a:tc>
                  <a:txBody>
                    <a:bodyPr/>
                    <a:lstStyle/>
                    <a:p>
                      <a:pPr algn="ctr" rtl="0" fontAlgn="ctr"/>
                      <a:r>
                        <a:rPr lang="en-US" altLang="ko-KR" sz="1400" b="1" i="0" u="none" strike="noStrike" dirty="0" smtClean="0">
                          <a:solidFill>
                            <a:srgbClr val="333333"/>
                          </a:solidFill>
                          <a:latin typeface="HY헤드라인M" panose="02030600000101010101" pitchFamily="18" charset="-127"/>
                          <a:ea typeface="HY헤드라인M" panose="02030600000101010101" pitchFamily="18" charset="-127"/>
                        </a:rPr>
                        <a:t>Open</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fr-LU" sz="1400" b="0" i="0" u="none" strike="noStrike" kern="1200" dirty="0" smtClean="0">
                          <a:solidFill>
                            <a:srgbClr val="000000"/>
                          </a:solidFill>
                          <a:latin typeface="HY헤드라인M" panose="02030600000101010101" pitchFamily="18" charset="-127"/>
                          <a:ea typeface="HY헤드라인M" panose="02030600000101010101" pitchFamily="18" charset="-127"/>
                          <a:cs typeface="+mn-cs"/>
                        </a:rPr>
                        <a:t>  Sep, 2016</a:t>
                      </a:r>
                      <a:endParaRPr lang="fr-LU" sz="1400" b="0" i="0" u="none" strike="noStrike" kern="1200" dirty="0">
                        <a:solidFill>
                          <a:srgbClr val="000000"/>
                        </a:solidFill>
                        <a:latin typeface="HY헤드라인M" panose="02030600000101010101" pitchFamily="18" charset="-127"/>
                        <a:ea typeface="HY헤드라인M" panose="02030600000101010101" pitchFamily="18" charset="-127"/>
                        <a:cs typeface="+mn-cs"/>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555282">
                <a:tc>
                  <a:txBody>
                    <a:bodyPr/>
                    <a:lstStyle/>
                    <a:p>
                      <a:pPr algn="ctr" rtl="0" fontAlgn="ctr"/>
                      <a:r>
                        <a:rPr lang="en-US" altLang="ko-KR" sz="1400" b="1" i="0" u="none" strike="noStrike" dirty="0" smtClean="0">
                          <a:solidFill>
                            <a:srgbClr val="333333"/>
                          </a:solidFill>
                          <a:latin typeface="HY헤드라인M" panose="02030600000101010101" pitchFamily="18" charset="-127"/>
                          <a:ea typeface="HY헤드라인M" panose="02030600000101010101" pitchFamily="18" charset="-127"/>
                        </a:rPr>
                        <a:t>Main Facilities</a:t>
                      </a:r>
                      <a:endParaRPr lang="fr-LU" altLang="ko-KR" sz="1400" b="1" i="0" u="none" strike="noStrike" dirty="0">
                        <a:solidFill>
                          <a:srgbClr val="333333"/>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ko-KR" altLang="en-US" sz="1400" b="0" i="0" u="none" strike="noStrike" dirty="0" smtClean="0">
                          <a:solidFill>
                            <a:srgbClr val="000000"/>
                          </a:solidFill>
                          <a:latin typeface="HY헤드라인M" panose="02030600000101010101" pitchFamily="18" charset="-127"/>
                          <a:ea typeface="HY헤드라인M" panose="02030600000101010101" pitchFamily="18" charset="-127"/>
                        </a:rPr>
                        <a:t>  </a:t>
                      </a:r>
                      <a:r>
                        <a:rPr lang="en-US" altLang="ko-KR" sz="1400" b="0" i="0" u="none" strike="noStrike" dirty="0" smtClean="0">
                          <a:solidFill>
                            <a:srgbClr val="000000"/>
                          </a:solidFill>
                          <a:latin typeface="HY헤드라인M" panose="02030600000101010101" pitchFamily="18" charset="-127"/>
                          <a:ea typeface="HY헤드라인M" panose="02030600000101010101" pitchFamily="18" charset="-127"/>
                        </a:rPr>
                        <a:t>Department Store, Aquarium,</a:t>
                      </a: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a:t>
                      </a:r>
                    </a:p>
                    <a:p>
                      <a:pPr algn="l" rtl="0" fontAlgn="ct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Theater, Food Court etc.</a:t>
                      </a:r>
                      <a:endParaRPr lang="fr-LU" sz="1400" b="0" i="0" u="none" strike="noStrike" dirty="0" smtClean="0">
                        <a:solidFill>
                          <a:srgbClr val="000000"/>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555282">
                <a:tc>
                  <a:txBody>
                    <a:bodyPr/>
                    <a:lstStyle/>
                    <a:p>
                      <a:pPr algn="ctr" rtl="0" fontAlgn="ctr"/>
                      <a:r>
                        <a:rPr lang="en-US" altLang="ko-KR" sz="1400" b="1" i="0" u="none" strike="noStrike" dirty="0" smtClean="0">
                          <a:solidFill>
                            <a:srgbClr val="333333"/>
                          </a:solidFill>
                          <a:latin typeface="HY헤드라인M" panose="02030600000101010101" pitchFamily="18" charset="-127"/>
                          <a:ea typeface="HY헤드라인M" panose="02030600000101010101" pitchFamily="18" charset="-127"/>
                        </a:rPr>
                        <a:t>Area</a:t>
                      </a:r>
                      <a:endParaRPr lang="fr-LU" sz="1400" b="1" i="0" u="none" strike="noStrike" dirty="0" smtClean="0">
                        <a:solidFill>
                          <a:srgbClr val="333333"/>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fr-LU" sz="1400" b="0" i="0" u="none" strike="noStrike" dirty="0" smtClean="0">
                          <a:solidFill>
                            <a:srgbClr val="000000"/>
                          </a:solidFill>
                          <a:latin typeface="HY헤드라인M" panose="02030600000101010101" pitchFamily="18" charset="-127"/>
                          <a:ea typeface="HY헤드라인M" panose="02030600000101010101" pitchFamily="18" charset="-127"/>
                        </a:rPr>
                        <a:t>  460,000m</a:t>
                      </a:r>
                      <a:r>
                        <a:rPr lang="fr-LU" sz="1400" b="0" i="0" u="none" strike="noStrike" baseline="30000" dirty="0" smtClean="0">
                          <a:solidFill>
                            <a:srgbClr val="000000"/>
                          </a:solidFill>
                          <a:latin typeface="HY헤드라인M" panose="02030600000101010101" pitchFamily="18" charset="-127"/>
                          <a:ea typeface="HY헤드라인M" panose="02030600000101010101" pitchFamily="18" charset="-127"/>
                        </a:rPr>
                        <a:t>2</a:t>
                      </a:r>
                      <a:endParaRPr lang="fr-LU" sz="1400" b="0" i="0" u="none" strike="noStrike" baseline="30000" dirty="0">
                        <a:solidFill>
                          <a:srgbClr val="000000"/>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1047023">
                <a:tc rowSpan="2">
                  <a:txBody>
                    <a:bodyPr/>
                    <a:lstStyle/>
                    <a:p>
                      <a:pPr algn="ctr" rtl="0" fontAlgn="ctr"/>
                      <a:r>
                        <a:rPr lang="en-US" altLang="ko-KR" sz="1400" b="1" i="0" u="none" strike="noStrike" dirty="0" smtClean="0">
                          <a:solidFill>
                            <a:srgbClr val="333333"/>
                          </a:solidFill>
                          <a:latin typeface="HY헤드라인M" panose="02030600000101010101" pitchFamily="18" charset="-127"/>
                          <a:ea typeface="HY헤드라인M" panose="02030600000101010101" pitchFamily="18" charset="-127"/>
                        </a:rPr>
                        <a:t>Features</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buFontTx/>
                        <a:buNone/>
                      </a:pPr>
                      <a:r>
                        <a:rPr lang="en-US" sz="1400" b="0" i="0" u="none" strike="noStrike" baseline="0" dirty="0" smtClean="0">
                          <a:solidFill>
                            <a:srgbClr val="000000"/>
                          </a:solidFill>
                          <a:latin typeface="HY헤드라인M" panose="02030600000101010101" pitchFamily="18" charset="-127"/>
                          <a:ea typeface="HY헤드라인M" panose="02030600000101010101" pitchFamily="18" charset="-127"/>
                        </a:rPr>
                        <a:t>  It has big parking lot that</a:t>
                      </a:r>
                    </a:p>
                    <a:p>
                      <a:pPr algn="l" rtl="0" fontAlgn="ctr">
                        <a:buFontTx/>
                        <a:buNone/>
                      </a:pPr>
                      <a:r>
                        <a:rPr lang="en-US" sz="1400" b="0" i="0" u="none" strike="noStrike" baseline="0" dirty="0" smtClean="0">
                          <a:solidFill>
                            <a:srgbClr val="000000"/>
                          </a:solidFill>
                          <a:latin typeface="HY헤드라인M" panose="02030600000101010101" pitchFamily="18" charset="-127"/>
                          <a:ea typeface="HY헤드라인M" panose="02030600000101010101" pitchFamily="18" charset="-127"/>
                        </a:rPr>
                        <a:t>  can accommodate 5,600 cars.</a:t>
                      </a: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1047023">
                <a:tc vMerge="1">
                  <a:txBody>
                    <a:bodyPr/>
                    <a:lstStyle/>
                    <a:p>
                      <a:pPr latinLnBrk="1"/>
                      <a:endParaRPr lang="ko-KR" altLang="en-US"/>
                    </a:p>
                  </a:txBody>
                  <a:tcPr/>
                </a:tc>
                <a:tc>
                  <a:txBody>
                    <a:bodyPr/>
                    <a:lstStyle/>
                    <a:p>
                      <a:pPr algn="l" rtl="0" fontAlgn="ct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a:t>
                      </a:r>
                      <a:r>
                        <a:rPr lang="en-US" altLang="ko-KR" sz="1400" b="0" i="0" u="none" strike="noStrike" dirty="0" smtClean="0">
                          <a:solidFill>
                            <a:srgbClr val="000000"/>
                          </a:solidFill>
                          <a:latin typeface="HY헤드라인M" panose="02030600000101010101" pitchFamily="18" charset="-127"/>
                          <a:ea typeface="HY헤드라인M" panose="02030600000101010101" pitchFamily="18" charset="-127"/>
                        </a:rPr>
                        <a:t>First multiplex</a:t>
                      </a: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in Korea and </a:t>
                      </a:r>
                    </a:p>
                    <a:p>
                      <a:pPr algn="l" rtl="0" fontAlgn="ct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a:t>
                      </a:r>
                      <a:r>
                        <a:rPr lang="en-US" altLang="ko-KR" sz="1400" b="0" i="0" u="none" strike="noStrike" baseline="0" dirty="0" err="1" smtClean="0">
                          <a:solidFill>
                            <a:srgbClr val="000000"/>
                          </a:solidFill>
                          <a:latin typeface="HY헤드라인M" panose="02030600000101010101" pitchFamily="18" charset="-127"/>
                          <a:ea typeface="HY헤드라인M" panose="02030600000101010101" pitchFamily="18" charset="-127"/>
                        </a:rPr>
                        <a:t>Shinsegae</a:t>
                      </a: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will open ‘</a:t>
                      </a:r>
                      <a:r>
                        <a:rPr lang="en-US" altLang="ko-KR" sz="1400" b="0" i="0" u="none" strike="noStrike" baseline="0" dirty="0" err="1" smtClean="0">
                          <a:solidFill>
                            <a:srgbClr val="000000"/>
                          </a:solidFill>
                          <a:latin typeface="HY헤드라인M" panose="02030600000101010101" pitchFamily="18" charset="-127"/>
                          <a:ea typeface="HY헤드라인M" panose="02030600000101010101" pitchFamily="18" charset="-127"/>
                        </a:rPr>
                        <a:t>Goyang</a:t>
                      </a:r>
                      <a:endPar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endParaRPr>
                    </a:p>
                    <a:p>
                      <a:pPr algn="l" rtl="0" fontAlgn="ct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a:t>
                      </a:r>
                      <a:r>
                        <a:rPr lang="en-US" altLang="ko-KR" sz="1400" b="0" i="0" u="none" strike="noStrike" baseline="0" dirty="0" err="1" smtClean="0">
                          <a:solidFill>
                            <a:srgbClr val="000000"/>
                          </a:solidFill>
                          <a:latin typeface="HY헤드라인M" panose="02030600000101010101" pitchFamily="18" charset="-127"/>
                          <a:ea typeface="HY헤드라인M" panose="02030600000101010101" pitchFamily="18" charset="-127"/>
                        </a:rPr>
                        <a:t>Starfield</a:t>
                      </a: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in </a:t>
                      </a:r>
                      <a:r>
                        <a:rPr lang="en-US" altLang="ko-KR" sz="1400" b="0" i="0" u="none" strike="noStrike" baseline="0" dirty="0" err="1" smtClean="0">
                          <a:solidFill>
                            <a:srgbClr val="000000"/>
                          </a:solidFill>
                          <a:latin typeface="HY헤드라인M" panose="02030600000101010101" pitchFamily="18" charset="-127"/>
                          <a:ea typeface="HY헤드라인M" panose="02030600000101010101" pitchFamily="18" charset="-127"/>
                        </a:rPr>
                        <a:t>Samsong</a:t>
                      </a: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-dong, </a:t>
                      </a:r>
                    </a:p>
                    <a:p>
                      <a:pPr algn="l" rtl="0" fontAlgn="ct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a:t>
                      </a:r>
                      <a:r>
                        <a:rPr lang="en-US" altLang="ko-KR" sz="1400" b="0" i="0" u="none" strike="noStrike" baseline="0" dirty="0" err="1" smtClean="0">
                          <a:solidFill>
                            <a:srgbClr val="000000"/>
                          </a:solidFill>
                          <a:latin typeface="HY헤드라인M" panose="02030600000101010101" pitchFamily="18" charset="-127"/>
                          <a:ea typeface="HY헤드라인M" panose="02030600000101010101" pitchFamily="18" charset="-127"/>
                        </a:rPr>
                        <a:t>Goyang-si</a:t>
                      </a: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a:t>
                      </a:r>
                      <a:endParaRPr lang="fr-LU" sz="1400" b="0" i="0" u="none" strike="noStrike" dirty="0">
                        <a:solidFill>
                          <a:srgbClr val="000000"/>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bl>
          </a:graphicData>
        </a:graphic>
      </p:graphicFrame>
    </p:spTree>
    <p:extLst>
      <p:ext uri="{BB962C8B-B14F-4D97-AF65-F5344CB8AC3E}">
        <p14:creationId xmlns:p14="http://schemas.microsoft.com/office/powerpoint/2010/main" val="37844391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표 7"/>
          <p:cNvGraphicFramePr>
            <a:graphicFrameLocks noGrp="1"/>
          </p:cNvGraphicFramePr>
          <p:nvPr>
            <p:extLst/>
          </p:nvPr>
        </p:nvGraphicFramePr>
        <p:xfrm>
          <a:off x="0" y="1481078"/>
          <a:ext cx="4932040" cy="4750400"/>
        </p:xfrm>
        <a:graphic>
          <a:graphicData uri="http://schemas.openxmlformats.org/drawingml/2006/table">
            <a:tbl>
              <a:tblPr/>
              <a:tblGrid>
                <a:gridCol w="2066903"/>
                <a:gridCol w="2865137"/>
              </a:tblGrid>
              <a:tr h="593800">
                <a:tc>
                  <a:txBody>
                    <a:bodyPr/>
                    <a:lstStyle/>
                    <a:p>
                      <a:pPr algn="ctr" rtl="0" fontAlgn="ctr"/>
                      <a:r>
                        <a:rPr lang="fr-LU" sz="1400" b="1" i="0" u="none" strike="noStrike" dirty="0" smtClean="0">
                          <a:solidFill>
                            <a:srgbClr val="333333"/>
                          </a:solidFill>
                          <a:latin typeface="HY헤드라인M" panose="02030600000101010101" pitchFamily="18" charset="-127"/>
                          <a:ea typeface="HY헤드라인M" panose="02030600000101010101" pitchFamily="18" charset="-127"/>
                        </a:rPr>
                        <a:t>  </a:t>
                      </a:r>
                      <a:r>
                        <a:rPr lang="fr-LU" altLang="ko-KR" sz="1400" b="1" i="0" u="none" strike="noStrike" dirty="0" smtClean="0">
                          <a:solidFill>
                            <a:srgbClr val="333333"/>
                          </a:solidFill>
                          <a:latin typeface="HY헤드라인M" panose="02030600000101010101" pitchFamily="18" charset="-127"/>
                          <a:ea typeface="HY헤드라인M" panose="02030600000101010101" pitchFamily="18" charset="-127"/>
                        </a:rPr>
                        <a:t> Location</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ko-KR" altLang="en-US" sz="1400" b="0" i="0" u="none" strike="noStrike" dirty="0" smtClean="0">
                          <a:solidFill>
                            <a:srgbClr val="000000"/>
                          </a:solidFill>
                          <a:latin typeface="HY헤드라인M" panose="02030600000101010101" pitchFamily="18" charset="-127"/>
                          <a:ea typeface="HY헤드라인M" panose="02030600000101010101" pitchFamily="18" charset="-127"/>
                        </a:rPr>
                        <a:t> </a:t>
                      </a:r>
                      <a:r>
                        <a:rPr lang="en-US" altLang="ko-KR" sz="1400" b="0" i="0" u="none" strike="noStrike" dirty="0" err="1" smtClean="0">
                          <a:solidFill>
                            <a:srgbClr val="000000"/>
                          </a:solidFill>
                          <a:latin typeface="HY헤드라인M" panose="02030600000101010101" pitchFamily="18" charset="-127"/>
                          <a:ea typeface="HY헤드라인M" panose="02030600000101010101" pitchFamily="18" charset="-127"/>
                        </a:rPr>
                        <a:t>Yeongjong</a:t>
                      </a:r>
                      <a:r>
                        <a:rPr lang="en-US" altLang="ko-KR" sz="1400" b="0" i="0" u="none" strike="noStrike" dirty="0" smtClean="0">
                          <a:solidFill>
                            <a:srgbClr val="000000"/>
                          </a:solidFill>
                          <a:latin typeface="HY헤드라인M" panose="02030600000101010101" pitchFamily="18" charset="-127"/>
                          <a:ea typeface="HY헤드라인M" panose="02030600000101010101" pitchFamily="18" charset="-127"/>
                        </a:rPr>
                        <a:t>-do(Island),</a:t>
                      </a: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Incheon</a:t>
                      </a:r>
                      <a:endParaRPr lang="en-US" sz="1400" b="0" i="0" u="none" strike="noStrike" dirty="0">
                        <a:solidFill>
                          <a:srgbClr val="000000"/>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593800">
                <a:tc>
                  <a:txBody>
                    <a:bodyPr/>
                    <a:lstStyle/>
                    <a:p>
                      <a:pPr algn="ctr" rtl="0" fontAlgn="ctr"/>
                      <a:r>
                        <a:rPr lang="fr-LU" altLang="ko-KR" sz="1400" b="1" i="0" u="none" strike="noStrike" dirty="0" smtClean="0">
                          <a:solidFill>
                            <a:srgbClr val="333333"/>
                          </a:solidFill>
                          <a:latin typeface="HY헤드라인M" panose="02030600000101010101" pitchFamily="18" charset="-127"/>
                          <a:ea typeface="HY헤드라인M" panose="02030600000101010101" pitchFamily="18" charset="-127"/>
                        </a:rPr>
                        <a:t> Area</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fr-LU" sz="1400" b="0" i="0" u="none" strike="noStrike" dirty="0" smtClean="0">
                          <a:solidFill>
                            <a:srgbClr val="000000"/>
                          </a:solidFill>
                          <a:latin typeface="HY헤드라인M" panose="02030600000101010101" pitchFamily="18" charset="-127"/>
                          <a:ea typeface="HY헤드라인M" panose="02030600000101010101" pitchFamily="18" charset="-127"/>
                        </a:rPr>
                        <a:t>  </a:t>
                      </a:r>
                      <a:r>
                        <a:rPr lang="fr-LU" sz="1400" b="0" i="0" u="none" strike="noStrike" kern="1200" dirty="0" smtClean="0">
                          <a:solidFill>
                            <a:srgbClr val="000000"/>
                          </a:solidFill>
                          <a:latin typeface="HY헤드라인M" panose="02030600000101010101" pitchFamily="18" charset="-127"/>
                          <a:ea typeface="HY헤드라인M" panose="02030600000101010101" pitchFamily="18" charset="-127"/>
                          <a:cs typeface="+mn-cs"/>
                        </a:rPr>
                        <a:t>3,274,000㎡</a:t>
                      </a:r>
                      <a:endParaRPr lang="fr-LU" sz="1400" b="0" i="0" u="none" strike="noStrike" kern="1200" dirty="0">
                        <a:solidFill>
                          <a:srgbClr val="000000"/>
                        </a:solidFill>
                        <a:latin typeface="HY헤드라인M" panose="02030600000101010101" pitchFamily="18" charset="-127"/>
                        <a:ea typeface="HY헤드라인M" panose="02030600000101010101" pitchFamily="18" charset="-127"/>
                        <a:cs typeface="+mn-cs"/>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593800">
                <a:tc>
                  <a:txBody>
                    <a:bodyPr/>
                    <a:lstStyle/>
                    <a:p>
                      <a:pPr algn="ctr" rtl="0" fontAlgn="ctr"/>
                      <a:r>
                        <a:rPr lang="fr-LU" sz="1400" b="1" i="0" u="none" strike="noStrike" dirty="0" smtClean="0">
                          <a:solidFill>
                            <a:srgbClr val="333333"/>
                          </a:solidFill>
                          <a:latin typeface="HY헤드라인M" panose="02030600000101010101" pitchFamily="18" charset="-127"/>
                          <a:ea typeface="HY헤드라인M" panose="02030600000101010101" pitchFamily="18" charset="-127"/>
                        </a:rPr>
                        <a:t>  </a:t>
                      </a:r>
                      <a:r>
                        <a:rPr lang="fr-LU" altLang="ko-KR" sz="1400" b="1" i="0" u="none" strike="noStrike" dirty="0" smtClean="0">
                          <a:solidFill>
                            <a:srgbClr val="333333"/>
                          </a:solidFill>
                          <a:latin typeface="HY헤드라인M" panose="02030600000101010101" pitchFamily="18" charset="-127"/>
                          <a:ea typeface="HY헤드라인M" panose="02030600000101010101" pitchFamily="18" charset="-127"/>
                        </a:rPr>
                        <a:t>Project  Costs</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fr-LU" sz="1400" b="0" i="0" u="none" strike="noStrike" dirty="0" smtClean="0">
                          <a:solidFill>
                            <a:srgbClr val="000000"/>
                          </a:solidFill>
                          <a:latin typeface="HY헤드라인M" panose="02030600000101010101" pitchFamily="18" charset="-127"/>
                          <a:ea typeface="HY헤드라인M" panose="02030600000101010101" pitchFamily="18" charset="-127"/>
                        </a:rPr>
                        <a:t>  </a:t>
                      </a:r>
                      <a:r>
                        <a:rPr lang="en-US" sz="1400" b="0" i="0" u="none" strike="noStrike" dirty="0" smtClean="0">
                          <a:solidFill>
                            <a:srgbClr val="000000"/>
                          </a:solidFill>
                          <a:latin typeface="HY헤드라인M" panose="02030600000101010101" pitchFamily="18" charset="-127"/>
                          <a:ea typeface="HY헤드라인M" panose="02030600000101010101" pitchFamily="18" charset="-127"/>
                        </a:rPr>
                        <a:t>About</a:t>
                      </a:r>
                      <a:r>
                        <a:rPr lang="ko-KR" altLang="en-US" sz="1400" b="0" i="0" u="none" strike="noStrike" dirty="0" smtClean="0">
                          <a:solidFill>
                            <a:srgbClr val="000000"/>
                          </a:solidFill>
                          <a:latin typeface="HY헤드라인M" panose="02030600000101010101" pitchFamily="18" charset="-127"/>
                          <a:ea typeface="HY헤드라인M" panose="02030600000101010101" pitchFamily="18" charset="-127"/>
                        </a:rPr>
                        <a:t> </a:t>
                      </a:r>
                      <a:r>
                        <a:rPr lang="en-US" altLang="ko-KR" sz="1400" b="0" i="0" u="none" strike="noStrike" dirty="0" smtClean="0">
                          <a:solidFill>
                            <a:srgbClr val="000000"/>
                          </a:solidFill>
                          <a:latin typeface="HY헤드라인M" panose="02030600000101010101" pitchFamily="18" charset="-127"/>
                          <a:ea typeface="HY헤드라인M" panose="02030600000101010101" pitchFamily="18" charset="-127"/>
                        </a:rPr>
                        <a:t>1.5</a:t>
                      </a: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billion</a:t>
                      </a:r>
                      <a:r>
                        <a:rPr lang="en-US" altLang="ko-KR" sz="1400" b="0" i="0" u="none" strike="noStrike" dirty="0" smtClean="0">
                          <a:solidFill>
                            <a:srgbClr val="000000"/>
                          </a:solidFill>
                          <a:latin typeface="HY헤드라인M" panose="02030600000101010101" pitchFamily="18" charset="-127"/>
                          <a:ea typeface="HY헤드라인M" panose="02030600000101010101" pitchFamily="18" charset="-127"/>
                        </a:rPr>
                        <a:t>(stag</a:t>
                      </a: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e 1</a:t>
                      </a:r>
                      <a:r>
                        <a:rPr lang="en-US" altLang="ko-KR" sz="1400" b="0" i="0" u="none" strike="noStrike" dirty="0" smtClean="0">
                          <a:solidFill>
                            <a:srgbClr val="000000"/>
                          </a:solidFill>
                          <a:latin typeface="HY헤드라인M" panose="02030600000101010101" pitchFamily="18" charset="-127"/>
                          <a:ea typeface="HY헤드라인M" panose="02030600000101010101" pitchFamily="18" charset="-127"/>
                        </a:rPr>
                        <a:t>),</a:t>
                      </a:r>
                    </a:p>
                    <a:p>
                      <a:pPr algn="l" rtl="0" fontAlgn="ctr"/>
                      <a:r>
                        <a:rPr lang="ko-KR" altLang="en-US" sz="1400" b="0" i="0" u="none" strike="noStrike" dirty="0" smtClean="0">
                          <a:solidFill>
                            <a:srgbClr val="000000"/>
                          </a:solidFill>
                          <a:latin typeface="HY헤드라인M" panose="02030600000101010101" pitchFamily="18" charset="-127"/>
                          <a:ea typeface="HY헤드라인M" panose="02030600000101010101" pitchFamily="18" charset="-127"/>
                        </a:rPr>
                        <a:t>  </a:t>
                      </a:r>
                      <a:r>
                        <a:rPr lang="en-US" altLang="ko-KR" sz="1400" b="0" i="0" u="none" strike="noStrike" dirty="0" smtClean="0">
                          <a:solidFill>
                            <a:srgbClr val="000000"/>
                          </a:solidFill>
                          <a:latin typeface="HY헤드라인M" panose="02030600000101010101" pitchFamily="18" charset="-127"/>
                          <a:ea typeface="HY헤드라인M" panose="02030600000101010101" pitchFamily="18" charset="-127"/>
                        </a:rPr>
                        <a:t>About</a:t>
                      </a:r>
                      <a:r>
                        <a:rPr lang="ko-KR" altLang="en-US" sz="1400" b="0" i="0" u="none" strike="noStrike" dirty="0" smtClean="0">
                          <a:solidFill>
                            <a:srgbClr val="000000"/>
                          </a:solidFill>
                          <a:latin typeface="HY헤드라인M" panose="02030600000101010101" pitchFamily="18" charset="-127"/>
                          <a:ea typeface="HY헤드라인M" panose="02030600000101010101" pitchFamily="18" charset="-127"/>
                        </a:rPr>
                        <a:t> </a:t>
                      </a:r>
                      <a:r>
                        <a:rPr lang="en-US" altLang="ko-KR" sz="1400" b="0" i="0" u="none" strike="noStrike" dirty="0" smtClean="0">
                          <a:solidFill>
                            <a:srgbClr val="000000"/>
                          </a:solidFill>
                          <a:latin typeface="HY헤드라인M" panose="02030600000101010101" pitchFamily="18" charset="-127"/>
                          <a:ea typeface="HY헤드라인M" panose="02030600000101010101" pitchFamily="18" charset="-127"/>
                        </a:rPr>
                        <a:t>4.3 billion(Final)</a:t>
                      </a:r>
                      <a:endParaRPr lang="fr-LU" sz="1400" b="0" i="0" u="none" strike="noStrike" dirty="0">
                        <a:solidFill>
                          <a:srgbClr val="000000"/>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593800">
                <a:tc>
                  <a:txBody>
                    <a:bodyPr/>
                    <a:lstStyle/>
                    <a:p>
                      <a:pPr algn="ctr" rtl="0" fontAlgn="ctr"/>
                      <a:r>
                        <a:rPr lang="fr-LU" sz="1400" b="1" i="0" u="none" strike="noStrike" dirty="0" smtClean="0">
                          <a:solidFill>
                            <a:srgbClr val="333333"/>
                          </a:solidFill>
                          <a:latin typeface="HY헤드라인M" panose="02030600000101010101" pitchFamily="18" charset="-127"/>
                          <a:ea typeface="HY헤드라인M" panose="02030600000101010101" pitchFamily="18" charset="-127"/>
                        </a:rPr>
                        <a:t>  </a:t>
                      </a:r>
                      <a:r>
                        <a:rPr lang="fr-LU" altLang="ko-KR" sz="1400" b="1" i="0" u="none" strike="noStrike" dirty="0" smtClean="0">
                          <a:solidFill>
                            <a:srgbClr val="333333"/>
                          </a:solidFill>
                          <a:latin typeface="HY헤드라인M" panose="02030600000101010101" pitchFamily="18" charset="-127"/>
                          <a:ea typeface="HY헤드라인M" panose="02030600000101010101" pitchFamily="18" charset="-127"/>
                        </a:rPr>
                        <a:t>Period</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fr-LU" sz="1400" b="0" i="0" u="none" strike="noStrike" dirty="0" smtClean="0">
                          <a:solidFill>
                            <a:srgbClr val="000000"/>
                          </a:solidFill>
                          <a:latin typeface="HY헤드라인M" panose="02030600000101010101" pitchFamily="18" charset="-127"/>
                          <a:ea typeface="HY헤드라인M" panose="02030600000101010101" pitchFamily="18" charset="-127"/>
                        </a:rPr>
                        <a:t>  </a:t>
                      </a:r>
                      <a:r>
                        <a:rPr lang="en-US" sz="1400" b="0" i="0" u="none" strike="noStrike" dirty="0" smtClean="0">
                          <a:solidFill>
                            <a:srgbClr val="000000"/>
                          </a:solidFill>
                          <a:latin typeface="HY헤드라인M" panose="02030600000101010101" pitchFamily="18" charset="-127"/>
                          <a:ea typeface="HY헤드라인M" panose="02030600000101010101" pitchFamily="18" charset="-127"/>
                        </a:rPr>
                        <a:t>2015 ~ 2020</a:t>
                      </a:r>
                      <a:endParaRPr lang="fr-LU" sz="1400" b="0" i="0" u="none" strike="noStrike" dirty="0">
                        <a:solidFill>
                          <a:srgbClr val="000000"/>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593800">
                <a:tc>
                  <a:txBody>
                    <a:bodyPr/>
                    <a:lstStyle/>
                    <a:p>
                      <a:pPr algn="ctr" rtl="0" fontAlgn="ctr"/>
                      <a:r>
                        <a:rPr lang="en-US" altLang="ko-KR" sz="1400" b="1" i="0" u="none" strike="noStrike" dirty="0" smtClean="0">
                          <a:solidFill>
                            <a:srgbClr val="333333"/>
                          </a:solidFill>
                          <a:latin typeface="HY헤드라인M" panose="02030600000101010101" pitchFamily="18" charset="-127"/>
                          <a:ea typeface="HY헤드라인M" panose="02030600000101010101" pitchFamily="18" charset="-127"/>
                        </a:rPr>
                        <a:t>Main Agent</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fr-LU" sz="1400" b="0" i="0" u="none" strike="noStrike" kern="1200" dirty="0" smtClean="0">
                          <a:solidFill>
                            <a:srgbClr val="000000"/>
                          </a:solidFill>
                          <a:latin typeface="HY헤드라인M" panose="02030600000101010101" pitchFamily="18" charset="-127"/>
                          <a:ea typeface="HY헤드라인M" panose="02030600000101010101" pitchFamily="18" charset="-127"/>
                          <a:cs typeface="+mn-cs"/>
                        </a:rPr>
                        <a:t>  Mohegan Sun</a:t>
                      </a:r>
                      <a:endParaRPr lang="fr-LU" sz="1400" b="0" i="0" u="none" strike="noStrike" kern="1200" dirty="0">
                        <a:solidFill>
                          <a:srgbClr val="000000"/>
                        </a:solidFill>
                        <a:latin typeface="HY헤드라인M" panose="02030600000101010101" pitchFamily="18" charset="-127"/>
                        <a:ea typeface="HY헤드라인M" panose="02030600000101010101" pitchFamily="18" charset="-127"/>
                        <a:cs typeface="+mn-cs"/>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593800">
                <a:tc rowSpan="3">
                  <a:txBody>
                    <a:bodyPr/>
                    <a:lstStyle/>
                    <a:p>
                      <a:pPr algn="ctr" rtl="0" fontAlgn="ctr"/>
                      <a:r>
                        <a:rPr lang="en-US" altLang="ko-KR" sz="1400" b="1" i="0" u="none" strike="noStrike" dirty="0" smtClean="0">
                          <a:solidFill>
                            <a:srgbClr val="333333"/>
                          </a:solidFill>
                          <a:latin typeface="HY헤드라인M" panose="02030600000101010101" pitchFamily="18" charset="-127"/>
                          <a:ea typeface="HY헤드라인M" panose="02030600000101010101" pitchFamily="18" charset="-127"/>
                        </a:rPr>
                        <a:t>Main Facilities</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buFontTx/>
                        <a:buNone/>
                      </a:pPr>
                      <a:r>
                        <a:rPr lang="fr-LU" sz="1400" b="0" i="0" u="none" strike="noStrike" baseline="0" dirty="0" smtClean="0">
                          <a:solidFill>
                            <a:srgbClr val="000000"/>
                          </a:solidFill>
                          <a:latin typeface="HY헤드라인M" panose="02030600000101010101" pitchFamily="18" charset="-127"/>
                          <a:ea typeface="HY헤드라인M" panose="02030600000101010101" pitchFamily="18" charset="-127"/>
                        </a:rPr>
                        <a:t>  - </a:t>
                      </a: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Casino Resort</a:t>
                      </a:r>
                      <a:endParaRPr lang="fr-LU" sz="1400" b="0" i="0" u="none" strike="noStrike" dirty="0">
                        <a:solidFill>
                          <a:srgbClr val="000000"/>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593800">
                <a:tc vMerge="1">
                  <a:txBody>
                    <a:bodyPr/>
                    <a:lstStyle/>
                    <a:p>
                      <a:pPr latinLnBrk="1"/>
                      <a:endParaRPr lang="ko-KR" altLang="en-US"/>
                    </a:p>
                  </a:txBody>
                  <a:tcPr/>
                </a:tc>
                <a:tc>
                  <a:txBody>
                    <a:bodyPr/>
                    <a:lstStyle/>
                    <a:p>
                      <a:pPr algn="l" rtl="0" fontAlgn="ctr"/>
                      <a:r>
                        <a:rPr lang="fr-LU" sz="1400" b="0" i="0" u="none" strike="noStrike" dirty="0" smtClean="0">
                          <a:solidFill>
                            <a:srgbClr val="000000"/>
                          </a:solidFill>
                          <a:latin typeface="HY헤드라인M" panose="02030600000101010101" pitchFamily="18" charset="-127"/>
                          <a:ea typeface="HY헤드라인M" panose="02030600000101010101" pitchFamily="18" charset="-127"/>
                        </a:rPr>
                        <a:t>  </a:t>
                      </a:r>
                      <a:r>
                        <a:rPr lang="fr-LU" sz="1400" b="0" i="0" u="none" strike="noStrike" spc="-100" dirty="0" smtClean="0">
                          <a:solidFill>
                            <a:srgbClr val="000000"/>
                          </a:solidFill>
                          <a:latin typeface="HY헤드라인M" panose="02030600000101010101" pitchFamily="18" charset="-127"/>
                          <a:ea typeface="HY헤드라인M" panose="02030600000101010101" pitchFamily="18" charset="-127"/>
                        </a:rPr>
                        <a:t>- </a:t>
                      </a:r>
                      <a:r>
                        <a:rPr lang="en-US" sz="1400" b="0" i="0" u="none" strike="noStrike" spc="-100" dirty="0" smtClean="0">
                          <a:solidFill>
                            <a:srgbClr val="000000"/>
                          </a:solidFill>
                          <a:latin typeface="HY헤드라인M" panose="02030600000101010101" pitchFamily="18" charset="-127"/>
                          <a:ea typeface="HY헤드라인M" panose="02030600000101010101" pitchFamily="18" charset="-127"/>
                        </a:rPr>
                        <a:t>Arena(Concert</a:t>
                      </a:r>
                      <a:r>
                        <a:rPr lang="en-US" sz="1400" b="0" i="0" u="none" strike="noStrike" spc="-100" baseline="0" dirty="0" smtClean="0">
                          <a:solidFill>
                            <a:srgbClr val="000000"/>
                          </a:solidFill>
                          <a:latin typeface="HY헤드라인M" panose="02030600000101010101" pitchFamily="18" charset="-127"/>
                          <a:ea typeface="HY헤드라인M" panose="02030600000101010101" pitchFamily="18" charset="-127"/>
                        </a:rPr>
                        <a:t> hall and Stadium)</a:t>
                      </a:r>
                      <a:endParaRPr lang="fr-LU" sz="1400" b="0" i="0" u="none" strike="noStrike" spc="-100" dirty="0">
                        <a:solidFill>
                          <a:srgbClr val="000000"/>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593800">
                <a:tc vMerge="1">
                  <a:txBody>
                    <a:bodyPr/>
                    <a:lstStyle/>
                    <a:p>
                      <a:pPr latinLnBrk="1"/>
                      <a:endParaRPr lang="ko-KR" altLang="en-US"/>
                    </a:p>
                  </a:txBody>
                  <a:tcPr/>
                </a:tc>
                <a:tc>
                  <a:txBody>
                    <a:bodyPr/>
                    <a:lstStyle/>
                    <a:p>
                      <a:pPr algn="l" rtl="0" fontAlgn="ctr"/>
                      <a:r>
                        <a:rPr lang="fr-LU" sz="1400" b="0" i="0" u="none" strike="noStrike" dirty="0" smtClean="0">
                          <a:solidFill>
                            <a:srgbClr val="000000"/>
                          </a:solidFill>
                          <a:latin typeface="HY헤드라인M" panose="02030600000101010101" pitchFamily="18" charset="-127"/>
                          <a:ea typeface="HY헤드라인M" panose="02030600000101010101" pitchFamily="18" charset="-127"/>
                        </a:rPr>
                        <a:t>  - </a:t>
                      </a:r>
                      <a:r>
                        <a:rPr lang="en-US" altLang="ko-KR" sz="1400" b="0" i="0" u="none" strike="noStrike" dirty="0" smtClean="0">
                          <a:solidFill>
                            <a:srgbClr val="000000"/>
                          </a:solidFill>
                          <a:latin typeface="HY헤드라인M" panose="02030600000101010101" pitchFamily="18" charset="-127"/>
                          <a:ea typeface="HY헤드라인M" panose="02030600000101010101" pitchFamily="18" charset="-127"/>
                        </a:rPr>
                        <a:t>Theme Park, Entertainment</a:t>
                      </a:r>
                      <a:endParaRPr lang="fr-LU" sz="1400" b="0" i="0" u="none" strike="noStrike" dirty="0">
                        <a:solidFill>
                          <a:srgbClr val="000000"/>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bl>
          </a:graphicData>
        </a:graphic>
      </p:graphicFrame>
      <p:pic>
        <p:nvPicPr>
          <p:cNvPr id="2" name="그림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1481077"/>
            <a:ext cx="4186440" cy="2093220"/>
          </a:xfrm>
          <a:prstGeom prst="rect">
            <a:avLst/>
          </a:prstGeom>
        </p:spPr>
      </p:pic>
      <p:pic>
        <p:nvPicPr>
          <p:cNvPr id="3" name="그림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3574297"/>
            <a:ext cx="4223838" cy="2657178"/>
          </a:xfrm>
          <a:prstGeom prst="rect">
            <a:avLst/>
          </a:prstGeom>
        </p:spPr>
      </p:pic>
      <p:sp>
        <p:nvSpPr>
          <p:cNvPr id="9" name="TextBox 8"/>
          <p:cNvSpPr txBox="1"/>
          <p:nvPr/>
        </p:nvSpPr>
        <p:spPr>
          <a:xfrm>
            <a:off x="107504" y="233663"/>
            <a:ext cx="7416824" cy="655372"/>
          </a:xfrm>
          <a:prstGeom prst="rect">
            <a:avLst/>
          </a:prstGeom>
          <a:noFill/>
        </p:spPr>
        <p:txBody>
          <a:bodyPr wrap="square" rtlCol="0">
            <a:spAutoFit/>
          </a:bodyPr>
          <a:lstStyle/>
          <a:p>
            <a:pPr>
              <a:lnSpc>
                <a:spcPct val="150000"/>
              </a:lnSpc>
            </a:pPr>
            <a:r>
              <a:rPr lang="en-US" altLang="ko-KR"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Mohegan Sun Inspire Complex Resort</a:t>
            </a:r>
            <a:endParaRPr lang="en-US" altLang="ko-KR"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935071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22"/>
          <p:cNvSpPr>
            <a:spLocks noChangeArrowheads="1"/>
          </p:cNvSpPr>
          <p:nvPr/>
        </p:nvSpPr>
        <p:spPr bwMode="auto">
          <a:xfrm>
            <a:off x="-9872" y="927536"/>
            <a:ext cx="77152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latinLnBrk="0" hangingPunct="0">
              <a:defRPr/>
            </a:pPr>
            <a:r>
              <a:rPr kumimoji="0" lang="en-US" altLang="ko-KR" sz="1600" b="1" dirty="0" smtClean="0">
                <a:solidFill>
                  <a:schemeClr val="bg1"/>
                </a:solidFill>
                <a:latin typeface="+mn-ea"/>
                <a:cs typeface="Arial" charset="0"/>
              </a:rPr>
              <a:t>: </a:t>
            </a:r>
            <a:r>
              <a:rPr lang="en-US" altLang="ko-KR" sz="1600" dirty="0" smtClean="0">
                <a:solidFill>
                  <a:schemeClr val="bg1"/>
                </a:solidFill>
                <a:latin typeface="+mn-ea"/>
                <a:cs typeface="Arial" charset="0"/>
              </a:rPr>
              <a:t>The first LEGO Land in East Asia</a:t>
            </a:r>
            <a:endParaRPr lang="en-US" altLang="ko-KR" sz="1600" dirty="0">
              <a:solidFill>
                <a:schemeClr val="bg1"/>
              </a:solidFill>
              <a:latin typeface="+mn-ea"/>
              <a:cs typeface="Arial" charset="0"/>
            </a:endParaRPr>
          </a:p>
          <a:p>
            <a:pPr eaLnBrk="0" latinLnBrk="0" hangingPunct="0">
              <a:defRPr/>
            </a:pPr>
            <a:r>
              <a:rPr lang="en-US" altLang="ko-KR" sz="1600" dirty="0">
                <a:solidFill>
                  <a:schemeClr val="bg1"/>
                </a:solidFill>
                <a:latin typeface="HY헤드라인M" panose="02030600000101010101" pitchFamily="18" charset="-127"/>
                <a:ea typeface="HY헤드라인M" panose="02030600000101010101" pitchFamily="18" charset="-127"/>
                <a:cs typeface="Arial" charset="0"/>
              </a:rPr>
              <a:t>      </a:t>
            </a:r>
            <a:endParaRPr kumimoji="0" lang="en-US" altLang="ko-KR" sz="1600" b="1" dirty="0">
              <a:solidFill>
                <a:schemeClr val="bg1"/>
              </a:solidFill>
              <a:latin typeface="HY헤드라인M" panose="02030600000101010101" pitchFamily="18" charset="-127"/>
              <a:ea typeface="HY헤드라인M" panose="02030600000101010101" pitchFamily="18" charset="-127"/>
              <a:cs typeface="Arial" charset="0"/>
            </a:endParaRPr>
          </a:p>
          <a:p>
            <a:pPr eaLnBrk="0" latinLnBrk="0" hangingPunct="0">
              <a:defRPr/>
            </a:pPr>
            <a:endParaRPr kumimoji="0" lang="en-US" altLang="ko-KR" sz="1600" b="1" dirty="0">
              <a:solidFill>
                <a:schemeClr val="bg1"/>
              </a:solidFill>
              <a:latin typeface="HY헤드라인M" panose="02030600000101010101" pitchFamily="18" charset="-127"/>
              <a:ea typeface="HY헤드라인M" panose="02030600000101010101" pitchFamily="18" charset="-127"/>
              <a:cs typeface="Arial" charset="0"/>
            </a:endParaRPr>
          </a:p>
          <a:p>
            <a:pPr eaLnBrk="0" latinLnBrk="0" hangingPunct="0">
              <a:defRPr/>
            </a:pPr>
            <a:r>
              <a:rPr kumimoji="0" lang="en-US" altLang="ko-KR" sz="1600" b="1" dirty="0">
                <a:solidFill>
                  <a:schemeClr val="bg1"/>
                </a:solidFill>
                <a:latin typeface="HY헤드라인M" panose="02030600000101010101" pitchFamily="18" charset="-127"/>
                <a:ea typeface="HY헤드라인M" panose="02030600000101010101" pitchFamily="18" charset="-127"/>
                <a:cs typeface="Arial" charset="0"/>
              </a:rPr>
              <a:t> </a:t>
            </a:r>
          </a:p>
        </p:txBody>
      </p:sp>
      <p:graphicFrame>
        <p:nvGraphicFramePr>
          <p:cNvPr id="8" name="표 7"/>
          <p:cNvGraphicFramePr>
            <a:graphicFrameLocks noGrp="1"/>
          </p:cNvGraphicFramePr>
          <p:nvPr>
            <p:extLst>
              <p:ext uri="{D42A27DB-BD31-4B8C-83A1-F6EECF244321}">
                <p14:modId xmlns:p14="http://schemas.microsoft.com/office/powerpoint/2010/main" val="2512469330"/>
              </p:ext>
            </p:extLst>
          </p:nvPr>
        </p:nvGraphicFramePr>
        <p:xfrm>
          <a:off x="36088" y="1206277"/>
          <a:ext cx="5130800" cy="5544617"/>
        </p:xfrm>
        <a:graphic>
          <a:graphicData uri="http://schemas.openxmlformats.org/drawingml/2006/table">
            <a:tbl>
              <a:tblPr/>
              <a:tblGrid>
                <a:gridCol w="1740808"/>
                <a:gridCol w="3389992"/>
              </a:tblGrid>
              <a:tr h="616069">
                <a:tc>
                  <a:txBody>
                    <a:bodyPr/>
                    <a:lstStyle/>
                    <a:p>
                      <a:pPr algn="l" rtl="0" fontAlgn="ctr"/>
                      <a:r>
                        <a:rPr lang="fr-LU" sz="1400" b="1" i="0" u="none" strike="noStrike" dirty="0" smtClean="0">
                          <a:solidFill>
                            <a:srgbClr val="333333"/>
                          </a:solidFill>
                          <a:latin typeface="HY헤드라인M" panose="02030600000101010101" pitchFamily="18" charset="-127"/>
                          <a:ea typeface="HY헤드라인M" panose="02030600000101010101" pitchFamily="18" charset="-127"/>
                        </a:rPr>
                        <a:t>  Location</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fr-LU" sz="1400" b="0" i="0" u="none" strike="noStrike" dirty="0" smtClean="0">
                          <a:solidFill>
                            <a:srgbClr val="333333"/>
                          </a:solidFill>
                          <a:latin typeface="HY헤드라인M" panose="02030600000101010101" pitchFamily="18" charset="-127"/>
                          <a:ea typeface="HY헤드라인M" panose="02030600000101010101" pitchFamily="18" charset="-127"/>
                        </a:rPr>
                        <a:t>  Within Chuncheon City</a:t>
                      </a:r>
                      <a:r>
                        <a:rPr lang="fr-LU" sz="1400" b="0" i="0" u="none" strike="noStrike" baseline="0" dirty="0" smtClean="0">
                          <a:solidFill>
                            <a:srgbClr val="333333"/>
                          </a:solidFill>
                          <a:latin typeface="HY헤드라인M" panose="02030600000101010101" pitchFamily="18" charset="-127"/>
                          <a:ea typeface="HY헤드라인M" panose="02030600000101010101" pitchFamily="18" charset="-127"/>
                        </a:rPr>
                        <a:t> , Gangwon-do</a:t>
                      </a:r>
                      <a:endParaRPr lang="fr-LU" sz="1400" b="0" i="0" u="none" strike="noStrike" dirty="0">
                        <a:solidFill>
                          <a:srgbClr val="333333"/>
                        </a:solidFill>
                        <a:latin typeface="HY헤드라인M" panose="02030600000101010101" pitchFamily="18" charset="-127"/>
                        <a:ea typeface="HY헤드라인M" panose="02030600000101010101" pitchFamily="18" charset="-127"/>
                      </a:endParaRP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616069">
                <a:tc>
                  <a:txBody>
                    <a:bodyPr/>
                    <a:lstStyle/>
                    <a:p>
                      <a:pPr algn="l" rtl="0" fontAlgn="ctr"/>
                      <a:r>
                        <a:rPr lang="fr-LU" sz="1400" b="1" i="0" u="none" strike="noStrike" dirty="0" smtClean="0">
                          <a:solidFill>
                            <a:srgbClr val="333333"/>
                          </a:solidFill>
                          <a:latin typeface="HY헤드라인M" panose="02030600000101010101" pitchFamily="18" charset="-127"/>
                          <a:ea typeface="HY헤드라인M" panose="02030600000101010101" pitchFamily="18" charset="-127"/>
                        </a:rPr>
                        <a:t>  Area</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en-US" altLang="ko-KR" sz="1400" b="0" i="0" u="none" strike="noStrike" dirty="0" smtClean="0">
                          <a:solidFill>
                            <a:srgbClr val="333333"/>
                          </a:solidFill>
                          <a:latin typeface="HY헤드라인M" panose="02030600000101010101" pitchFamily="18" charset="-127"/>
                          <a:ea typeface="HY헤드라인M" panose="02030600000101010101" pitchFamily="18" charset="-127"/>
                        </a:rPr>
                        <a:t> 1,322,000</a:t>
                      </a:r>
                      <a:r>
                        <a:rPr lang="ko-KR" altLang="en-US" sz="1400" b="0" i="0" u="none" strike="noStrike" dirty="0" smtClean="0">
                          <a:solidFill>
                            <a:srgbClr val="333333"/>
                          </a:solidFill>
                          <a:latin typeface="HY헤드라인M" panose="02030600000101010101" pitchFamily="18" charset="-127"/>
                          <a:ea typeface="HY헤드라인M" panose="02030600000101010101" pitchFamily="18" charset="-127"/>
                        </a:rPr>
                        <a:t>㎡</a:t>
                      </a:r>
                      <a:endParaRPr lang="en-US" altLang="ko-KR" sz="1400" b="0" i="0" u="none" strike="noStrike" dirty="0">
                        <a:solidFill>
                          <a:srgbClr val="333333"/>
                        </a:solidFill>
                        <a:latin typeface="HY헤드라인M" panose="02030600000101010101" pitchFamily="18" charset="-127"/>
                        <a:ea typeface="HY헤드라인M" panose="02030600000101010101" pitchFamily="18" charset="-127"/>
                      </a:endParaRP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616069">
                <a:tc>
                  <a:txBody>
                    <a:bodyPr/>
                    <a:lstStyle/>
                    <a:p>
                      <a:pPr algn="l" rtl="0" fontAlgn="ctr"/>
                      <a:r>
                        <a:rPr lang="fr-LU" sz="1400" b="1" i="0" u="none" strike="noStrike" dirty="0" smtClean="0">
                          <a:solidFill>
                            <a:srgbClr val="333333"/>
                          </a:solidFill>
                          <a:latin typeface="HY헤드라인M" panose="02030600000101010101" pitchFamily="18" charset="-127"/>
                          <a:ea typeface="HY헤드라인M" panose="02030600000101010101" pitchFamily="18" charset="-127"/>
                        </a:rPr>
                        <a:t> </a:t>
                      </a:r>
                      <a:r>
                        <a:rPr lang="fr-LU" sz="1400" b="1" i="0" u="none" strike="noStrike" baseline="0" dirty="0" smtClean="0">
                          <a:solidFill>
                            <a:srgbClr val="333333"/>
                          </a:solidFill>
                          <a:latin typeface="HY헤드라인M" panose="02030600000101010101" pitchFamily="18" charset="-127"/>
                          <a:ea typeface="HY헤드라인M" panose="02030600000101010101" pitchFamily="18" charset="-127"/>
                        </a:rPr>
                        <a:t> </a:t>
                      </a:r>
                      <a:r>
                        <a:rPr lang="fr-LU" sz="1400" b="1" i="0" u="none" strike="noStrike" dirty="0" smtClean="0">
                          <a:solidFill>
                            <a:srgbClr val="333333"/>
                          </a:solidFill>
                          <a:latin typeface="HY헤드라인M" panose="02030600000101010101" pitchFamily="18" charset="-127"/>
                          <a:ea typeface="HY헤드라인M" panose="02030600000101010101" pitchFamily="18" charset="-127"/>
                        </a:rPr>
                        <a:t>Project  </a:t>
                      </a:r>
                      <a:r>
                        <a:rPr lang="fr-LU" sz="1400" b="1" i="0" u="none" strike="noStrike" dirty="0">
                          <a:solidFill>
                            <a:srgbClr val="333333"/>
                          </a:solidFill>
                          <a:latin typeface="HY헤드라인M" panose="02030600000101010101" pitchFamily="18" charset="-127"/>
                          <a:ea typeface="HY헤드라인M" panose="02030600000101010101" pitchFamily="18" charset="-127"/>
                        </a:rPr>
                        <a:t>Costs</a:t>
                      </a: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fr-LU" sz="1400" b="0" i="0" u="none" strike="noStrike" dirty="0" smtClean="0">
                          <a:solidFill>
                            <a:srgbClr val="333333"/>
                          </a:solidFill>
                          <a:latin typeface="HY헤드라인M" panose="02030600000101010101" pitchFamily="18" charset="-127"/>
                          <a:ea typeface="HY헤드라인M" panose="02030600000101010101" pitchFamily="18" charset="-127"/>
                        </a:rPr>
                        <a:t>  USD</a:t>
                      </a:r>
                      <a:r>
                        <a:rPr lang="fr-LU" sz="1400" b="0" i="0" u="none" strike="noStrike" baseline="0" dirty="0" smtClean="0">
                          <a:solidFill>
                            <a:srgbClr val="333333"/>
                          </a:solidFill>
                          <a:latin typeface="HY헤드라인M" panose="02030600000101010101" pitchFamily="18" charset="-127"/>
                          <a:ea typeface="HY헤드라인M" panose="02030600000101010101" pitchFamily="18" charset="-127"/>
                        </a:rPr>
                        <a:t> </a:t>
                      </a:r>
                      <a:r>
                        <a:rPr lang="fr-LU" sz="1400" b="0" i="0" u="none" strike="noStrike" dirty="0" smtClean="0">
                          <a:solidFill>
                            <a:srgbClr val="333333"/>
                          </a:solidFill>
                          <a:latin typeface="HY헤드라인M" panose="02030600000101010101" pitchFamily="18" charset="-127"/>
                          <a:ea typeface="HY헤드라인M" panose="02030600000101010101" pitchFamily="18" charset="-127"/>
                        </a:rPr>
                        <a:t>540 </a:t>
                      </a:r>
                      <a:r>
                        <a:rPr lang="fr-LU" sz="1400" b="0" i="0" u="none" strike="noStrike" baseline="0" dirty="0" smtClean="0">
                          <a:solidFill>
                            <a:srgbClr val="333333"/>
                          </a:solidFill>
                          <a:latin typeface="HY헤드라인M" panose="02030600000101010101" pitchFamily="18" charset="-127"/>
                          <a:ea typeface="HY헤드라인M" panose="02030600000101010101" pitchFamily="18" charset="-127"/>
                        </a:rPr>
                        <a:t> mill</a:t>
                      </a:r>
                      <a:endParaRPr lang="fr-LU" sz="1400" b="0" i="0" u="none" strike="noStrike" dirty="0">
                        <a:solidFill>
                          <a:srgbClr val="333333"/>
                        </a:solidFill>
                        <a:latin typeface="HY헤드라인M" panose="02030600000101010101" pitchFamily="18" charset="-127"/>
                        <a:ea typeface="HY헤드라인M" panose="02030600000101010101" pitchFamily="18" charset="-127"/>
                      </a:endParaRP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616069">
                <a:tc>
                  <a:txBody>
                    <a:bodyPr/>
                    <a:lstStyle/>
                    <a:p>
                      <a:pPr algn="l" rtl="0" fontAlgn="ctr"/>
                      <a:r>
                        <a:rPr lang="fr-LU" sz="1400" b="1" i="0" u="none" strike="noStrike" dirty="0" smtClean="0">
                          <a:solidFill>
                            <a:srgbClr val="333333"/>
                          </a:solidFill>
                          <a:latin typeface="HY헤드라인M" panose="02030600000101010101" pitchFamily="18" charset="-127"/>
                          <a:ea typeface="HY헤드라인M" panose="02030600000101010101" pitchFamily="18" charset="-127"/>
                        </a:rPr>
                        <a:t>  Period</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en-US" altLang="ko-KR" sz="1400" b="0" i="0" u="none" strike="noStrike" dirty="0" smtClean="0">
                          <a:solidFill>
                            <a:srgbClr val="333333"/>
                          </a:solidFill>
                          <a:latin typeface="HY헤드라인M" panose="02030600000101010101" pitchFamily="18" charset="-127"/>
                          <a:ea typeface="HY헤드라인M" panose="02030600000101010101" pitchFamily="18" charset="-127"/>
                        </a:rPr>
                        <a:t>  2011~2018</a:t>
                      </a:r>
                      <a:endParaRPr lang="en-US" altLang="ko-KR" sz="1400" b="0" i="0" u="none" strike="noStrike" dirty="0">
                        <a:solidFill>
                          <a:srgbClr val="333333"/>
                        </a:solidFill>
                        <a:latin typeface="HY헤드라인M" panose="02030600000101010101" pitchFamily="18" charset="-127"/>
                        <a:ea typeface="HY헤드라인M" panose="02030600000101010101" pitchFamily="18" charset="-127"/>
                      </a:endParaRP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1848203">
                <a:tc>
                  <a:txBody>
                    <a:bodyPr/>
                    <a:lstStyle/>
                    <a:p>
                      <a:pPr algn="l" rtl="0" fontAlgn="ctr">
                        <a:lnSpc>
                          <a:spcPct val="150000"/>
                        </a:lnSpc>
                      </a:pPr>
                      <a:r>
                        <a:rPr lang="fr-LU" sz="1400" b="1" i="0" u="none" strike="noStrike" dirty="0" smtClean="0">
                          <a:solidFill>
                            <a:srgbClr val="333333"/>
                          </a:solidFill>
                          <a:latin typeface="HY헤드라인M" panose="02030600000101010101" pitchFamily="18" charset="-127"/>
                          <a:ea typeface="HY헤드라인M" panose="02030600000101010101" pitchFamily="18" charset="-127"/>
                        </a:rPr>
                        <a:t>  Main </a:t>
                      </a:r>
                      <a:r>
                        <a:rPr lang="fr-LU" sz="1400" b="1" i="0" u="none" strike="noStrike" dirty="0">
                          <a:solidFill>
                            <a:srgbClr val="333333"/>
                          </a:solidFill>
                          <a:latin typeface="HY헤드라인M" panose="02030600000101010101" pitchFamily="18" charset="-127"/>
                          <a:ea typeface="HY헤드라인M" panose="02030600000101010101" pitchFamily="18" charset="-127"/>
                        </a:rPr>
                        <a:t>Facilities</a:t>
                      </a: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lnSpc>
                          <a:spcPct val="150000"/>
                        </a:lnSpc>
                      </a:pPr>
                      <a:r>
                        <a:rPr lang="en-US" sz="1400" b="0" i="0" u="none" strike="noStrike" dirty="0" smtClean="0">
                          <a:solidFill>
                            <a:srgbClr val="333333"/>
                          </a:solidFill>
                          <a:latin typeface="HY헤드라인M" panose="02030600000101010101" pitchFamily="18" charset="-127"/>
                          <a:ea typeface="HY헤드라인M" panose="02030600000101010101" pitchFamily="18" charset="-127"/>
                        </a:rPr>
                        <a:t> -LEGO</a:t>
                      </a:r>
                      <a:r>
                        <a:rPr lang="en-US" sz="1400" b="0" i="0" u="none" strike="noStrike" baseline="0" dirty="0" smtClean="0">
                          <a:solidFill>
                            <a:srgbClr val="333333"/>
                          </a:solidFill>
                          <a:latin typeface="HY헤드라인M" panose="02030600000101010101" pitchFamily="18" charset="-127"/>
                          <a:ea typeface="HY헤드라인M" panose="02030600000101010101" pitchFamily="18" charset="-127"/>
                        </a:rPr>
                        <a:t> Land Theme Park</a:t>
                      </a:r>
                    </a:p>
                    <a:p>
                      <a:pPr algn="l" rtl="0" fontAlgn="ctr">
                        <a:lnSpc>
                          <a:spcPct val="150000"/>
                        </a:lnSpc>
                      </a:pPr>
                      <a:r>
                        <a:rPr lang="en-US" sz="1400" b="0" i="0" u="none" strike="noStrike" baseline="0" dirty="0" smtClean="0">
                          <a:solidFill>
                            <a:srgbClr val="333333"/>
                          </a:solidFill>
                          <a:latin typeface="HY헤드라인M" panose="02030600000101010101" pitchFamily="18" charset="-127"/>
                          <a:ea typeface="HY헤드라인M" panose="02030600000101010101" pitchFamily="18" charset="-127"/>
                        </a:rPr>
                        <a:t> -Attractions</a:t>
                      </a:r>
                    </a:p>
                    <a:p>
                      <a:pPr algn="l" rtl="0" fontAlgn="ctr">
                        <a:lnSpc>
                          <a:spcPct val="150000"/>
                        </a:lnSpc>
                      </a:pPr>
                      <a:r>
                        <a:rPr lang="en-US" sz="1400" b="0" i="0" u="none" strike="noStrike" baseline="0" dirty="0" smtClean="0">
                          <a:solidFill>
                            <a:srgbClr val="333333"/>
                          </a:solidFill>
                          <a:latin typeface="HY헤드라인M" panose="02030600000101010101" pitchFamily="18" charset="-127"/>
                          <a:ea typeface="HY헤드라인M" panose="02030600000101010101" pitchFamily="18" charset="-127"/>
                        </a:rPr>
                        <a:t> -Hotels and Accommodations</a:t>
                      </a:r>
                    </a:p>
                    <a:p>
                      <a:pPr algn="l" rtl="0" fontAlgn="ctr">
                        <a:lnSpc>
                          <a:spcPct val="150000"/>
                        </a:lnSpc>
                      </a:pPr>
                      <a:r>
                        <a:rPr lang="en-US" sz="1400" b="0" i="0" u="none" strike="noStrike" baseline="0" dirty="0" smtClean="0">
                          <a:solidFill>
                            <a:srgbClr val="333333"/>
                          </a:solidFill>
                          <a:latin typeface="HY헤드라인M" panose="02030600000101010101" pitchFamily="18" charset="-127"/>
                          <a:ea typeface="HY헤드라인M" panose="02030600000101010101" pitchFamily="18" charset="-127"/>
                        </a:rPr>
                        <a:t> -Premium Outlet</a:t>
                      </a:r>
                      <a:endParaRPr lang="en-US" sz="1400" b="0" i="0" u="none" strike="noStrike" dirty="0">
                        <a:solidFill>
                          <a:srgbClr val="333333"/>
                        </a:solidFill>
                        <a:latin typeface="HY헤드라인M" panose="02030600000101010101" pitchFamily="18" charset="-127"/>
                        <a:ea typeface="HY헤드라인M" panose="02030600000101010101" pitchFamily="18" charset="-127"/>
                      </a:endParaRP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616069">
                <a:tc>
                  <a:txBody>
                    <a:bodyPr/>
                    <a:lstStyle/>
                    <a:p>
                      <a:pPr algn="l" rtl="0" fontAlgn="ctr"/>
                      <a:r>
                        <a:rPr lang="fr-LU" sz="1400" b="1" i="0" u="none" strike="noStrike" dirty="0" smtClean="0">
                          <a:solidFill>
                            <a:srgbClr val="333333"/>
                          </a:solidFill>
                          <a:latin typeface="HY헤드라인M" panose="02030600000101010101" pitchFamily="18" charset="-127"/>
                          <a:ea typeface="HY헤드라인M" panose="02030600000101010101" pitchFamily="18" charset="-127"/>
                        </a:rPr>
                        <a:t>  Developer</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marL="0" marR="0" indent="0" algn="l" defTabSz="914400" rtl="0" eaLnBrk="1" fontAlgn="ctr" latinLnBrk="1" hangingPunct="1">
                        <a:lnSpc>
                          <a:spcPct val="100000"/>
                        </a:lnSpc>
                        <a:spcBef>
                          <a:spcPts val="0"/>
                        </a:spcBef>
                        <a:spcAft>
                          <a:spcPts val="0"/>
                        </a:spcAft>
                        <a:buClrTx/>
                        <a:buSzTx/>
                        <a:buFontTx/>
                        <a:buNone/>
                        <a:tabLst/>
                        <a:defRPr/>
                      </a:pPr>
                      <a:r>
                        <a:rPr lang="fr-LU" sz="1400" b="0" i="0" u="none" strike="noStrike" dirty="0" smtClean="0">
                          <a:solidFill>
                            <a:srgbClr val="333333"/>
                          </a:solidFill>
                          <a:latin typeface="HY헤드라인M" panose="02030600000101010101" pitchFamily="18" charset="-127"/>
                          <a:ea typeface="HY헤드라인M" panose="02030600000101010101" pitchFamily="18" charset="-127"/>
                        </a:rPr>
                        <a:t>  </a:t>
                      </a:r>
                      <a:r>
                        <a:rPr lang="en-US" altLang="ko-KR" sz="1400" b="0" i="0" u="none" strike="noStrike" kern="1200" dirty="0" smtClean="0">
                          <a:solidFill>
                            <a:srgbClr val="333333"/>
                          </a:solidFill>
                          <a:latin typeface="HY헤드라인M" panose="02030600000101010101" pitchFamily="18" charset="-127"/>
                          <a:ea typeface="HY헤드라인M" panose="02030600000101010101" pitchFamily="18" charset="-127"/>
                          <a:cs typeface="+mn-cs"/>
                        </a:rPr>
                        <a:t>Merlin Entertainments Group</a:t>
                      </a: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616069">
                <a:tc>
                  <a:txBody>
                    <a:bodyPr/>
                    <a:lstStyle/>
                    <a:p>
                      <a:pPr algn="l" rtl="0" fontAlgn="ctr"/>
                      <a:r>
                        <a:rPr lang="fr-LU" sz="1400" b="1" i="0" u="none" strike="noStrike" dirty="0" smtClean="0">
                          <a:solidFill>
                            <a:srgbClr val="333333"/>
                          </a:solidFill>
                          <a:latin typeface="HY헤드라인M" panose="02030600000101010101" pitchFamily="18" charset="-127"/>
                          <a:ea typeface="HY헤드라인M" panose="02030600000101010101" pitchFamily="18" charset="-127"/>
                        </a:rPr>
                        <a:t>  Investors</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fr-LU" sz="1400" b="0" i="0" u="none" strike="noStrike" baseline="0" dirty="0" smtClean="0">
                          <a:solidFill>
                            <a:srgbClr val="333333"/>
                          </a:solidFill>
                          <a:latin typeface="HY헤드라인M" panose="02030600000101010101" pitchFamily="18" charset="-127"/>
                          <a:ea typeface="HY헤드라인M" panose="02030600000101010101" pitchFamily="18" charset="-127"/>
                        </a:rPr>
                        <a:t> </a:t>
                      </a:r>
                      <a:r>
                        <a:rPr lang="fr-LU" sz="1400" b="0" i="0" u="none" strike="noStrike" dirty="0" smtClean="0">
                          <a:solidFill>
                            <a:srgbClr val="333333"/>
                          </a:solidFill>
                          <a:latin typeface="HY헤드라인M" panose="02030600000101010101" pitchFamily="18" charset="-127"/>
                          <a:ea typeface="HY헤드라인M" panose="02030600000101010101" pitchFamily="18" charset="-127"/>
                        </a:rPr>
                        <a:t>SPC</a:t>
                      </a:r>
                      <a:endParaRPr lang="fr-LU" sz="1400" b="0" i="1" u="none" strike="noStrike" dirty="0">
                        <a:solidFill>
                          <a:srgbClr val="333333"/>
                        </a:solidFill>
                        <a:latin typeface="HY헤드라인M" panose="02030600000101010101" pitchFamily="18" charset="-127"/>
                        <a:ea typeface="HY헤드라인M" panose="02030600000101010101" pitchFamily="18" charset="-127"/>
                      </a:endParaRP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bl>
          </a:graphicData>
        </a:graphic>
      </p:graphicFrame>
      <p:pic>
        <p:nvPicPr>
          <p:cNvPr id="9" name="그림 2"/>
          <p:cNvPicPr>
            <a:picLocks noChangeAspect="1"/>
          </p:cNvPicPr>
          <p:nvPr/>
        </p:nvPicPr>
        <p:blipFill>
          <a:blip r:embed="rId3">
            <a:extLst>
              <a:ext uri="{28A0092B-C50C-407E-A947-70E740481C1C}">
                <a14:useLocalDpi xmlns:a14="http://schemas.microsoft.com/office/drawing/2010/main" val="0"/>
              </a:ext>
            </a:extLst>
          </a:blip>
          <a:srcRect l="11842" t="8936" r="8359" b="5406"/>
          <a:stretch>
            <a:fillRect/>
          </a:stretch>
        </p:blipFill>
        <p:spPr bwMode="auto">
          <a:xfrm>
            <a:off x="5166888" y="4005064"/>
            <a:ext cx="3995936" cy="274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그림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66888" y="1206277"/>
            <a:ext cx="3995936" cy="2808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40256" y="272164"/>
            <a:ext cx="7416824" cy="655372"/>
          </a:xfrm>
          <a:prstGeom prst="rect">
            <a:avLst/>
          </a:prstGeom>
          <a:noFill/>
        </p:spPr>
        <p:txBody>
          <a:bodyPr wrap="square" rtlCol="0">
            <a:spAutoFit/>
          </a:bodyPr>
          <a:lstStyle/>
          <a:p>
            <a:pPr>
              <a:lnSpc>
                <a:spcPct val="150000"/>
              </a:lnSpc>
            </a:pPr>
            <a:r>
              <a:rPr lang="en-US" altLang="ko-KR"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Lego Land</a:t>
            </a:r>
            <a:endParaRPr lang="en-US" altLang="ko-KR"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996929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제목 13"/>
          <p:cNvSpPr>
            <a:spLocks noGrp="1"/>
          </p:cNvSpPr>
          <p:nvPr>
            <p:ph type="ctrTitle"/>
          </p:nvPr>
        </p:nvSpPr>
        <p:spPr>
          <a:xfrm>
            <a:off x="1835696" y="3290317"/>
            <a:ext cx="6984776" cy="1944216"/>
          </a:xfrm>
        </p:spPr>
        <p:txBody>
          <a:bodyPr/>
          <a:lstStyle/>
          <a:p>
            <a:r>
              <a:rPr lang="en-US" altLang="ko-KR" spc="-50" dirty="0" smtClean="0">
                <a:latin typeface="HY헤드라인M" panose="02030600000101010101" pitchFamily="18" charset="-127"/>
                <a:ea typeface="HY헤드라인M" panose="02030600000101010101" pitchFamily="18" charset="-127"/>
              </a:rPr>
              <a:t>Development Project</a:t>
            </a:r>
            <a:endParaRPr lang="ko-KR" altLang="en-US" dirty="0">
              <a:latin typeface="HY헤드라인M" panose="02030600000101010101" pitchFamily="18" charset="-127"/>
              <a:ea typeface="HY헤드라인M" panose="02030600000101010101" pitchFamily="18" charset="-127"/>
            </a:endParaRPr>
          </a:p>
        </p:txBody>
      </p:sp>
      <p:sp>
        <p:nvSpPr>
          <p:cNvPr id="16" name="텍스트 개체 틀 15"/>
          <p:cNvSpPr>
            <a:spLocks noGrp="1"/>
          </p:cNvSpPr>
          <p:nvPr>
            <p:ph type="body" sz="quarter" idx="16"/>
          </p:nvPr>
        </p:nvSpPr>
        <p:spPr>
          <a:xfrm>
            <a:off x="1763688" y="2507754"/>
            <a:ext cx="868512" cy="738664"/>
          </a:xfrm>
          <a:prstGeom prst="rect">
            <a:avLst/>
          </a:prstGeom>
          <a:noFill/>
        </p:spPr>
        <p:txBody>
          <a:bodyPr/>
          <a:lstStyle/>
          <a:p>
            <a:pPr marL="0" indent="0">
              <a:buNone/>
            </a:pPr>
            <a:r>
              <a:rPr lang="en-US" altLang="ko-KR" dirty="0" smtClean="0">
                <a:solidFill>
                  <a:schemeClr val="bg1"/>
                </a:solidFill>
                <a:latin typeface="HY헤드라인M" panose="02030600000101010101" pitchFamily="18" charset="-127"/>
                <a:ea typeface="HY헤드라인M" panose="02030600000101010101" pitchFamily="18" charset="-127"/>
              </a:rPr>
              <a:t>04</a:t>
            </a:r>
            <a:endParaRPr lang="ko-KR" altLang="en-US" dirty="0">
              <a:solidFill>
                <a:schemeClr val="bg1"/>
              </a:solidFill>
              <a:latin typeface="HY헤드라인M" panose="02030600000101010101" pitchFamily="18" charset="-127"/>
              <a:ea typeface="HY헤드라인M" panose="02030600000101010101" pitchFamily="18" charset="-127"/>
            </a:endParaRPr>
          </a:p>
        </p:txBody>
      </p:sp>
    </p:spTree>
    <p:extLst>
      <p:ext uri="{BB962C8B-B14F-4D97-AF65-F5344CB8AC3E}">
        <p14:creationId xmlns:p14="http://schemas.microsoft.com/office/powerpoint/2010/main" val="25360756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6"/>
          </p:nvPr>
        </p:nvSpPr>
        <p:spPr>
          <a:xfrm>
            <a:off x="129107" y="404665"/>
            <a:ext cx="8187309" cy="430887"/>
          </a:xfrm>
        </p:spPr>
        <p:txBody>
          <a:bodyPr/>
          <a:lstStyle/>
          <a:p>
            <a:r>
              <a:rPr lang="en-US" altLang="ko-KR" dirty="0" smtClean="0">
                <a:ea typeface="Tahoma" panose="020B0604030504040204" pitchFamily="34" charset="0"/>
              </a:rPr>
              <a:t>Regional Development Project</a:t>
            </a:r>
            <a:endParaRPr lang="ko-KR" altLang="en-US" dirty="0"/>
          </a:p>
        </p:txBody>
      </p:sp>
      <p:pic>
        <p:nvPicPr>
          <p:cNvPr id="4" name="Picture 4" descr="Local Govern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053" y="971585"/>
            <a:ext cx="4760861" cy="5474988"/>
          </a:xfrm>
          <a:prstGeom prst="rect">
            <a:avLst/>
          </a:prstGeom>
          <a:solidFill>
            <a:schemeClr val="bg1"/>
          </a:solidFill>
          <a:extLst/>
        </p:spPr>
      </p:pic>
      <p:sp>
        <p:nvSpPr>
          <p:cNvPr id="5" name="직사각형 4"/>
          <p:cNvSpPr/>
          <p:nvPr/>
        </p:nvSpPr>
        <p:spPr>
          <a:xfrm>
            <a:off x="7010300" y="4970705"/>
            <a:ext cx="1583049" cy="357066"/>
          </a:xfrm>
          <a:prstGeom prst="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smtClean="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3 Projects</a:t>
            </a:r>
          </a:p>
        </p:txBody>
      </p:sp>
      <p:sp>
        <p:nvSpPr>
          <p:cNvPr id="6" name="직사각형 5"/>
          <p:cNvSpPr/>
          <p:nvPr/>
        </p:nvSpPr>
        <p:spPr>
          <a:xfrm>
            <a:off x="6996583" y="4256353"/>
            <a:ext cx="1583049" cy="357066"/>
          </a:xfrm>
          <a:prstGeom prst="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smtClean="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4 Projects</a:t>
            </a:r>
          </a:p>
        </p:txBody>
      </p:sp>
      <p:sp>
        <p:nvSpPr>
          <p:cNvPr id="7" name="직사각형 6"/>
          <p:cNvSpPr/>
          <p:nvPr/>
        </p:nvSpPr>
        <p:spPr>
          <a:xfrm>
            <a:off x="7014914" y="3530546"/>
            <a:ext cx="1583049" cy="357066"/>
          </a:xfrm>
          <a:prstGeom prst="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smtClean="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6 Projects</a:t>
            </a:r>
          </a:p>
        </p:txBody>
      </p:sp>
      <p:sp>
        <p:nvSpPr>
          <p:cNvPr id="8" name="직사각형 7"/>
          <p:cNvSpPr/>
          <p:nvPr/>
        </p:nvSpPr>
        <p:spPr>
          <a:xfrm>
            <a:off x="7014914" y="2813895"/>
            <a:ext cx="1583049" cy="357066"/>
          </a:xfrm>
          <a:prstGeom prst="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smtClean="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1 Project</a:t>
            </a:r>
          </a:p>
        </p:txBody>
      </p:sp>
      <p:sp>
        <p:nvSpPr>
          <p:cNvPr id="9" name="직사각형 8"/>
          <p:cNvSpPr/>
          <p:nvPr/>
        </p:nvSpPr>
        <p:spPr>
          <a:xfrm>
            <a:off x="7014914" y="1998739"/>
            <a:ext cx="1583049" cy="357066"/>
          </a:xfrm>
          <a:prstGeom prst="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smtClean="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7 Projects</a:t>
            </a:r>
          </a:p>
        </p:txBody>
      </p:sp>
      <p:sp>
        <p:nvSpPr>
          <p:cNvPr id="10" name="직사각형 9"/>
          <p:cNvSpPr/>
          <p:nvPr/>
        </p:nvSpPr>
        <p:spPr>
          <a:xfrm>
            <a:off x="671004" y="2038021"/>
            <a:ext cx="1583049" cy="357066"/>
          </a:xfrm>
          <a:prstGeom prst="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smtClean="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8 Projects</a:t>
            </a:r>
          </a:p>
        </p:txBody>
      </p:sp>
      <p:sp>
        <p:nvSpPr>
          <p:cNvPr id="11" name="직사각형 10"/>
          <p:cNvSpPr/>
          <p:nvPr/>
        </p:nvSpPr>
        <p:spPr>
          <a:xfrm>
            <a:off x="649747" y="2808692"/>
            <a:ext cx="1583049" cy="357066"/>
          </a:xfrm>
          <a:prstGeom prst="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smtClean="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4 Projects</a:t>
            </a:r>
          </a:p>
        </p:txBody>
      </p:sp>
      <p:sp>
        <p:nvSpPr>
          <p:cNvPr id="12" name="직사각형 11"/>
          <p:cNvSpPr/>
          <p:nvPr/>
        </p:nvSpPr>
        <p:spPr>
          <a:xfrm>
            <a:off x="671004" y="3617409"/>
            <a:ext cx="1583049" cy="357066"/>
          </a:xfrm>
          <a:prstGeom prst="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smtClean="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1 Project</a:t>
            </a:r>
          </a:p>
        </p:txBody>
      </p:sp>
      <p:sp>
        <p:nvSpPr>
          <p:cNvPr id="13" name="직사각형 12"/>
          <p:cNvSpPr/>
          <p:nvPr/>
        </p:nvSpPr>
        <p:spPr>
          <a:xfrm>
            <a:off x="680951" y="4382696"/>
            <a:ext cx="1583049" cy="357066"/>
          </a:xfrm>
          <a:prstGeom prst="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smtClean="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5 Projects</a:t>
            </a:r>
          </a:p>
        </p:txBody>
      </p:sp>
      <p:sp>
        <p:nvSpPr>
          <p:cNvPr id="14" name="직사각형 13"/>
          <p:cNvSpPr/>
          <p:nvPr/>
        </p:nvSpPr>
        <p:spPr>
          <a:xfrm>
            <a:off x="642851" y="5366653"/>
            <a:ext cx="1583049" cy="357066"/>
          </a:xfrm>
          <a:prstGeom prst="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smtClean="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1 Project</a:t>
            </a:r>
          </a:p>
        </p:txBody>
      </p:sp>
      <p:cxnSp>
        <p:nvCxnSpPr>
          <p:cNvPr id="15" name="직선 화살표 연결선 14"/>
          <p:cNvCxnSpPr/>
          <p:nvPr/>
        </p:nvCxnSpPr>
        <p:spPr>
          <a:xfrm>
            <a:off x="2254053" y="2206347"/>
            <a:ext cx="1588342" cy="1887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직선 화살표 연결선 15"/>
          <p:cNvCxnSpPr>
            <a:stCxn id="9" idx="1"/>
          </p:cNvCxnSpPr>
          <p:nvPr/>
        </p:nvCxnSpPr>
        <p:spPr>
          <a:xfrm flipH="1" flipV="1">
            <a:off x="5481134" y="1979101"/>
            <a:ext cx="1533780" cy="1887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직선 화살표 연결선 16"/>
          <p:cNvCxnSpPr>
            <a:stCxn id="11" idx="3"/>
          </p:cNvCxnSpPr>
          <p:nvPr/>
        </p:nvCxnSpPr>
        <p:spPr>
          <a:xfrm>
            <a:off x="2232796" y="3002953"/>
            <a:ext cx="1513295" cy="3145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직선 화살표 연결선 17"/>
          <p:cNvCxnSpPr/>
          <p:nvPr/>
        </p:nvCxnSpPr>
        <p:spPr>
          <a:xfrm flipH="1" flipV="1">
            <a:off x="4854676" y="2860909"/>
            <a:ext cx="2160238" cy="1190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직선 화살표 연결선 18"/>
          <p:cNvCxnSpPr>
            <a:stCxn id="14" idx="3"/>
          </p:cNvCxnSpPr>
          <p:nvPr/>
        </p:nvCxnSpPr>
        <p:spPr>
          <a:xfrm>
            <a:off x="2225900" y="5545186"/>
            <a:ext cx="1319335" cy="3207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직선 화살표 연결선 19"/>
          <p:cNvCxnSpPr/>
          <p:nvPr/>
        </p:nvCxnSpPr>
        <p:spPr>
          <a:xfrm flipH="1">
            <a:off x="5714603" y="4434886"/>
            <a:ext cx="1300311" cy="1263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직선 화살표 연결선 20"/>
          <p:cNvCxnSpPr>
            <a:stCxn id="7" idx="1"/>
          </p:cNvCxnSpPr>
          <p:nvPr/>
        </p:nvCxnSpPr>
        <p:spPr>
          <a:xfrm flipH="1" flipV="1">
            <a:off x="5934794" y="3510908"/>
            <a:ext cx="1080120" cy="1887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직선 화살표 연결선 21"/>
          <p:cNvCxnSpPr/>
          <p:nvPr/>
        </p:nvCxnSpPr>
        <p:spPr>
          <a:xfrm>
            <a:off x="2264000" y="3849054"/>
            <a:ext cx="1074339" cy="3164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직선 화살표 연결선 22"/>
          <p:cNvCxnSpPr>
            <a:stCxn id="13" idx="3"/>
          </p:cNvCxnSpPr>
          <p:nvPr/>
        </p:nvCxnSpPr>
        <p:spPr>
          <a:xfrm>
            <a:off x="2264000" y="4561229"/>
            <a:ext cx="1218355" cy="5254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직사각형 23"/>
          <p:cNvSpPr/>
          <p:nvPr/>
        </p:nvSpPr>
        <p:spPr>
          <a:xfrm>
            <a:off x="642851" y="1226289"/>
            <a:ext cx="1583049" cy="357066"/>
          </a:xfrm>
          <a:prstGeom prst="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smtClean="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3 Projects</a:t>
            </a:r>
          </a:p>
        </p:txBody>
      </p:sp>
      <p:cxnSp>
        <p:nvCxnSpPr>
          <p:cNvPr id="25" name="직선 화살표 연결선 24"/>
          <p:cNvCxnSpPr>
            <a:stCxn id="24" idx="3"/>
          </p:cNvCxnSpPr>
          <p:nvPr/>
        </p:nvCxnSpPr>
        <p:spPr>
          <a:xfrm>
            <a:off x="2225900" y="1404822"/>
            <a:ext cx="1904527" cy="5284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직선 화살표 연결선 25"/>
          <p:cNvCxnSpPr/>
          <p:nvPr/>
        </p:nvCxnSpPr>
        <p:spPr>
          <a:xfrm flipH="1" flipV="1">
            <a:off x="6146651" y="4951067"/>
            <a:ext cx="868263" cy="1356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1767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40538" y="3284984"/>
            <a:ext cx="4631587" cy="1584176"/>
          </a:xfrm>
          <a:prstGeom prst="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11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 </a:t>
            </a:r>
            <a:r>
              <a:rPr lang="en-US" altLang="ko-KR" sz="11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Project Overview</a:t>
            </a:r>
          </a:p>
          <a:p>
            <a:endParaRPr lang="en-US" altLang="ko-KR" sz="1100" b="1"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endParaRPr>
          </a:p>
          <a:p>
            <a:r>
              <a:rPr lang="en-US" altLang="ko-KR" sz="11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-Project Title: </a:t>
            </a:r>
            <a:r>
              <a:rPr lang="en-US" altLang="ko-KR" sz="1100" dirty="0" err="1">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Hangang</a:t>
            </a:r>
            <a:r>
              <a:rPr lang="en-US" altLang="ko-KR" sz="11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 Cine-Polis</a:t>
            </a:r>
          </a:p>
          <a:p>
            <a:r>
              <a:rPr lang="en-US" altLang="ko-KR" sz="11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-Location: </a:t>
            </a:r>
            <a:r>
              <a:rPr lang="en-US" altLang="ko-KR" sz="1100" dirty="0" err="1">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Geolpo</a:t>
            </a:r>
            <a:r>
              <a:rPr lang="en-US" altLang="ko-KR" sz="11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-Dong, </a:t>
            </a:r>
            <a:r>
              <a:rPr lang="en-US" altLang="ko-KR" sz="1100" dirty="0" err="1">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Hyangsan</a:t>
            </a:r>
            <a:r>
              <a:rPr lang="en-US" altLang="ko-KR" sz="11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-Lee, </a:t>
            </a:r>
            <a:r>
              <a:rPr lang="en-US" altLang="ko-KR" sz="1100" dirty="0" err="1">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Gochon-eup</a:t>
            </a:r>
            <a:endParaRPr lang="en-US" altLang="ko-KR" sz="11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endParaRPr>
          </a:p>
          <a:p>
            <a:r>
              <a:rPr lang="en-US" altLang="ko-KR" sz="11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-Area(m²): 2,308,937 </a:t>
            </a:r>
          </a:p>
          <a:p>
            <a:r>
              <a:rPr lang="en-US" altLang="ko-KR" sz="11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-Total Investment: $2 billion</a:t>
            </a:r>
          </a:p>
          <a:p>
            <a:r>
              <a:rPr lang="en-US" altLang="ko-KR" sz="11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-Development Duration: 2008-2016</a:t>
            </a:r>
          </a:p>
          <a:p>
            <a:r>
              <a:rPr lang="en-US" altLang="ko-KR" sz="11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-Target Investor: Land Developer</a:t>
            </a:r>
            <a:endParaRPr lang="ko-KR" altLang="en-US" sz="1100" b="1" dirty="0">
              <a:solidFill>
                <a:schemeClr val="tx1"/>
              </a:solidFill>
              <a:latin typeface="Georgia" panose="02040502050405020303" pitchFamily="18" charset="0"/>
            </a:endParaRPr>
          </a:p>
        </p:txBody>
      </p:sp>
      <p:graphicFrame>
        <p:nvGraphicFramePr>
          <p:cNvPr id="6" name="표 5"/>
          <p:cNvGraphicFramePr>
            <a:graphicFrameLocks noGrp="1"/>
          </p:cNvGraphicFramePr>
          <p:nvPr>
            <p:extLst>
              <p:ext uri="{D42A27DB-BD31-4B8C-83A1-F6EECF244321}">
                <p14:modId xmlns:p14="http://schemas.microsoft.com/office/powerpoint/2010/main" val="3106853708"/>
              </p:ext>
            </p:extLst>
          </p:nvPr>
        </p:nvGraphicFramePr>
        <p:xfrm>
          <a:off x="4591049" y="939560"/>
          <a:ext cx="4552952" cy="2345422"/>
        </p:xfrm>
        <a:graphic>
          <a:graphicData uri="http://schemas.openxmlformats.org/drawingml/2006/table">
            <a:tbl>
              <a:tblPr firstRow="1" bandRow="1">
                <a:tableStyleId>{5C22544A-7EE6-4342-B048-85BDC9FD1C3A}</a:tableStyleId>
              </a:tblPr>
              <a:tblGrid>
                <a:gridCol w="2276476"/>
                <a:gridCol w="2276476"/>
              </a:tblGrid>
              <a:tr h="280190">
                <a:tc>
                  <a:txBody>
                    <a:bodyPr/>
                    <a:lstStyle/>
                    <a:p>
                      <a:pPr algn="ctr" latinLnBrk="1"/>
                      <a:r>
                        <a:rPr lang="en-US" altLang="ko-KR" sz="1200" b="0" dirty="0" smtClean="0">
                          <a:latin typeface="Georgia" panose="02040502050405020303" pitchFamily="18" charset="0"/>
                        </a:rPr>
                        <a:t>ZONE</a:t>
                      </a:r>
                      <a:endParaRPr lang="ko-KR" altLang="en-US" sz="1200" b="0" dirty="0">
                        <a:latin typeface="Georgia" panose="02040502050405020303" pitchFamily="18" charset="0"/>
                      </a:endParaRPr>
                    </a:p>
                  </a:txBody>
                  <a:tcPr anchor="ctr"/>
                </a:tc>
                <a:tc>
                  <a:txBody>
                    <a:bodyPr/>
                    <a:lstStyle/>
                    <a:p>
                      <a:pPr algn="ctr" latinLnBrk="1"/>
                      <a:r>
                        <a:rPr lang="en-US" altLang="ko-KR" sz="1200" b="0" dirty="0" smtClean="0">
                          <a:latin typeface="Georgia" panose="02040502050405020303" pitchFamily="18" charset="0"/>
                        </a:rPr>
                        <a:t>Area(㎡)</a:t>
                      </a:r>
                      <a:endParaRPr lang="ko-KR" altLang="en-US" sz="1200" b="0" dirty="0">
                        <a:latin typeface="Georgia" panose="02040502050405020303" pitchFamily="18" charset="0"/>
                      </a:endParaRPr>
                    </a:p>
                  </a:txBody>
                  <a:tcPr anchor="ctr"/>
                </a:tc>
              </a:tr>
              <a:tr h="516308">
                <a:tc>
                  <a:txBody>
                    <a:bodyPr/>
                    <a:lstStyle/>
                    <a:p>
                      <a:pPr algn="ctr" latinLnBrk="1"/>
                      <a:r>
                        <a:rPr lang="en-US" altLang="ko-KR" sz="1200" b="0" dirty="0" smtClean="0">
                          <a:latin typeface="Georgia" panose="02040502050405020303" pitchFamily="18" charset="0"/>
                        </a:rPr>
                        <a:t>Theme Park</a:t>
                      </a:r>
                      <a:endParaRPr lang="ko-KR" altLang="en-US" sz="1200" b="0" dirty="0">
                        <a:latin typeface="Georgia" panose="02040502050405020303" pitchFamily="18" charset="0"/>
                      </a:endParaRPr>
                    </a:p>
                  </a:txBody>
                  <a:tcPr anchor="ctr"/>
                </a:tc>
                <a:tc>
                  <a:txBody>
                    <a:bodyPr/>
                    <a:lstStyle/>
                    <a:p>
                      <a:pPr marL="85725" indent="-85725" algn="ctr" latinLnBrk="1">
                        <a:lnSpc>
                          <a:spcPct val="100000"/>
                        </a:lnSpc>
                        <a:buFont typeface="Arial" pitchFamily="34" charset="0"/>
                        <a:buNone/>
                      </a:pPr>
                      <a:r>
                        <a:rPr lang="en-US" altLang="ko-KR" sz="1200" b="0" dirty="0" smtClean="0">
                          <a:solidFill>
                            <a:schemeClr val="tx1">
                              <a:lumMod val="75000"/>
                              <a:lumOff val="25000"/>
                            </a:schemeClr>
                          </a:solidFill>
                          <a:latin typeface="Georgia" panose="02040502050405020303" pitchFamily="18" charset="0"/>
                          <a:ea typeface="HY견고딕" pitchFamily="18" charset="-127"/>
                        </a:rPr>
                        <a:t>160,540</a:t>
                      </a:r>
                    </a:p>
                  </a:txBody>
                  <a:tcPr anchor="ctr"/>
                </a:tc>
              </a:tr>
              <a:tr h="516308">
                <a:tc>
                  <a:txBody>
                    <a:bodyPr/>
                    <a:lstStyle/>
                    <a:p>
                      <a:pPr marL="0" marR="0" indent="0" algn="ctr" defTabSz="957515" rtl="0" eaLnBrk="1" fontAlgn="auto" latinLnBrk="1" hangingPunct="1">
                        <a:lnSpc>
                          <a:spcPct val="100000"/>
                        </a:lnSpc>
                        <a:spcBef>
                          <a:spcPts val="0"/>
                        </a:spcBef>
                        <a:spcAft>
                          <a:spcPts val="0"/>
                        </a:spcAft>
                        <a:buClrTx/>
                        <a:buSzTx/>
                        <a:buFontTx/>
                        <a:buNone/>
                        <a:tabLst/>
                        <a:defRPr/>
                      </a:pPr>
                      <a:r>
                        <a:rPr lang="en-US" altLang="ko-KR" sz="1200" b="0" dirty="0" smtClean="0">
                          <a:latin typeface="Georgia" panose="02040502050405020303" pitchFamily="18" charset="0"/>
                        </a:rPr>
                        <a:t>R&amp;D</a:t>
                      </a:r>
                      <a:endParaRPr lang="ko-KR" altLang="en-US" sz="1200" b="0" dirty="0" smtClean="0">
                        <a:latin typeface="Georgia" panose="02040502050405020303" pitchFamily="18"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0" dirty="0" smtClean="0">
                          <a:solidFill>
                            <a:schemeClr val="tx1">
                              <a:lumMod val="75000"/>
                              <a:lumOff val="25000"/>
                            </a:schemeClr>
                          </a:solidFill>
                          <a:latin typeface="Georgia" panose="02040502050405020303" pitchFamily="18" charset="0"/>
                          <a:ea typeface="HY견고딕" pitchFamily="18" charset="-127"/>
                        </a:rPr>
                        <a:t>51,610</a:t>
                      </a:r>
                    </a:p>
                  </a:txBody>
                  <a:tcPr anchor="ctr"/>
                </a:tc>
              </a:tr>
              <a:tr h="516308">
                <a:tc>
                  <a:txBody>
                    <a:bodyPr/>
                    <a:lstStyle/>
                    <a:p>
                      <a:pPr algn="ctr" latinLnBrk="1"/>
                      <a:r>
                        <a:rPr lang="en-US" altLang="ko-KR" sz="1200" b="0" dirty="0" smtClean="0">
                          <a:latin typeface="Georgia" panose="02040502050405020303" pitchFamily="18" charset="0"/>
                        </a:rPr>
                        <a:t>Commercial</a:t>
                      </a:r>
                      <a:r>
                        <a:rPr lang="en-US" altLang="ko-KR" sz="1200" b="0" baseline="0" dirty="0" smtClean="0">
                          <a:latin typeface="Georgia" panose="02040502050405020303" pitchFamily="18" charset="0"/>
                        </a:rPr>
                        <a:t> Facilities</a:t>
                      </a:r>
                      <a:endParaRPr lang="ko-KR" altLang="en-US" sz="1200" b="0" dirty="0">
                        <a:latin typeface="Georgia" panose="02040502050405020303" pitchFamily="18"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0" dirty="0" smtClean="0">
                          <a:latin typeface="Georgia" panose="02040502050405020303" pitchFamily="18" charset="0"/>
                        </a:rPr>
                        <a:t>111,850</a:t>
                      </a:r>
                      <a:endParaRPr lang="ko-KR" altLang="en-US" sz="1200" b="0" dirty="0" smtClean="0">
                        <a:solidFill>
                          <a:schemeClr val="tx1"/>
                        </a:solidFill>
                        <a:latin typeface="Georgia" panose="02040502050405020303" pitchFamily="18" charset="0"/>
                      </a:endParaRPr>
                    </a:p>
                  </a:txBody>
                  <a:tcPr anchor="ctr"/>
                </a:tc>
              </a:tr>
              <a:tr h="516308">
                <a:tc>
                  <a:txBody>
                    <a:bodyPr/>
                    <a:lstStyle/>
                    <a:p>
                      <a:pPr algn="ctr" latinLnBrk="1"/>
                      <a:r>
                        <a:rPr lang="en-US" altLang="ko-KR" sz="1200" b="0" dirty="0" smtClean="0">
                          <a:latin typeface="Georgia" panose="02040502050405020303" pitchFamily="18" charset="0"/>
                        </a:rPr>
                        <a:t>Public</a:t>
                      </a:r>
                      <a:endParaRPr lang="ko-KR" altLang="en-US" sz="1200" b="0" dirty="0">
                        <a:latin typeface="Georgia" panose="02040502050405020303" pitchFamily="18" charset="0"/>
                      </a:endParaRPr>
                    </a:p>
                  </a:txBody>
                  <a:tcPr anchor="ctr"/>
                </a:tc>
                <a:tc>
                  <a:txBody>
                    <a:bodyPr/>
                    <a:lstStyle/>
                    <a:p>
                      <a:pPr marL="85725" indent="-85725" algn="ctr" latinLnBrk="1">
                        <a:lnSpc>
                          <a:spcPct val="100000"/>
                        </a:lnSpc>
                        <a:buFont typeface="Arial" pitchFamily="34" charset="0"/>
                        <a:buNone/>
                      </a:pPr>
                      <a:r>
                        <a:rPr lang="en-US" altLang="ko-KR" sz="1200" b="0" dirty="0" smtClean="0">
                          <a:solidFill>
                            <a:schemeClr val="tx1">
                              <a:lumMod val="75000"/>
                              <a:lumOff val="25000"/>
                            </a:schemeClr>
                          </a:solidFill>
                          <a:latin typeface="Georgia" panose="02040502050405020303" pitchFamily="18" charset="0"/>
                          <a:ea typeface="HY견고딕" pitchFamily="18" charset="-127"/>
                        </a:rPr>
                        <a:t>400,140</a:t>
                      </a:r>
                    </a:p>
                  </a:txBody>
                  <a:tcPr anchor="ctr"/>
                </a:tc>
              </a:tr>
            </a:tbl>
          </a:graphicData>
        </a:graphic>
      </p:graphicFrame>
      <p:pic>
        <p:nvPicPr>
          <p:cNvPr id="7" name="Picture 2" descr="C:\Documents and Settings\pcuser\바탕 화면\조감도\테마파크.jpg"/>
          <p:cNvPicPr>
            <a:picLocks noChangeAspect="1" noChangeArrowheads="1"/>
          </p:cNvPicPr>
          <p:nvPr/>
        </p:nvPicPr>
        <p:blipFill>
          <a:blip r:embed="rId3"/>
          <a:srcRect t="5769" b="14423"/>
          <a:stretch>
            <a:fillRect/>
          </a:stretch>
        </p:blipFill>
        <p:spPr bwMode="auto">
          <a:xfrm>
            <a:off x="4242" y="939560"/>
            <a:ext cx="4586808" cy="2345424"/>
          </a:xfrm>
          <a:prstGeom prst="rect">
            <a:avLst/>
          </a:prstGeom>
          <a:noFill/>
          <a:ln w="31750">
            <a:noFill/>
            <a:miter lim="800000"/>
            <a:headEnd/>
            <a:tailEnd/>
          </a:ln>
        </p:spPr>
      </p:pic>
      <p:graphicFrame>
        <p:nvGraphicFramePr>
          <p:cNvPr id="8" name="표 7"/>
          <p:cNvGraphicFramePr>
            <a:graphicFrameLocks noGrp="1"/>
          </p:cNvGraphicFramePr>
          <p:nvPr>
            <p:extLst>
              <p:ext uri="{D42A27DB-BD31-4B8C-83A1-F6EECF244321}">
                <p14:modId xmlns:p14="http://schemas.microsoft.com/office/powerpoint/2010/main" val="2823423601"/>
              </p:ext>
            </p:extLst>
          </p:nvPr>
        </p:nvGraphicFramePr>
        <p:xfrm>
          <a:off x="-28948" y="4877336"/>
          <a:ext cx="4619997" cy="1575999"/>
        </p:xfrm>
        <a:graphic>
          <a:graphicData uri="http://schemas.openxmlformats.org/drawingml/2006/table">
            <a:tbl>
              <a:tblPr firstRow="1" bandRow="1">
                <a:tableStyleId>{5C22544A-7EE6-4342-B048-85BDC9FD1C3A}</a:tableStyleId>
              </a:tblPr>
              <a:tblGrid>
                <a:gridCol w="1539999"/>
                <a:gridCol w="1539999"/>
                <a:gridCol w="1539999"/>
              </a:tblGrid>
              <a:tr h="510999">
                <a:tc>
                  <a:txBody>
                    <a:bodyPr/>
                    <a:lstStyle/>
                    <a:p>
                      <a:pPr latinLnBrk="1"/>
                      <a:endParaRPr lang="ko-KR" altLang="en-US" sz="800" dirty="0">
                        <a:latin typeface="Georgia" panose="02040502050405020303" pitchFamily="18" charset="0"/>
                      </a:endParaRPr>
                    </a:p>
                  </a:txBody>
                  <a:tcPr/>
                </a:tc>
                <a:tc>
                  <a:txBody>
                    <a:bodyPr/>
                    <a:lstStyle/>
                    <a:p>
                      <a:pPr latinLnBrk="1"/>
                      <a:r>
                        <a:rPr lang="en-US" altLang="ko-KR" sz="800" dirty="0" smtClean="0"/>
                        <a:t>NPV(d/c</a:t>
                      </a:r>
                      <a:r>
                        <a:rPr lang="en-US" altLang="ko-KR" sz="800" baseline="0" dirty="0" smtClean="0"/>
                        <a:t> rate:9%)</a:t>
                      </a:r>
                      <a:endParaRPr lang="ko-KR" altLang="en-US" sz="800" dirty="0">
                        <a:latin typeface="Georgia" panose="02040502050405020303" pitchFamily="18" charset="0"/>
                      </a:endParaRPr>
                    </a:p>
                  </a:txBody>
                  <a:tcPr/>
                </a:tc>
                <a:tc>
                  <a:txBody>
                    <a:bodyPr/>
                    <a:lstStyle/>
                    <a:p>
                      <a:pPr latinLnBrk="1"/>
                      <a:r>
                        <a:rPr lang="en-US" altLang="ko-KR" sz="800" dirty="0" smtClean="0"/>
                        <a:t>Project IRR</a:t>
                      </a:r>
                      <a:endParaRPr lang="ko-KR" altLang="en-US" sz="800" dirty="0">
                        <a:latin typeface="Georgia" panose="02040502050405020303" pitchFamily="18" charset="0"/>
                      </a:endParaRPr>
                    </a:p>
                  </a:txBody>
                  <a:tcPr/>
                </a:tc>
              </a:tr>
              <a:tr h="532500">
                <a:tc>
                  <a:txBody>
                    <a:bodyPr/>
                    <a:lstStyle/>
                    <a:p>
                      <a:pPr latinLnBrk="1"/>
                      <a:r>
                        <a:rPr lang="en-US" altLang="ko-KR" sz="800" dirty="0" smtClean="0"/>
                        <a:t>Business/Commercial</a:t>
                      </a:r>
                      <a:r>
                        <a:rPr lang="en-US" altLang="ko-KR" sz="800" baseline="0" dirty="0" smtClean="0"/>
                        <a:t> Zone</a:t>
                      </a:r>
                      <a:endParaRPr lang="ko-KR" altLang="en-US" sz="800" dirty="0">
                        <a:latin typeface="Georgia" panose="02040502050405020303" pitchFamily="18" charset="0"/>
                      </a:endParaRPr>
                    </a:p>
                  </a:txBody>
                  <a:tcPr/>
                </a:tc>
                <a:tc>
                  <a:txBody>
                    <a:bodyPr/>
                    <a:lstStyle/>
                    <a:p>
                      <a:pPr latinLnBrk="1"/>
                      <a:r>
                        <a:rPr lang="en-US" altLang="ko-KR" sz="800" dirty="0" smtClean="0"/>
                        <a:t>$198 million</a:t>
                      </a:r>
                      <a:endParaRPr lang="ko-KR" altLang="en-US" sz="800" dirty="0">
                        <a:latin typeface="Georgia" panose="02040502050405020303" pitchFamily="18" charset="0"/>
                      </a:endParaRPr>
                    </a:p>
                  </a:txBody>
                  <a:tcPr/>
                </a:tc>
                <a:tc>
                  <a:txBody>
                    <a:bodyPr/>
                    <a:lstStyle/>
                    <a:p>
                      <a:pPr latinLnBrk="1"/>
                      <a:r>
                        <a:rPr lang="en-US" altLang="ko-KR" sz="800" dirty="0" smtClean="0"/>
                        <a:t>36%</a:t>
                      </a:r>
                      <a:endParaRPr lang="ko-KR" altLang="en-US" sz="800" dirty="0">
                        <a:latin typeface="Georgia" panose="02040502050405020303" pitchFamily="18" charset="0"/>
                      </a:endParaRPr>
                    </a:p>
                  </a:txBody>
                  <a:tcPr/>
                </a:tc>
              </a:tr>
              <a:tr h="532500">
                <a:tc>
                  <a:txBody>
                    <a:bodyPr/>
                    <a:lstStyle/>
                    <a:p>
                      <a:pPr latinLnBrk="1"/>
                      <a:r>
                        <a:rPr lang="en-US" altLang="ko-KR" sz="800" dirty="0" smtClean="0"/>
                        <a:t>Leisure</a:t>
                      </a:r>
                      <a:r>
                        <a:rPr lang="en-US" altLang="ko-KR" sz="800" baseline="0" dirty="0" smtClean="0"/>
                        <a:t> Complex Zone</a:t>
                      </a:r>
                      <a:endParaRPr lang="ko-KR" altLang="en-US" sz="800" dirty="0">
                        <a:latin typeface="Georgia" panose="02040502050405020303" pitchFamily="18" charset="0"/>
                      </a:endParaRPr>
                    </a:p>
                  </a:txBody>
                  <a:tcPr/>
                </a:tc>
                <a:tc>
                  <a:txBody>
                    <a:bodyPr/>
                    <a:lstStyle/>
                    <a:p>
                      <a:pPr latinLnBrk="1"/>
                      <a:r>
                        <a:rPr lang="en-US" altLang="ko-KR" sz="800" dirty="0" smtClean="0"/>
                        <a:t>$53 million</a:t>
                      </a:r>
                      <a:endParaRPr lang="ko-KR" altLang="en-US" sz="800" dirty="0">
                        <a:latin typeface="Georgia" panose="02040502050405020303" pitchFamily="18" charset="0"/>
                      </a:endParaRPr>
                    </a:p>
                  </a:txBody>
                  <a:tcPr/>
                </a:tc>
                <a:tc>
                  <a:txBody>
                    <a:bodyPr/>
                    <a:lstStyle/>
                    <a:p>
                      <a:pPr latinLnBrk="1"/>
                      <a:r>
                        <a:rPr lang="en-US" altLang="ko-KR" sz="800" dirty="0" smtClean="0"/>
                        <a:t>15%</a:t>
                      </a:r>
                      <a:endParaRPr lang="ko-KR" altLang="en-US" sz="800" dirty="0">
                        <a:latin typeface="Georgia" panose="02040502050405020303" pitchFamily="18" charset="0"/>
                      </a:endParaRPr>
                    </a:p>
                  </a:txBody>
                  <a:tcPr/>
                </a:tc>
              </a:tr>
            </a:tbl>
          </a:graphicData>
        </a:graphic>
      </p:graphicFrame>
      <p:pic>
        <p:nvPicPr>
          <p:cNvPr id="3" name="그림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5614" y="3284984"/>
            <a:ext cx="4548386" cy="3209156"/>
          </a:xfrm>
          <a:prstGeom prst="rect">
            <a:avLst/>
          </a:prstGeom>
        </p:spPr>
      </p:pic>
      <p:sp>
        <p:nvSpPr>
          <p:cNvPr id="12" name="텍스트 개체 틀 2"/>
          <p:cNvSpPr>
            <a:spLocks noGrp="1"/>
          </p:cNvSpPr>
          <p:nvPr>
            <p:ph type="body" sz="quarter" idx="16"/>
          </p:nvPr>
        </p:nvSpPr>
        <p:spPr>
          <a:xfrm>
            <a:off x="129107" y="404665"/>
            <a:ext cx="8187309" cy="430887"/>
          </a:xfrm>
        </p:spPr>
        <p:txBody>
          <a:bodyPr/>
          <a:lstStyle/>
          <a:p>
            <a:r>
              <a:rPr lang="en-US" altLang="ko-KR" dirty="0">
                <a:ea typeface="Tahoma" panose="020B0604030504040204" pitchFamily="34" charset="0"/>
              </a:rPr>
              <a:t>Regional Development Project</a:t>
            </a:r>
            <a:endParaRPr lang="ko-KR" altLang="en-US" dirty="0"/>
          </a:p>
        </p:txBody>
      </p:sp>
    </p:spTree>
    <p:extLst>
      <p:ext uri="{BB962C8B-B14F-4D97-AF65-F5344CB8AC3E}">
        <p14:creationId xmlns:p14="http://schemas.microsoft.com/office/powerpoint/2010/main" val="41891767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www.investkorea.org/publish/data/bbs/20150709/150706_eng_gw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3438"/>
            <a:ext cx="5058291" cy="2846526"/>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7"/>
          <p:cNvSpPr/>
          <p:nvPr/>
        </p:nvSpPr>
        <p:spPr>
          <a:xfrm>
            <a:off x="5058290" y="983438"/>
            <a:ext cx="4085709" cy="2846527"/>
          </a:xfrm>
          <a:prstGeom prst="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o-KR" altLang="en-US" sz="12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 </a:t>
            </a:r>
            <a:r>
              <a:rPr lang="en-US" altLang="ko-KR" sz="12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Project Overview</a:t>
            </a:r>
          </a:p>
          <a:p>
            <a:pPr>
              <a:lnSpc>
                <a:spcPct val="150000"/>
              </a:lnSpc>
            </a:pPr>
            <a:endParaRPr lang="en-US" altLang="ko-KR" sz="1400" b="1"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endParaRP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-Project Title: </a:t>
            </a:r>
            <a:r>
              <a:rPr lang="en-US" altLang="ko-KR" sz="1000" dirty="0" err="1">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Wonju</a:t>
            </a: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 Tourism &amp; Leisure City</a:t>
            </a: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-Location: Ji </a:t>
            </a:r>
            <a:r>
              <a:rPr lang="en-US" altLang="ko-KR" sz="1000" dirty="0" err="1">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Jeong</a:t>
            </a: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 </a:t>
            </a:r>
            <a:r>
              <a:rPr lang="en-US" altLang="ko-KR" sz="1000" dirty="0" err="1">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Myun</a:t>
            </a: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 </a:t>
            </a:r>
            <a:r>
              <a:rPr lang="en-US" altLang="ko-KR" sz="1000" dirty="0" err="1">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Gangwon</a:t>
            </a: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 Province</a:t>
            </a: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-Area(m²): 19,945,294</a:t>
            </a: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-Total Investment: $209 million</a:t>
            </a: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-Development Duration: 2015~2030</a:t>
            </a: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-Target Investor: Land Developer (Master </a:t>
            </a: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  Developer)</a:t>
            </a:r>
            <a:endParaRPr lang="ko-KR" altLang="en-US" sz="1000" b="1" dirty="0">
              <a:solidFill>
                <a:schemeClr val="tx1"/>
              </a:solidFill>
              <a:latin typeface="Georgia" panose="02040502050405020303" pitchFamily="18" charset="0"/>
            </a:endParaRPr>
          </a:p>
        </p:txBody>
      </p:sp>
      <p:graphicFrame>
        <p:nvGraphicFramePr>
          <p:cNvPr id="9" name="표 8"/>
          <p:cNvGraphicFramePr>
            <a:graphicFrameLocks noGrp="1"/>
          </p:cNvGraphicFramePr>
          <p:nvPr>
            <p:extLst>
              <p:ext uri="{D42A27DB-BD31-4B8C-83A1-F6EECF244321}">
                <p14:modId xmlns:p14="http://schemas.microsoft.com/office/powerpoint/2010/main" val="1935463228"/>
              </p:ext>
            </p:extLst>
          </p:nvPr>
        </p:nvGraphicFramePr>
        <p:xfrm>
          <a:off x="-8359" y="3829964"/>
          <a:ext cx="5066650" cy="2614916"/>
        </p:xfrm>
        <a:graphic>
          <a:graphicData uri="http://schemas.openxmlformats.org/drawingml/2006/table">
            <a:tbl>
              <a:tblPr firstRow="1" bandRow="1">
                <a:tableStyleId>{5C22544A-7EE6-4342-B048-85BDC9FD1C3A}</a:tableStyleId>
              </a:tblPr>
              <a:tblGrid>
                <a:gridCol w="1168508"/>
                <a:gridCol w="947926"/>
                <a:gridCol w="2950216"/>
              </a:tblGrid>
              <a:tr h="255781">
                <a:tc>
                  <a:txBody>
                    <a:bodyPr/>
                    <a:lstStyle/>
                    <a:p>
                      <a:pPr algn="ctr" latinLnBrk="1"/>
                      <a:r>
                        <a:rPr lang="en-US" altLang="ko-KR" sz="900" dirty="0" smtClean="0">
                          <a:latin typeface="Georgia" panose="02040502050405020303" pitchFamily="18" charset="0"/>
                        </a:rPr>
                        <a:t>ZONE</a:t>
                      </a:r>
                      <a:endParaRPr lang="ko-KR" altLang="en-US" sz="900" dirty="0">
                        <a:latin typeface="Georgia" panose="02040502050405020303" pitchFamily="18" charset="0"/>
                      </a:endParaRPr>
                    </a:p>
                  </a:txBody>
                  <a:tcPr anchor="ctr"/>
                </a:tc>
                <a:tc>
                  <a:txBody>
                    <a:bodyPr/>
                    <a:lstStyle/>
                    <a:p>
                      <a:pPr algn="ctr" latinLnBrk="1"/>
                      <a:r>
                        <a:rPr lang="en-US" altLang="ko-KR" sz="900" dirty="0" smtClean="0">
                          <a:latin typeface="Georgia" panose="02040502050405020303" pitchFamily="18" charset="0"/>
                        </a:rPr>
                        <a:t>Area(㎡)</a:t>
                      </a:r>
                      <a:endParaRPr lang="ko-KR" altLang="en-US" sz="900" dirty="0">
                        <a:latin typeface="Georgia" panose="02040502050405020303" pitchFamily="18" charset="0"/>
                      </a:endParaRPr>
                    </a:p>
                  </a:txBody>
                  <a:tcPr anchor="ctr"/>
                </a:tc>
                <a:tc>
                  <a:txBody>
                    <a:bodyPr/>
                    <a:lstStyle/>
                    <a:p>
                      <a:pPr algn="ctr" latinLnBrk="1"/>
                      <a:r>
                        <a:rPr lang="en-US" altLang="ko-KR" sz="900" dirty="0" smtClean="0">
                          <a:latin typeface="Georgia" panose="02040502050405020303" pitchFamily="18" charset="0"/>
                        </a:rPr>
                        <a:t>Introducing facilities</a:t>
                      </a:r>
                      <a:endParaRPr lang="ko-KR" altLang="en-US" sz="900" dirty="0">
                        <a:latin typeface="Georgia" panose="02040502050405020303" pitchFamily="18" charset="0"/>
                      </a:endParaRPr>
                    </a:p>
                  </a:txBody>
                  <a:tcPr anchor="ctr"/>
                </a:tc>
              </a:tr>
              <a:tr h="460406">
                <a:tc>
                  <a:txBody>
                    <a:bodyPr/>
                    <a:lstStyle/>
                    <a:p>
                      <a:pPr algn="ctr" latinLnBrk="1"/>
                      <a:r>
                        <a:rPr lang="en-US" altLang="ko-KR" sz="700" dirty="0" smtClean="0">
                          <a:latin typeface="Georgia" panose="02040502050405020303" pitchFamily="18" charset="0"/>
                        </a:rPr>
                        <a:t>Resort ZONE</a:t>
                      </a:r>
                      <a:endParaRPr lang="ko-KR" altLang="en-US" sz="700" dirty="0">
                        <a:latin typeface="Georgia" panose="02040502050405020303" pitchFamily="18" charset="0"/>
                      </a:endParaRPr>
                    </a:p>
                  </a:txBody>
                  <a:tcPr anchor="ctr"/>
                </a:tc>
                <a:tc>
                  <a:txBody>
                    <a:bodyPr/>
                    <a:lstStyle/>
                    <a:p>
                      <a:pPr algn="ctr" latinLnBrk="1"/>
                      <a:r>
                        <a:rPr lang="en-US" altLang="ko-KR" sz="700" dirty="0" smtClean="0">
                          <a:latin typeface="Georgia" panose="02040502050405020303" pitchFamily="18" charset="0"/>
                        </a:rPr>
                        <a:t>3,386,816</a:t>
                      </a:r>
                      <a:endParaRPr lang="ko-KR" altLang="en-US" sz="700" dirty="0">
                        <a:latin typeface="Georgia" panose="02040502050405020303" pitchFamily="18" charset="0"/>
                      </a:endParaRPr>
                    </a:p>
                  </a:txBody>
                  <a:tcPr anchor="ctr"/>
                </a:tc>
                <a:tc>
                  <a:txBody>
                    <a:bodyPr/>
                    <a:lstStyle/>
                    <a:p>
                      <a:pPr algn="l" latinLnBrk="1"/>
                      <a:r>
                        <a:rPr lang="en-US" altLang="ko-KR" sz="700" dirty="0" smtClean="0">
                          <a:effectLst/>
                          <a:latin typeface="Georgia" panose="02040502050405020303" pitchFamily="18" charset="0"/>
                        </a:rPr>
                        <a:t>Hotels, golf courses, condominiums, ski resorts, casinos, water parks, commercial, cultural facilities, etc.</a:t>
                      </a:r>
                      <a:endParaRPr lang="ko-KR" altLang="en-US" sz="700" dirty="0">
                        <a:latin typeface="Georgia" panose="02040502050405020303" pitchFamily="18" charset="0"/>
                      </a:endParaRPr>
                    </a:p>
                  </a:txBody>
                  <a:tcPr anchor="ctr"/>
                </a:tc>
              </a:tr>
              <a:tr h="460406">
                <a:tc>
                  <a:txBody>
                    <a:bodyPr/>
                    <a:lstStyle/>
                    <a:p>
                      <a:pPr marL="0" marR="0" indent="0" algn="ctr" defTabSz="957515" rtl="0" eaLnBrk="1" fontAlgn="auto" latinLnBrk="1" hangingPunct="1">
                        <a:lnSpc>
                          <a:spcPct val="100000"/>
                        </a:lnSpc>
                        <a:spcBef>
                          <a:spcPts val="0"/>
                        </a:spcBef>
                        <a:spcAft>
                          <a:spcPts val="0"/>
                        </a:spcAft>
                        <a:buClrTx/>
                        <a:buSzTx/>
                        <a:buFontTx/>
                        <a:buNone/>
                        <a:tabLst/>
                        <a:defRPr/>
                      </a:pPr>
                      <a:r>
                        <a:rPr lang="en-US" altLang="ko-KR" sz="700" dirty="0" smtClean="0">
                          <a:latin typeface="Georgia" panose="02040502050405020303" pitchFamily="18" charset="0"/>
                        </a:rPr>
                        <a:t>Sports/leisure ZONE</a:t>
                      </a:r>
                      <a:endParaRPr lang="ko-KR" altLang="en-US" sz="700" dirty="0" smtClean="0">
                        <a:latin typeface="Georgia" panose="02040502050405020303" pitchFamily="18" charset="0"/>
                      </a:endParaRPr>
                    </a:p>
                  </a:txBody>
                  <a:tcPr anchor="ctr"/>
                </a:tc>
                <a:tc>
                  <a:txBody>
                    <a:bodyPr/>
                    <a:lstStyle/>
                    <a:p>
                      <a:pPr marL="0" marR="0" indent="0" algn="ctr" defTabSz="957515" rtl="0" eaLnBrk="1" fontAlgn="auto" latinLnBrk="1" hangingPunct="1">
                        <a:lnSpc>
                          <a:spcPct val="100000"/>
                        </a:lnSpc>
                        <a:spcBef>
                          <a:spcPts val="0"/>
                        </a:spcBef>
                        <a:spcAft>
                          <a:spcPts val="0"/>
                        </a:spcAft>
                        <a:buClrTx/>
                        <a:buSzTx/>
                        <a:buFontTx/>
                        <a:buNone/>
                        <a:tabLst/>
                        <a:defRPr/>
                      </a:pPr>
                      <a:r>
                        <a:rPr lang="en-US" altLang="ko-KR" sz="700" dirty="0" smtClean="0">
                          <a:latin typeface="Georgia" panose="02040502050405020303" pitchFamily="18" charset="0"/>
                        </a:rPr>
                        <a:t>1,756,743</a:t>
                      </a:r>
                      <a:endParaRPr lang="ko-KR" altLang="en-US" sz="700" dirty="0" smtClean="0">
                        <a:latin typeface="Georgia" panose="02040502050405020303" pitchFamily="18" charset="0"/>
                      </a:endParaRPr>
                    </a:p>
                  </a:txBody>
                  <a:tcPr anchor="ctr"/>
                </a:tc>
                <a:tc>
                  <a:txBody>
                    <a:bodyPr/>
                    <a:lstStyle/>
                    <a:p>
                      <a:pPr algn="l" latinLnBrk="1"/>
                      <a:r>
                        <a:rPr lang="en-US" altLang="ko-KR" sz="700" dirty="0" smtClean="0">
                          <a:latin typeface="Georgia" panose="02040502050405020303" pitchFamily="18" charset="0"/>
                        </a:rPr>
                        <a:t>Sports Complex, MTB, off-road, kayaking, trekking, rock climbing, training, water sports facilities, etc.</a:t>
                      </a:r>
                      <a:endParaRPr lang="ko-KR" altLang="en-US" sz="700" dirty="0" smtClean="0">
                        <a:latin typeface="Georgia" panose="02040502050405020303" pitchFamily="18" charset="0"/>
                      </a:endParaRPr>
                    </a:p>
                  </a:txBody>
                  <a:tcPr anchor="ctr"/>
                </a:tc>
              </a:tr>
              <a:tr h="479441">
                <a:tc>
                  <a:txBody>
                    <a:bodyPr/>
                    <a:lstStyle/>
                    <a:p>
                      <a:pPr algn="ctr" latinLnBrk="1"/>
                      <a:r>
                        <a:rPr lang="en-US" altLang="ko-KR" sz="700" dirty="0" smtClean="0">
                          <a:latin typeface="Georgia" panose="02040502050405020303" pitchFamily="18" charset="0"/>
                        </a:rPr>
                        <a:t>Station</a:t>
                      </a:r>
                      <a:r>
                        <a:rPr lang="en-US" altLang="ko-KR" sz="700" baseline="0" dirty="0" smtClean="0">
                          <a:latin typeface="Georgia" panose="02040502050405020303" pitchFamily="18" charset="0"/>
                        </a:rPr>
                        <a:t> Sphere ZONE</a:t>
                      </a:r>
                      <a:endParaRPr lang="ko-KR" altLang="en-US" sz="700" dirty="0">
                        <a:latin typeface="Georgia" panose="02040502050405020303" pitchFamily="18" charset="0"/>
                      </a:endParaRPr>
                    </a:p>
                  </a:txBody>
                  <a:tcPr anchor="ctr"/>
                </a:tc>
                <a:tc>
                  <a:txBody>
                    <a:bodyPr/>
                    <a:lstStyle/>
                    <a:p>
                      <a:pPr algn="ctr" latinLnBrk="1"/>
                      <a:r>
                        <a:rPr lang="en-US" altLang="ko-KR" sz="700" dirty="0" smtClean="0">
                          <a:latin typeface="Georgia" panose="02040502050405020303" pitchFamily="18" charset="0"/>
                        </a:rPr>
                        <a:t> 934,145</a:t>
                      </a:r>
                      <a:endParaRPr lang="ko-KR" altLang="en-US" sz="700" dirty="0">
                        <a:latin typeface="Georgia" panose="02040502050405020303" pitchFamily="18" charset="0"/>
                      </a:endParaRPr>
                    </a:p>
                  </a:txBody>
                  <a:tcPr anchor="ctr"/>
                </a:tc>
                <a:tc>
                  <a:txBody>
                    <a:bodyPr/>
                    <a:lstStyle/>
                    <a:p>
                      <a:pPr algn="l" latinLnBrk="1"/>
                      <a:r>
                        <a:rPr lang="en-US" altLang="ko-KR" sz="700" dirty="0" smtClean="0">
                          <a:latin typeface="Georgia" panose="02040502050405020303" pitchFamily="18" charset="0"/>
                        </a:rPr>
                        <a:t>Shopping outlets, distribution complex, terminals, Station spheres</a:t>
                      </a:r>
                      <a:r>
                        <a:rPr lang="en-US" altLang="ko-KR" sz="700" baseline="0" dirty="0" smtClean="0">
                          <a:latin typeface="Georgia" panose="02040502050405020303" pitchFamily="18" charset="0"/>
                        </a:rPr>
                        <a:t> </a:t>
                      </a:r>
                      <a:r>
                        <a:rPr lang="en-US" altLang="ko-KR" sz="700" dirty="0" smtClean="0">
                          <a:latin typeface="Georgia" panose="02040502050405020303" pitchFamily="18" charset="0"/>
                        </a:rPr>
                        <a:t>Transit centers, shopping centers, tourist accommodation, etc.</a:t>
                      </a:r>
                      <a:endParaRPr lang="ko-KR" altLang="en-US" sz="700" dirty="0">
                        <a:latin typeface="Georgia" panose="02040502050405020303" pitchFamily="18" charset="0"/>
                      </a:endParaRPr>
                    </a:p>
                  </a:txBody>
                  <a:tcPr anchor="ctr"/>
                </a:tc>
              </a:tr>
              <a:tr h="479441">
                <a:tc>
                  <a:txBody>
                    <a:bodyPr/>
                    <a:lstStyle/>
                    <a:p>
                      <a:pPr marL="0" marR="0" indent="0" algn="ctr" defTabSz="957515" rtl="0" eaLnBrk="1" fontAlgn="auto" latinLnBrk="1" hangingPunct="1">
                        <a:lnSpc>
                          <a:spcPct val="100000"/>
                        </a:lnSpc>
                        <a:spcBef>
                          <a:spcPts val="0"/>
                        </a:spcBef>
                        <a:spcAft>
                          <a:spcPts val="0"/>
                        </a:spcAft>
                        <a:buClrTx/>
                        <a:buSzTx/>
                        <a:buFontTx/>
                        <a:buNone/>
                        <a:tabLst/>
                        <a:defRPr/>
                      </a:pPr>
                      <a:r>
                        <a:rPr lang="en-US" altLang="ko-KR" sz="700" dirty="0" smtClean="0">
                          <a:latin typeface="Georgia" panose="02040502050405020303" pitchFamily="18" charset="0"/>
                        </a:rPr>
                        <a:t>World city-1</a:t>
                      </a:r>
                      <a:r>
                        <a:rPr lang="ko-KR" altLang="en-US" sz="700" dirty="0" smtClean="0">
                          <a:latin typeface="Georgia" panose="02040502050405020303" pitchFamily="18" charset="0"/>
                        </a:rPr>
                        <a:t> </a:t>
                      </a:r>
                      <a:r>
                        <a:rPr lang="en-US" altLang="ko-KR" sz="700" dirty="0" smtClean="0">
                          <a:latin typeface="Georgia" panose="02040502050405020303" pitchFamily="18" charset="0"/>
                        </a:rPr>
                        <a:t>ZONE</a:t>
                      </a:r>
                      <a:endParaRPr lang="ko-KR" altLang="en-US" sz="700" dirty="0" smtClean="0">
                        <a:latin typeface="Georgia" panose="02040502050405020303" pitchFamily="18" charset="0"/>
                      </a:endParaRPr>
                    </a:p>
                  </a:txBody>
                  <a:tcPr anchor="ctr"/>
                </a:tc>
                <a:tc>
                  <a:txBody>
                    <a:bodyPr/>
                    <a:lstStyle/>
                    <a:p>
                      <a:pPr marL="0" marR="0" indent="0" algn="ctr" defTabSz="957515" rtl="0" eaLnBrk="1" fontAlgn="auto" latinLnBrk="1" hangingPunct="1">
                        <a:lnSpc>
                          <a:spcPct val="100000"/>
                        </a:lnSpc>
                        <a:spcBef>
                          <a:spcPts val="0"/>
                        </a:spcBef>
                        <a:spcAft>
                          <a:spcPts val="0"/>
                        </a:spcAft>
                        <a:buClrTx/>
                        <a:buSzTx/>
                        <a:buFontTx/>
                        <a:buNone/>
                        <a:tabLst/>
                        <a:defRPr/>
                      </a:pPr>
                      <a:r>
                        <a:rPr lang="en-US" altLang="ko-KR" sz="700" dirty="0" smtClean="0">
                          <a:latin typeface="Georgia" panose="02040502050405020303" pitchFamily="18" charset="0"/>
                        </a:rPr>
                        <a:t>1,636,558</a:t>
                      </a:r>
                      <a:endParaRPr lang="ko-KR" altLang="en-US" sz="700" dirty="0" smtClean="0">
                        <a:latin typeface="Georgia" panose="02040502050405020303" pitchFamily="18" charset="0"/>
                      </a:endParaRPr>
                    </a:p>
                  </a:txBody>
                  <a:tcPr anchor="ctr"/>
                </a:tc>
                <a:tc>
                  <a:txBody>
                    <a:bodyPr/>
                    <a:lstStyle/>
                    <a:p>
                      <a:pPr algn="l" latinLnBrk="1"/>
                      <a:r>
                        <a:rPr lang="en-US" altLang="ko-KR" sz="700" dirty="0" smtClean="0">
                          <a:latin typeface="Georgia" panose="02040502050405020303" pitchFamily="18" charset="0"/>
                        </a:rPr>
                        <a:t>Public housing, commercial facilities, business facilities, </a:t>
                      </a:r>
                      <a:r>
                        <a:rPr lang="en-US" altLang="ko-KR" sz="700" dirty="0" smtClean="0">
                          <a:solidFill>
                            <a:schemeClr val="tx1"/>
                          </a:solidFill>
                          <a:latin typeface="Georgia" panose="02040502050405020303" pitchFamily="18" charset="0"/>
                        </a:rPr>
                        <a:t>Green</a:t>
                      </a:r>
                      <a:r>
                        <a:rPr lang="en-US" altLang="ko-KR" sz="700" baseline="0" dirty="0" smtClean="0">
                          <a:solidFill>
                            <a:schemeClr val="tx1"/>
                          </a:solidFill>
                          <a:latin typeface="Georgia" panose="02040502050405020303" pitchFamily="18" charset="0"/>
                        </a:rPr>
                        <a:t> life facilities</a:t>
                      </a:r>
                      <a:r>
                        <a:rPr lang="en-US" altLang="ko-KR" sz="700" dirty="0" smtClean="0">
                          <a:latin typeface="Georgia" panose="02040502050405020303" pitchFamily="18" charset="0"/>
                        </a:rPr>
                        <a:t>, schools, care facilities, migration facilities, etc. complex</a:t>
                      </a:r>
                      <a:endParaRPr lang="ko-KR" altLang="en-US" sz="700" dirty="0" smtClean="0">
                        <a:latin typeface="Georgia" panose="02040502050405020303" pitchFamily="18" charset="0"/>
                      </a:endParaRPr>
                    </a:p>
                  </a:txBody>
                  <a:tcPr anchor="ctr"/>
                </a:tc>
              </a:tr>
              <a:tr h="479441">
                <a:tc>
                  <a:txBody>
                    <a:bodyPr/>
                    <a:lstStyle/>
                    <a:p>
                      <a:pPr algn="ctr" latinLnBrk="1"/>
                      <a:r>
                        <a:rPr lang="en-US" altLang="ko-KR" sz="700" dirty="0" smtClean="0">
                          <a:latin typeface="Georgia" panose="02040502050405020303" pitchFamily="18" charset="0"/>
                        </a:rPr>
                        <a:t>Entertainments ZONE</a:t>
                      </a:r>
                      <a:endParaRPr lang="ko-KR" altLang="en-US" sz="700" dirty="0">
                        <a:latin typeface="Georgia" panose="02040502050405020303" pitchFamily="18" charset="0"/>
                      </a:endParaRPr>
                    </a:p>
                  </a:txBody>
                  <a:tcPr anchor="ctr"/>
                </a:tc>
                <a:tc>
                  <a:txBody>
                    <a:bodyPr/>
                    <a:lstStyle/>
                    <a:p>
                      <a:pPr algn="ctr" latinLnBrk="1"/>
                      <a:r>
                        <a:rPr lang="en-US" altLang="ko-KR" sz="700" dirty="0" smtClean="0">
                          <a:latin typeface="Georgia" panose="02040502050405020303" pitchFamily="18" charset="0"/>
                        </a:rPr>
                        <a:t>1,216,475</a:t>
                      </a:r>
                      <a:endParaRPr lang="ko-KR" altLang="en-US" sz="700" dirty="0">
                        <a:latin typeface="Georgia" panose="02040502050405020303" pitchFamily="18" charset="0"/>
                      </a:endParaRPr>
                    </a:p>
                  </a:txBody>
                  <a:tcPr anchor="ctr"/>
                </a:tc>
                <a:tc>
                  <a:txBody>
                    <a:bodyPr/>
                    <a:lstStyle/>
                    <a:p>
                      <a:pPr algn="l" latinLnBrk="1"/>
                      <a:r>
                        <a:rPr lang="en-US" altLang="ko-KR" sz="700" dirty="0" smtClean="0">
                          <a:latin typeface="Georgia" panose="02040502050405020303" pitchFamily="18" charset="0"/>
                        </a:rPr>
                        <a:t>Korean culture integrated complex, filming set,</a:t>
                      </a:r>
                    </a:p>
                    <a:p>
                      <a:pPr algn="l" latinLnBrk="1"/>
                      <a:r>
                        <a:rPr lang="en-US" altLang="ko-KR" sz="700" dirty="0" smtClean="0">
                          <a:latin typeface="Georgia" panose="02040502050405020303" pitchFamily="18" charset="0"/>
                        </a:rPr>
                        <a:t> Studio, K-POP music concert</a:t>
                      </a:r>
                      <a:r>
                        <a:rPr lang="en-US" altLang="ko-KR" sz="700" baseline="0" dirty="0" smtClean="0">
                          <a:latin typeface="Georgia" panose="02040502050405020303" pitchFamily="18" charset="0"/>
                        </a:rPr>
                        <a:t> hall</a:t>
                      </a:r>
                      <a:r>
                        <a:rPr lang="en-US" altLang="ko-KR" sz="700" dirty="0" smtClean="0">
                          <a:latin typeface="Georgia" panose="02040502050405020303" pitchFamily="18" charset="0"/>
                        </a:rPr>
                        <a:t>, support facilities</a:t>
                      </a:r>
                      <a:endParaRPr lang="ko-KR" altLang="en-US" sz="700" dirty="0">
                        <a:latin typeface="Georgia" panose="02040502050405020303" pitchFamily="18" charset="0"/>
                      </a:endParaRPr>
                    </a:p>
                  </a:txBody>
                  <a:tcPr anchor="ctr"/>
                </a:tc>
              </a:tr>
            </a:tbl>
          </a:graphicData>
        </a:graphic>
      </p:graphicFrame>
      <p:pic>
        <p:nvPicPr>
          <p:cNvPr id="10"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53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58291" y="3829965"/>
            <a:ext cx="4085709" cy="2672112"/>
          </a:xfrm>
          <a:prstGeom prst="rect">
            <a:avLst/>
          </a:prstGeom>
          <a:solidFill>
            <a:schemeClr val="bg1"/>
          </a:solidFill>
          <a:ln>
            <a:noFill/>
          </a:ln>
          <a:effectLst/>
          <a:extLst/>
        </p:spPr>
      </p:pic>
      <p:sp>
        <p:nvSpPr>
          <p:cNvPr id="12" name="텍스트 개체 틀 2"/>
          <p:cNvSpPr>
            <a:spLocks noGrp="1"/>
          </p:cNvSpPr>
          <p:nvPr>
            <p:ph type="body" sz="quarter" idx="16"/>
          </p:nvPr>
        </p:nvSpPr>
        <p:spPr>
          <a:xfrm>
            <a:off x="129107" y="404665"/>
            <a:ext cx="8187309" cy="430887"/>
          </a:xfrm>
        </p:spPr>
        <p:txBody>
          <a:bodyPr/>
          <a:lstStyle/>
          <a:p>
            <a:r>
              <a:rPr lang="en-US" altLang="ko-KR" dirty="0">
                <a:ea typeface="Tahoma" panose="020B0604030504040204" pitchFamily="34" charset="0"/>
              </a:rPr>
              <a:t>Regional Development Project</a:t>
            </a:r>
            <a:endParaRPr lang="ko-KR" altLang="en-US" dirty="0"/>
          </a:p>
        </p:txBody>
      </p:sp>
    </p:spTree>
    <p:extLst>
      <p:ext uri="{BB962C8B-B14F-4D97-AF65-F5344CB8AC3E}">
        <p14:creationId xmlns:p14="http://schemas.microsoft.com/office/powerpoint/2010/main" val="41891767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4429929" y="990566"/>
            <a:ext cx="4714071" cy="2301144"/>
          </a:xfrm>
          <a:prstGeom prst="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o-KR" altLang="en-US" sz="12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 </a:t>
            </a:r>
            <a:r>
              <a:rPr lang="en-US" altLang="ko-KR" sz="12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Project Overview</a:t>
            </a:r>
            <a:endParaRPr lang="en-US" altLang="ko-KR" sz="1400" b="1"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endParaRP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-Project Title: Dream Mountain Resort</a:t>
            </a: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-Location: 261-1 </a:t>
            </a:r>
            <a:r>
              <a:rPr lang="en-US" altLang="ko-KR" sz="1000" dirty="0" err="1">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SukHwa-Ri</a:t>
            </a: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 </a:t>
            </a:r>
            <a:r>
              <a:rPr lang="en-US" altLang="ko-KR" sz="1000" dirty="0" err="1">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SeoWon-Myun</a:t>
            </a: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 </a:t>
            </a:r>
            <a:r>
              <a:rPr lang="en-US" altLang="ko-KR" sz="1000" dirty="0" err="1">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HoengSeong</a:t>
            </a: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 County, </a:t>
            </a:r>
            <a:r>
              <a:rPr lang="en-US" altLang="ko-KR" sz="1000" dirty="0" err="1">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KangWon</a:t>
            </a: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 Province, Korea</a:t>
            </a: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-Area(m²): 3,580,397</a:t>
            </a: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-Total Investment: $ 530 million</a:t>
            </a: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-Development Duration: 2013– 2018</a:t>
            </a: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-Target Investor: FI</a:t>
            </a: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 y="993067"/>
            <a:ext cx="4437942" cy="2298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표 8"/>
          <p:cNvGraphicFramePr>
            <a:graphicFrameLocks noGrp="1"/>
          </p:cNvGraphicFramePr>
          <p:nvPr>
            <p:extLst>
              <p:ext uri="{D42A27DB-BD31-4B8C-83A1-F6EECF244321}">
                <p14:modId xmlns:p14="http://schemas.microsoft.com/office/powerpoint/2010/main" val="3697409927"/>
              </p:ext>
            </p:extLst>
          </p:nvPr>
        </p:nvGraphicFramePr>
        <p:xfrm>
          <a:off x="-8015" y="3284984"/>
          <a:ext cx="4437944" cy="3168354"/>
        </p:xfrm>
        <a:graphic>
          <a:graphicData uri="http://schemas.openxmlformats.org/drawingml/2006/table">
            <a:tbl>
              <a:tblPr firstRow="1" bandRow="1">
                <a:tableStyleId>{5C22544A-7EE6-4342-B048-85BDC9FD1C3A}</a:tableStyleId>
              </a:tblPr>
              <a:tblGrid>
                <a:gridCol w="2218972"/>
                <a:gridCol w="2218972"/>
              </a:tblGrid>
              <a:tr h="528059">
                <a:tc>
                  <a:txBody>
                    <a:bodyPr/>
                    <a:lstStyle/>
                    <a:p>
                      <a:pPr latinLnBrk="1"/>
                      <a:r>
                        <a:rPr lang="en-US" altLang="ko-KR" sz="1200" dirty="0" smtClean="0">
                          <a:latin typeface="Georgia" panose="02040502050405020303" pitchFamily="18" charset="0"/>
                        </a:rPr>
                        <a:t>Zoning</a:t>
                      </a:r>
                      <a:endParaRPr lang="ko-KR" altLang="en-US" sz="1200" dirty="0">
                        <a:latin typeface="Georgia" panose="02040502050405020303" pitchFamily="18" charset="0"/>
                      </a:endParaRPr>
                    </a:p>
                  </a:txBody>
                  <a:tcPr/>
                </a:tc>
                <a:tc>
                  <a:txBody>
                    <a:bodyPr/>
                    <a:lstStyle/>
                    <a:p>
                      <a:pPr latinLnBrk="1"/>
                      <a:r>
                        <a:rPr lang="en-US" altLang="ko-KR" sz="1200" dirty="0" smtClean="0">
                          <a:latin typeface="Georgia" panose="02040502050405020303" pitchFamily="18" charset="0"/>
                        </a:rPr>
                        <a:t>Area (m²)</a:t>
                      </a:r>
                      <a:endParaRPr lang="ko-KR" altLang="en-US" sz="1200" dirty="0">
                        <a:latin typeface="Georgia" panose="02040502050405020303" pitchFamily="18" charset="0"/>
                      </a:endParaRPr>
                    </a:p>
                  </a:txBody>
                  <a:tcPr/>
                </a:tc>
              </a:tr>
              <a:tr h="528059">
                <a:tc>
                  <a:txBody>
                    <a:bodyPr/>
                    <a:lstStyle/>
                    <a:p>
                      <a:pPr latinLnBrk="1"/>
                      <a:r>
                        <a:rPr lang="en-US" altLang="ko-KR" sz="1200" dirty="0" smtClean="0">
                          <a:latin typeface="Georgia" panose="02040502050405020303" pitchFamily="18" charset="0"/>
                        </a:rPr>
                        <a:t>Ski</a:t>
                      </a:r>
                      <a:endParaRPr lang="ko-KR" altLang="en-US" sz="1200" dirty="0">
                        <a:latin typeface="Georgia" panose="02040502050405020303" pitchFamily="18" charset="0"/>
                      </a:endParaRPr>
                    </a:p>
                  </a:txBody>
                  <a:tcPr/>
                </a:tc>
                <a:tc>
                  <a:txBody>
                    <a:bodyPr/>
                    <a:lstStyle/>
                    <a:p>
                      <a:pPr latinLnBrk="1"/>
                      <a:r>
                        <a:rPr lang="en-US" altLang="ko-KR" sz="1200" dirty="0" smtClean="0">
                          <a:latin typeface="Georgia" panose="02040502050405020303" pitchFamily="18" charset="0"/>
                        </a:rPr>
                        <a:t>289,448</a:t>
                      </a:r>
                      <a:endParaRPr lang="ko-KR" altLang="en-US" sz="1200" dirty="0">
                        <a:latin typeface="Georgia" panose="02040502050405020303" pitchFamily="18" charset="0"/>
                      </a:endParaRPr>
                    </a:p>
                  </a:txBody>
                  <a:tcPr/>
                </a:tc>
              </a:tr>
              <a:tr h="528059">
                <a:tc>
                  <a:txBody>
                    <a:bodyPr/>
                    <a:lstStyle/>
                    <a:p>
                      <a:pPr latinLnBrk="1"/>
                      <a:r>
                        <a:rPr lang="en-US" altLang="ko-KR" sz="1200" dirty="0" smtClean="0">
                          <a:latin typeface="Georgia" panose="02040502050405020303" pitchFamily="18" charset="0"/>
                        </a:rPr>
                        <a:t>Water Park</a:t>
                      </a:r>
                      <a:endParaRPr lang="ko-KR" altLang="en-US" sz="1200" dirty="0">
                        <a:latin typeface="Georgia" panose="02040502050405020303" pitchFamily="18" charset="0"/>
                      </a:endParaRPr>
                    </a:p>
                  </a:txBody>
                  <a:tcPr/>
                </a:tc>
                <a:tc>
                  <a:txBody>
                    <a:bodyPr/>
                    <a:lstStyle/>
                    <a:p>
                      <a:pPr latinLnBrk="1"/>
                      <a:r>
                        <a:rPr lang="en-US" altLang="ko-KR" sz="1200" dirty="0" smtClean="0">
                          <a:latin typeface="Georgia" panose="02040502050405020303" pitchFamily="18" charset="0"/>
                        </a:rPr>
                        <a:t>75,384</a:t>
                      </a:r>
                      <a:endParaRPr lang="ko-KR" altLang="en-US" sz="1200" dirty="0">
                        <a:latin typeface="Georgia" panose="02040502050405020303" pitchFamily="18" charset="0"/>
                      </a:endParaRPr>
                    </a:p>
                  </a:txBody>
                  <a:tcPr/>
                </a:tc>
              </a:tr>
              <a:tr h="528059">
                <a:tc>
                  <a:txBody>
                    <a:bodyPr/>
                    <a:lstStyle/>
                    <a:p>
                      <a:pPr latinLnBrk="1"/>
                      <a:r>
                        <a:rPr lang="en-US" altLang="ko-KR" sz="1200" dirty="0" smtClean="0">
                          <a:latin typeface="Georgia" panose="02040502050405020303" pitchFamily="18" charset="0"/>
                        </a:rPr>
                        <a:t>Residence</a:t>
                      </a:r>
                      <a:endParaRPr lang="ko-KR" altLang="en-US" sz="1200" dirty="0">
                        <a:latin typeface="Georgia" panose="02040502050405020303" pitchFamily="18" charset="0"/>
                      </a:endParaRPr>
                    </a:p>
                  </a:txBody>
                  <a:tcPr/>
                </a:tc>
                <a:tc>
                  <a:txBody>
                    <a:bodyPr/>
                    <a:lstStyle/>
                    <a:p>
                      <a:pPr latinLnBrk="1"/>
                      <a:r>
                        <a:rPr lang="en-US" altLang="ko-KR" sz="1200" dirty="0" smtClean="0">
                          <a:latin typeface="Georgia" panose="02040502050405020303" pitchFamily="18" charset="0"/>
                        </a:rPr>
                        <a:t>31,228</a:t>
                      </a:r>
                      <a:endParaRPr lang="ko-KR" altLang="en-US" sz="1200" dirty="0">
                        <a:latin typeface="Georgia" panose="02040502050405020303" pitchFamily="18" charset="0"/>
                      </a:endParaRPr>
                    </a:p>
                  </a:txBody>
                  <a:tcPr/>
                </a:tc>
              </a:tr>
              <a:tr h="528059">
                <a:tc>
                  <a:txBody>
                    <a:bodyPr/>
                    <a:lstStyle/>
                    <a:p>
                      <a:pPr latinLnBrk="1"/>
                      <a:r>
                        <a:rPr lang="en-US" altLang="ko-KR" sz="1200" dirty="0" smtClean="0">
                          <a:latin typeface="Georgia" panose="02040502050405020303" pitchFamily="18" charset="0"/>
                        </a:rPr>
                        <a:t>Residence</a:t>
                      </a:r>
                      <a:r>
                        <a:rPr lang="en-US" altLang="ko-KR" sz="1200" baseline="0" dirty="0" smtClean="0">
                          <a:latin typeface="Georgia" panose="02040502050405020303" pitchFamily="18" charset="0"/>
                        </a:rPr>
                        <a:t> Tower</a:t>
                      </a:r>
                      <a:endParaRPr lang="ko-KR" altLang="en-US" sz="1200" dirty="0">
                        <a:latin typeface="Georgia" panose="02040502050405020303" pitchFamily="18" charset="0"/>
                      </a:endParaRPr>
                    </a:p>
                  </a:txBody>
                  <a:tcPr/>
                </a:tc>
                <a:tc>
                  <a:txBody>
                    <a:bodyPr/>
                    <a:lstStyle/>
                    <a:p>
                      <a:pPr latinLnBrk="1"/>
                      <a:r>
                        <a:rPr lang="en-US" altLang="ko-KR" sz="1200" dirty="0" smtClean="0">
                          <a:latin typeface="Georgia" panose="02040502050405020303" pitchFamily="18" charset="0"/>
                        </a:rPr>
                        <a:t>49,336</a:t>
                      </a:r>
                      <a:endParaRPr lang="ko-KR" altLang="en-US" sz="1200" dirty="0">
                        <a:latin typeface="Georgia" panose="02040502050405020303" pitchFamily="18" charset="0"/>
                      </a:endParaRPr>
                    </a:p>
                  </a:txBody>
                  <a:tcPr/>
                </a:tc>
              </a:tr>
              <a:tr h="528059">
                <a:tc>
                  <a:txBody>
                    <a:bodyPr/>
                    <a:lstStyle/>
                    <a:p>
                      <a:pPr latinLnBrk="1"/>
                      <a:r>
                        <a:rPr lang="en-US" altLang="ko-KR" sz="1200" dirty="0" smtClean="0">
                          <a:latin typeface="Georgia" panose="02040502050405020303" pitchFamily="18" charset="0"/>
                        </a:rPr>
                        <a:t>Shopping Outlet</a:t>
                      </a:r>
                      <a:endParaRPr lang="ko-KR" altLang="en-US" sz="1200" dirty="0">
                        <a:latin typeface="Georgia" panose="02040502050405020303" pitchFamily="18" charset="0"/>
                      </a:endParaRPr>
                    </a:p>
                  </a:txBody>
                  <a:tcPr/>
                </a:tc>
                <a:tc>
                  <a:txBody>
                    <a:bodyPr/>
                    <a:lstStyle/>
                    <a:p>
                      <a:pPr latinLnBrk="1"/>
                      <a:r>
                        <a:rPr lang="en-US" altLang="ko-KR" sz="1200" dirty="0" smtClean="0">
                          <a:latin typeface="Georgia" panose="02040502050405020303" pitchFamily="18" charset="0"/>
                        </a:rPr>
                        <a:t>6,093</a:t>
                      </a:r>
                      <a:endParaRPr lang="ko-KR" altLang="en-US" sz="1200" dirty="0">
                        <a:latin typeface="Georgia" panose="02040502050405020303" pitchFamily="18" charset="0"/>
                      </a:endParaRPr>
                    </a:p>
                  </a:txBody>
                  <a:tcPr/>
                </a:tc>
              </a:tr>
            </a:tbl>
          </a:graphicData>
        </a:graphic>
      </p:graphicFrame>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928" y="3291710"/>
            <a:ext cx="4716016" cy="3161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텍스트 개체 틀 2"/>
          <p:cNvSpPr>
            <a:spLocks noGrp="1"/>
          </p:cNvSpPr>
          <p:nvPr>
            <p:ph type="body" sz="quarter" idx="16"/>
          </p:nvPr>
        </p:nvSpPr>
        <p:spPr>
          <a:xfrm>
            <a:off x="129107" y="404665"/>
            <a:ext cx="8187309" cy="430887"/>
          </a:xfrm>
        </p:spPr>
        <p:txBody>
          <a:bodyPr/>
          <a:lstStyle/>
          <a:p>
            <a:r>
              <a:rPr lang="en-US" altLang="ko-KR" dirty="0">
                <a:ea typeface="Tahoma" panose="020B0604030504040204" pitchFamily="34" charset="0"/>
              </a:rPr>
              <a:t>Regional Development Project</a:t>
            </a:r>
            <a:endParaRPr lang="ko-KR" altLang="en-US" dirty="0"/>
          </a:p>
        </p:txBody>
      </p:sp>
    </p:spTree>
    <p:extLst>
      <p:ext uri="{BB962C8B-B14F-4D97-AF65-F5344CB8AC3E}">
        <p14:creationId xmlns:p14="http://schemas.microsoft.com/office/powerpoint/2010/main" val="41891767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13128" y="990957"/>
            <a:ext cx="3216976" cy="3047482"/>
          </a:xfrm>
          <a:prstGeom prst="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12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 </a:t>
            </a:r>
            <a:r>
              <a:rPr lang="en-US" altLang="ko-KR" sz="12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Project Overview</a:t>
            </a:r>
          </a:p>
          <a:p>
            <a:endParaRPr lang="en-US" altLang="ko-KR" sz="1400" b="1"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endParaRP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-Project Title: </a:t>
            </a:r>
            <a:r>
              <a:rPr lang="en-US" altLang="ko-KR" sz="1000" dirty="0" err="1">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Anmyeondo</a:t>
            </a: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 Tourism  Complex (UNYEO)</a:t>
            </a: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-Location: </a:t>
            </a:r>
            <a:r>
              <a:rPr lang="en-US" altLang="ko-KR" sz="1000" dirty="0" err="1">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Anmyeon</a:t>
            </a: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 Island, </a:t>
            </a:r>
            <a:r>
              <a:rPr lang="en-US" altLang="ko-KR" sz="1000" dirty="0" err="1">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Chungcheongnam</a:t>
            </a: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-do</a:t>
            </a: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-Area(m²): 538,599 (UNYEO)</a:t>
            </a: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-Total Investment: $66.6 million (UNYEO)</a:t>
            </a: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-Development Duration: 2010~2020</a:t>
            </a: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-Target Investor: Land Developer (Master </a:t>
            </a: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  Developer</a:t>
            </a:r>
            <a:r>
              <a:rPr lang="en-US" altLang="ko-KR" sz="1000" dirty="0" smtClean="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a:t>
            </a:r>
            <a:endParaRPr lang="ko-KR" altLang="en-US" sz="1000" b="1" dirty="0">
              <a:solidFill>
                <a:schemeClr val="tx1"/>
              </a:solidFill>
              <a:latin typeface="Georgia" panose="02040502050405020303" pitchFamily="18" charset="0"/>
            </a:endParaRPr>
          </a:p>
        </p:txBody>
      </p:sp>
      <p:pic>
        <p:nvPicPr>
          <p:cNvPr id="8" name="그림 12" descr="운여지구 조감도.jpg"/>
          <p:cNvPicPr>
            <a:picLocks noChangeAspect="1"/>
          </p:cNvPicPr>
          <p:nvPr/>
        </p:nvPicPr>
        <p:blipFill>
          <a:blip r:embed="rId3" cstate="print"/>
          <a:srcRect l="4700" t="15223" b="11704"/>
          <a:stretch>
            <a:fillRect/>
          </a:stretch>
        </p:blipFill>
        <p:spPr bwMode="auto">
          <a:xfrm>
            <a:off x="-13128" y="4041416"/>
            <a:ext cx="6028621" cy="2411921"/>
          </a:xfrm>
          <a:prstGeom prst="rect">
            <a:avLst/>
          </a:prstGeom>
          <a:noFill/>
          <a:ln w="9525">
            <a:noFill/>
            <a:miter lim="800000"/>
            <a:headEnd/>
            <a:tailEnd/>
          </a:ln>
        </p:spPr>
      </p:pic>
      <p:graphicFrame>
        <p:nvGraphicFramePr>
          <p:cNvPr id="9" name="표 8"/>
          <p:cNvGraphicFramePr>
            <a:graphicFrameLocks noGrp="1"/>
          </p:cNvGraphicFramePr>
          <p:nvPr>
            <p:extLst>
              <p:ext uri="{D42A27DB-BD31-4B8C-83A1-F6EECF244321}">
                <p14:modId xmlns:p14="http://schemas.microsoft.com/office/powerpoint/2010/main" val="3305625835"/>
              </p:ext>
            </p:extLst>
          </p:nvPr>
        </p:nvGraphicFramePr>
        <p:xfrm>
          <a:off x="3203848" y="980728"/>
          <a:ext cx="5940152" cy="3050460"/>
        </p:xfrm>
        <a:graphic>
          <a:graphicData uri="http://schemas.openxmlformats.org/drawingml/2006/table">
            <a:tbl>
              <a:tblPr firstRow="1" bandRow="1">
                <a:tableStyleId>{5C22544A-7EE6-4342-B048-85BDC9FD1C3A}</a:tableStyleId>
              </a:tblPr>
              <a:tblGrid>
                <a:gridCol w="865472"/>
                <a:gridCol w="1174564"/>
                <a:gridCol w="2028046"/>
                <a:gridCol w="963471"/>
                <a:gridCol w="876943"/>
                <a:gridCol w="31656"/>
              </a:tblGrid>
              <a:tr h="254205">
                <a:tc gridSpan="2">
                  <a:txBody>
                    <a:bodyPr/>
                    <a:lstStyle/>
                    <a:p>
                      <a:pPr algn="ctr" latinLnBrk="1"/>
                      <a:r>
                        <a:rPr lang="en-US" altLang="ko-KR" sz="700" dirty="0" smtClean="0">
                          <a:latin typeface="Georgia" panose="02040502050405020303" pitchFamily="18" charset="0"/>
                        </a:rPr>
                        <a:t>Category</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hMerge="1">
                  <a:txBody>
                    <a:bodyPr/>
                    <a:lstStyle/>
                    <a:p>
                      <a:pPr algn="ctr" latinLnBrk="1"/>
                      <a:endParaRPr lang="ko-KR" altLang="en-US" sz="1000" dirty="0">
                        <a:solidFill>
                          <a:schemeClr val="tx1"/>
                        </a:solidFill>
                        <a:latin typeface="나눔고딕" pitchFamily="50" charset="-127"/>
                        <a:ea typeface="나눔고딕" pitchFamily="50" charset="-127"/>
                      </a:endParaRPr>
                    </a:p>
                  </a:txBody>
                  <a:tcPr marL="0" marR="0" marT="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r>
                        <a:rPr lang="en-US" altLang="ko-KR" sz="700" dirty="0" smtClean="0">
                          <a:latin typeface="Georgia" panose="02040502050405020303" pitchFamily="18" charset="0"/>
                        </a:rPr>
                        <a:t>Concept</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r>
                        <a:rPr lang="en-US" altLang="ko-KR" sz="700" dirty="0" smtClean="0">
                          <a:latin typeface="Georgia" panose="02040502050405020303" pitchFamily="18" charset="0"/>
                        </a:rPr>
                        <a:t>Site Area(㎡)</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r>
                        <a:rPr lang="en-US" altLang="ko-KR" sz="700" dirty="0" smtClean="0">
                          <a:latin typeface="Georgia" panose="02040502050405020303" pitchFamily="18" charset="0"/>
                        </a:rPr>
                        <a:t>GFA</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endParaRPr lang="ko-KR" altLang="en-US" sz="800" dirty="0">
                        <a:solidFill>
                          <a:schemeClr val="tx1"/>
                        </a:solidFill>
                        <a:latin typeface="Georgia" panose="02040502050405020303" pitchFamily="18" charset="0"/>
                        <a:ea typeface="맑은 고딕" pitchFamily="50" charset="-127"/>
                      </a:endParaRPr>
                    </a:p>
                  </a:txBody>
                  <a:tcPr marL="0" marR="0" marT="0" marB="0" anchor="ctr"/>
                </a:tc>
              </a:tr>
              <a:tr h="254205">
                <a:tc rowSpan="5">
                  <a:txBody>
                    <a:bodyPr/>
                    <a:lstStyle/>
                    <a:p>
                      <a:pPr algn="ctr" latinLnBrk="1"/>
                      <a:r>
                        <a:rPr lang="en-US" altLang="ko-KR" sz="700" dirty="0" smtClean="0">
                          <a:latin typeface="Georgia" panose="02040502050405020303" pitchFamily="18" charset="0"/>
                        </a:rPr>
                        <a:t>Entertainment</a:t>
                      </a:r>
                      <a:r>
                        <a:rPr lang="en-US" altLang="ko-KR" sz="700" baseline="0" dirty="0" smtClean="0">
                          <a:latin typeface="Georgia" panose="02040502050405020303" pitchFamily="18" charset="0"/>
                        </a:rPr>
                        <a:t> and Recreation</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r>
                        <a:rPr lang="en-US" altLang="ko-KR" sz="700" dirty="0" smtClean="0">
                          <a:latin typeface="Georgia" panose="02040502050405020303" pitchFamily="18" charset="0"/>
                        </a:rPr>
                        <a:t>Amusement Hall</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r>
                        <a:rPr lang="en-US" altLang="ko-KR" sz="700" dirty="0" smtClean="0">
                          <a:latin typeface="Georgia" panose="02040502050405020303" pitchFamily="18" charset="0"/>
                        </a:rPr>
                        <a:t>A thematic exhibition hall for children</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marL="0" marR="0" indent="0" algn="r" defTabSz="1277311" rtl="0" eaLnBrk="1" fontAlgn="auto" latinLnBrk="1" hangingPunct="1">
                        <a:lnSpc>
                          <a:spcPct val="100000"/>
                        </a:lnSpc>
                        <a:spcBef>
                          <a:spcPts val="0"/>
                        </a:spcBef>
                        <a:spcAft>
                          <a:spcPts val="0"/>
                        </a:spcAft>
                        <a:buClrTx/>
                        <a:buSzTx/>
                        <a:buFontTx/>
                        <a:buNone/>
                        <a:tabLst/>
                        <a:defRPr/>
                      </a:pPr>
                      <a:r>
                        <a:rPr lang="en-US" altLang="ko-KR" sz="700" dirty="0" smtClean="0">
                          <a:latin typeface="Georgia" panose="02040502050405020303" pitchFamily="18" charset="0"/>
                        </a:rPr>
                        <a:t>4,990㎡ </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r" latinLnBrk="1"/>
                      <a:r>
                        <a:rPr lang="en-US" altLang="ko-KR" sz="700" dirty="0" smtClean="0">
                          <a:latin typeface="Georgia" panose="02040502050405020303" pitchFamily="18" charset="0"/>
                        </a:rPr>
                        <a:t>4,491㎡</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marL="0" marR="0" indent="0" algn="ctr" defTabSz="1277311" rtl="0" eaLnBrk="1" fontAlgn="auto" latinLnBrk="1" hangingPunct="1">
                        <a:lnSpc>
                          <a:spcPct val="100000"/>
                        </a:lnSpc>
                        <a:spcBef>
                          <a:spcPts val="0"/>
                        </a:spcBef>
                        <a:spcAft>
                          <a:spcPts val="0"/>
                        </a:spcAft>
                        <a:buClrTx/>
                        <a:buSzTx/>
                        <a:buFontTx/>
                        <a:buNone/>
                        <a:tabLst/>
                        <a:defRPr/>
                      </a:pPr>
                      <a:endParaRPr lang="ko-KR" altLang="en-US" sz="800" dirty="0" smtClean="0">
                        <a:latin typeface="Georgia" panose="02040502050405020303" pitchFamily="18" charset="0"/>
                        <a:ea typeface="맑은 고딕" pitchFamily="50" charset="-127"/>
                      </a:endParaRPr>
                    </a:p>
                  </a:txBody>
                  <a:tcPr marL="0" marR="0" marT="0" marB="0" anchor="ctr"/>
                </a:tc>
              </a:tr>
              <a:tr h="254205">
                <a:tc vMerge="1">
                  <a:txBody>
                    <a:bodyPr/>
                    <a:lstStyle/>
                    <a:p>
                      <a:pPr algn="ctr" latinLnBrk="1"/>
                      <a:endParaRPr lang="ko-KR" altLang="en-US" sz="1000" dirty="0">
                        <a:solidFill>
                          <a:schemeClr val="tx1"/>
                        </a:solidFill>
                        <a:latin typeface="나눔고딕" pitchFamily="50" charset="-127"/>
                        <a:ea typeface="나눔고딕" pitchFamily="50" charset="-127"/>
                      </a:endParaRPr>
                    </a:p>
                  </a:txBody>
                  <a:tcPr marL="0" marR="0" marT="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r>
                        <a:rPr lang="en-US" altLang="ko-KR" sz="700" dirty="0" smtClean="0">
                          <a:latin typeface="Georgia" panose="02040502050405020303" pitchFamily="18" charset="0"/>
                        </a:rPr>
                        <a:t>Amusement Park</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r>
                        <a:rPr lang="en-US" altLang="ko-KR" sz="700" dirty="0" smtClean="0">
                          <a:latin typeface="Georgia" panose="02040502050405020303" pitchFamily="18" charset="0"/>
                        </a:rPr>
                        <a:t>Outdoor character theme park</a:t>
                      </a:r>
                      <a:endParaRPr lang="ko-KR" altLang="en-US" sz="700" dirty="0" smtClean="0">
                        <a:solidFill>
                          <a:schemeClr val="tx1"/>
                        </a:solidFill>
                        <a:latin typeface="Georgia" panose="02040502050405020303" pitchFamily="18" charset="0"/>
                        <a:ea typeface="맑은 고딕" pitchFamily="50" charset="-127"/>
                      </a:endParaRPr>
                    </a:p>
                  </a:txBody>
                  <a:tcPr marL="0" marR="0" marT="0" marB="0" anchor="ctr"/>
                </a:tc>
                <a:tc>
                  <a:txBody>
                    <a:bodyPr/>
                    <a:lstStyle/>
                    <a:p>
                      <a:pPr algn="r" latinLnBrk="1"/>
                      <a:r>
                        <a:rPr lang="en-US" altLang="ko-KR" sz="700" dirty="0" smtClean="0">
                          <a:latin typeface="Georgia" panose="02040502050405020303" pitchFamily="18" charset="0"/>
                        </a:rPr>
                        <a:t>11,560㎡ </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r" latinLnBrk="1"/>
                      <a:r>
                        <a:rPr lang="en-US" altLang="ko-KR" sz="700" dirty="0" smtClean="0">
                          <a:latin typeface="Georgia" panose="02040502050405020303" pitchFamily="18" charset="0"/>
                        </a:rPr>
                        <a:t>1,734㎡ </a:t>
                      </a:r>
                      <a:endParaRPr lang="ko-KR" altLang="en-US" sz="700" dirty="0" smtClean="0">
                        <a:solidFill>
                          <a:schemeClr val="tx1"/>
                        </a:solidFill>
                        <a:latin typeface="Georgia" panose="02040502050405020303" pitchFamily="18" charset="0"/>
                        <a:ea typeface="맑은 고딕" pitchFamily="50" charset="-127"/>
                      </a:endParaRPr>
                    </a:p>
                  </a:txBody>
                  <a:tcPr marL="0" marR="0" marT="0" marB="0" anchor="ctr"/>
                </a:tc>
                <a:tc>
                  <a:txBody>
                    <a:bodyPr/>
                    <a:lstStyle/>
                    <a:p>
                      <a:pPr marL="0" marR="0" indent="0" algn="ctr" defTabSz="1277311" rtl="0" eaLnBrk="1" fontAlgn="auto" latinLnBrk="1" hangingPunct="1">
                        <a:lnSpc>
                          <a:spcPct val="100000"/>
                        </a:lnSpc>
                        <a:spcBef>
                          <a:spcPts val="0"/>
                        </a:spcBef>
                        <a:spcAft>
                          <a:spcPts val="0"/>
                        </a:spcAft>
                        <a:buClrTx/>
                        <a:buSzTx/>
                        <a:buFontTx/>
                        <a:buNone/>
                        <a:tabLst/>
                        <a:defRPr/>
                      </a:pPr>
                      <a:endParaRPr lang="ko-KR" altLang="en-US" sz="800" dirty="0" smtClean="0">
                        <a:latin typeface="Georgia" panose="02040502050405020303" pitchFamily="18" charset="0"/>
                        <a:ea typeface="맑은 고딕" pitchFamily="50" charset="-127"/>
                      </a:endParaRPr>
                    </a:p>
                  </a:txBody>
                  <a:tcPr marL="0" marR="0" marT="0" marB="0" anchor="ctr"/>
                </a:tc>
              </a:tr>
              <a:tr h="254205">
                <a:tc vMerge="1">
                  <a:txBody>
                    <a:bodyPr/>
                    <a:lstStyle/>
                    <a:p>
                      <a:pPr algn="ctr" latinLnBrk="1"/>
                      <a:endParaRPr lang="ko-KR" altLang="en-US" sz="1000" dirty="0">
                        <a:solidFill>
                          <a:schemeClr val="tx1"/>
                        </a:solidFill>
                        <a:latin typeface="나눔고딕" pitchFamily="50" charset="-127"/>
                        <a:ea typeface="나눔고딕" pitchFamily="50" charset="-127"/>
                      </a:endParaRPr>
                    </a:p>
                  </a:txBody>
                  <a:tcPr marL="0" marR="0" marT="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r>
                        <a:rPr lang="en-US" altLang="ko-KR" sz="700" dirty="0" smtClean="0">
                          <a:latin typeface="Georgia" panose="02040502050405020303" pitchFamily="18" charset="0"/>
                        </a:rPr>
                        <a:t>Water Park</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r>
                        <a:rPr lang="en-US" altLang="ko-KR" sz="700" dirty="0" smtClean="0">
                          <a:latin typeface="Georgia" panose="02040502050405020303" pitchFamily="18" charset="0"/>
                        </a:rPr>
                        <a:t>4-season</a:t>
                      </a:r>
                      <a:r>
                        <a:rPr lang="en-US" altLang="ko-KR" sz="700" baseline="0" dirty="0" smtClean="0">
                          <a:latin typeface="Georgia" panose="02040502050405020303" pitchFamily="18" charset="0"/>
                        </a:rPr>
                        <a:t> water park for families</a:t>
                      </a:r>
                      <a:endParaRPr lang="ko-KR" altLang="en-US" sz="700" dirty="0" smtClean="0">
                        <a:solidFill>
                          <a:schemeClr val="tx1"/>
                        </a:solidFill>
                        <a:latin typeface="Georgia" panose="02040502050405020303" pitchFamily="18" charset="0"/>
                        <a:ea typeface="맑은 고딕" pitchFamily="50" charset="-127"/>
                      </a:endParaRPr>
                    </a:p>
                  </a:txBody>
                  <a:tcPr marL="0" marR="0" marT="0" marB="0" anchor="ctr"/>
                </a:tc>
                <a:tc>
                  <a:txBody>
                    <a:bodyPr/>
                    <a:lstStyle/>
                    <a:p>
                      <a:pPr algn="r" latinLnBrk="1"/>
                      <a:r>
                        <a:rPr lang="en-US" altLang="ko-KR" sz="700" dirty="0" smtClean="0">
                          <a:latin typeface="Georgia" panose="02040502050405020303" pitchFamily="18" charset="0"/>
                        </a:rPr>
                        <a:t>12,705㎡ </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r" latinLnBrk="1"/>
                      <a:r>
                        <a:rPr lang="en-US" altLang="ko-KR" sz="700" dirty="0" smtClean="0">
                          <a:latin typeface="Georgia" panose="02040502050405020303" pitchFamily="18" charset="0"/>
                        </a:rPr>
                        <a:t>11,435㎡ </a:t>
                      </a:r>
                      <a:endParaRPr lang="ko-KR" altLang="en-US" sz="700" dirty="0" smtClean="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endParaRPr lang="ko-KR" altLang="en-US" sz="800" dirty="0" smtClean="0">
                        <a:solidFill>
                          <a:schemeClr val="tx1"/>
                        </a:solidFill>
                        <a:latin typeface="Georgia" panose="02040502050405020303" pitchFamily="18" charset="0"/>
                        <a:ea typeface="맑은 고딕" pitchFamily="50" charset="-127"/>
                      </a:endParaRPr>
                    </a:p>
                  </a:txBody>
                  <a:tcPr marL="0" marR="0" marT="0" marB="0" anchor="ctr"/>
                </a:tc>
              </a:tr>
              <a:tr h="254205">
                <a:tc vMerge="1">
                  <a:txBody>
                    <a:bodyPr/>
                    <a:lstStyle/>
                    <a:p>
                      <a:pPr algn="ctr" latinLnBrk="1"/>
                      <a:endParaRPr lang="ko-KR" altLang="en-US" sz="1000" dirty="0">
                        <a:solidFill>
                          <a:schemeClr val="tx1"/>
                        </a:solidFill>
                        <a:latin typeface="나눔고딕" pitchFamily="50" charset="-127"/>
                        <a:ea typeface="나눔고딕" pitchFamily="50" charset="-127"/>
                      </a:endParaRPr>
                    </a:p>
                  </a:txBody>
                  <a:tcPr marL="0" marR="0" marT="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r>
                        <a:rPr lang="en-US" altLang="ko-KR" sz="700" dirty="0" smtClean="0">
                          <a:latin typeface="Georgia" panose="02040502050405020303" pitchFamily="18" charset="0"/>
                        </a:rPr>
                        <a:t>Aquarium</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r>
                        <a:rPr lang="en-US" altLang="ko-KR" sz="700" dirty="0" smtClean="0">
                          <a:latin typeface="Georgia" panose="02040502050405020303" pitchFamily="18" charset="0"/>
                        </a:rPr>
                        <a:t>West coast’s underwater</a:t>
                      </a:r>
                      <a:r>
                        <a:rPr lang="en-US" altLang="ko-KR" sz="700" baseline="0" dirty="0" smtClean="0">
                          <a:latin typeface="Georgia" panose="02040502050405020303" pitchFamily="18" charset="0"/>
                        </a:rPr>
                        <a:t> world aquarium</a:t>
                      </a:r>
                      <a:endParaRPr lang="ko-KR" altLang="en-US" sz="700" dirty="0" smtClean="0">
                        <a:solidFill>
                          <a:schemeClr val="tx1"/>
                        </a:solidFill>
                        <a:latin typeface="Georgia" panose="02040502050405020303" pitchFamily="18" charset="0"/>
                        <a:ea typeface="맑은 고딕" pitchFamily="50" charset="-127"/>
                      </a:endParaRPr>
                    </a:p>
                  </a:txBody>
                  <a:tcPr marL="0" marR="0" marT="0" marB="0" anchor="ctr"/>
                </a:tc>
                <a:tc>
                  <a:txBody>
                    <a:bodyPr/>
                    <a:lstStyle/>
                    <a:p>
                      <a:pPr algn="r" latinLnBrk="1"/>
                      <a:r>
                        <a:rPr lang="en-US" altLang="ko-KR" sz="700" dirty="0" smtClean="0">
                          <a:latin typeface="Georgia" panose="02040502050405020303" pitchFamily="18" charset="0"/>
                        </a:rPr>
                        <a:t>10,701㎡ </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r" latinLnBrk="1"/>
                      <a:r>
                        <a:rPr lang="en-US" altLang="ko-KR" sz="700" dirty="0" smtClean="0">
                          <a:latin typeface="Georgia" panose="02040502050405020303" pitchFamily="18" charset="0"/>
                        </a:rPr>
                        <a:t>9,631㎡ </a:t>
                      </a:r>
                      <a:endParaRPr lang="ko-KR" altLang="en-US" sz="700" dirty="0" smtClean="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endParaRPr lang="ko-KR" altLang="en-US" sz="800" dirty="0" smtClean="0">
                        <a:solidFill>
                          <a:schemeClr val="tx1"/>
                        </a:solidFill>
                        <a:latin typeface="Georgia" panose="02040502050405020303" pitchFamily="18" charset="0"/>
                        <a:ea typeface="맑은 고딕" pitchFamily="50" charset="-127"/>
                      </a:endParaRPr>
                    </a:p>
                  </a:txBody>
                  <a:tcPr marL="0" marR="0" marT="0" marB="0" anchor="ctr"/>
                </a:tc>
              </a:tr>
              <a:tr h="254205">
                <a:tc vMerge="1">
                  <a:txBody>
                    <a:bodyPr/>
                    <a:lstStyle/>
                    <a:p>
                      <a:pPr algn="ctr" latinLnBrk="1"/>
                      <a:endParaRPr lang="ko-KR" altLang="en-US" sz="1000" dirty="0">
                        <a:solidFill>
                          <a:schemeClr val="tx1"/>
                        </a:solidFill>
                        <a:latin typeface="나눔고딕" pitchFamily="50" charset="-127"/>
                        <a:ea typeface="나눔고딕" pitchFamily="50" charset="-127"/>
                      </a:endParaRPr>
                    </a:p>
                  </a:txBody>
                  <a:tcPr marL="0" marR="0" marT="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r>
                        <a:rPr lang="en-US" altLang="ko-KR" sz="700" dirty="0" smtClean="0">
                          <a:latin typeface="Georgia" panose="02040502050405020303" pitchFamily="18" charset="0"/>
                        </a:rPr>
                        <a:t>Man-made</a:t>
                      </a:r>
                      <a:r>
                        <a:rPr lang="en-US" altLang="ko-KR" sz="700" baseline="0" dirty="0" smtClean="0">
                          <a:latin typeface="Georgia" panose="02040502050405020303" pitchFamily="18" charset="0"/>
                        </a:rPr>
                        <a:t> Beach</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r>
                        <a:rPr lang="en-US" altLang="ko-KR" sz="700" dirty="0" smtClean="0">
                          <a:latin typeface="Georgia" panose="02040502050405020303" pitchFamily="18" charset="0"/>
                        </a:rPr>
                        <a:t>Purified</a:t>
                      </a:r>
                      <a:r>
                        <a:rPr lang="en-US" altLang="ko-KR" sz="700" baseline="0" dirty="0" smtClean="0">
                          <a:latin typeface="Georgia" panose="02040502050405020303" pitchFamily="18" charset="0"/>
                        </a:rPr>
                        <a:t> seawater man-made beach</a:t>
                      </a:r>
                      <a:endParaRPr lang="ko-KR" altLang="en-US" sz="700" dirty="0" smtClean="0">
                        <a:solidFill>
                          <a:schemeClr val="tx1"/>
                        </a:solidFill>
                        <a:latin typeface="Georgia" panose="02040502050405020303" pitchFamily="18" charset="0"/>
                        <a:ea typeface="맑은 고딕" pitchFamily="50" charset="-127"/>
                      </a:endParaRPr>
                    </a:p>
                  </a:txBody>
                  <a:tcPr marL="0" marR="0" marT="0" marB="0" anchor="ctr"/>
                </a:tc>
                <a:tc>
                  <a:txBody>
                    <a:bodyPr/>
                    <a:lstStyle/>
                    <a:p>
                      <a:pPr algn="r" latinLnBrk="1"/>
                      <a:r>
                        <a:rPr lang="en-US" altLang="ko-KR" sz="700" dirty="0" smtClean="0">
                          <a:latin typeface="Georgia" panose="02040502050405020303" pitchFamily="18" charset="0"/>
                        </a:rPr>
                        <a:t>18,356 ㎡ </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r>
                        <a:rPr lang="en-US" altLang="ko-KR" sz="700" dirty="0" smtClean="0">
                          <a:latin typeface="Georgia" panose="02040502050405020303" pitchFamily="18" charset="0"/>
                        </a:rPr>
                        <a:t>-</a:t>
                      </a:r>
                      <a:endParaRPr lang="ko-KR" altLang="en-US" sz="700" dirty="0" smtClean="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endParaRPr lang="ko-KR" altLang="en-US" sz="800" dirty="0" smtClean="0">
                        <a:solidFill>
                          <a:schemeClr val="tx1"/>
                        </a:solidFill>
                        <a:latin typeface="Georgia" panose="02040502050405020303" pitchFamily="18" charset="0"/>
                        <a:ea typeface="맑은 고딕" pitchFamily="50" charset="-127"/>
                      </a:endParaRPr>
                    </a:p>
                  </a:txBody>
                  <a:tcPr marL="0" marR="0" marT="0" marB="0" anchor="ctr"/>
                </a:tc>
              </a:tr>
              <a:tr h="254205">
                <a:tc rowSpan="4">
                  <a:txBody>
                    <a:bodyPr/>
                    <a:lstStyle/>
                    <a:p>
                      <a:pPr algn="ctr" latinLnBrk="1"/>
                      <a:r>
                        <a:rPr lang="en-US" altLang="ko-KR" sz="700" dirty="0" smtClean="0">
                          <a:latin typeface="Georgia" panose="02040502050405020303" pitchFamily="18" charset="0"/>
                        </a:rPr>
                        <a:t>Accommodations</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r>
                        <a:rPr lang="en-US" altLang="ko-KR" sz="700" dirty="0" smtClean="0">
                          <a:latin typeface="Georgia" panose="02040502050405020303" pitchFamily="18" charset="0"/>
                        </a:rPr>
                        <a:t>Condominiums</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r>
                        <a:rPr lang="en-US" altLang="ko-KR" sz="700" dirty="0" smtClean="0">
                          <a:latin typeface="Georgia" panose="02040502050405020303" pitchFamily="18" charset="0"/>
                        </a:rPr>
                        <a:t>Condos for group tours and families</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r" latinLnBrk="1"/>
                      <a:r>
                        <a:rPr lang="en-US" altLang="ko-KR" sz="700" dirty="0" smtClean="0">
                          <a:latin typeface="Georgia" panose="02040502050405020303" pitchFamily="18" charset="0"/>
                        </a:rPr>
                        <a:t>14,324㎡ </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r" latinLnBrk="1"/>
                      <a:r>
                        <a:rPr lang="en-US" altLang="ko-KR" sz="700" dirty="0" smtClean="0">
                          <a:latin typeface="Georgia" panose="02040502050405020303" pitchFamily="18" charset="0"/>
                        </a:rPr>
                        <a:t>12,892㎡ </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endParaRPr lang="ko-KR" altLang="en-US" sz="800" dirty="0">
                        <a:solidFill>
                          <a:schemeClr val="tx1"/>
                        </a:solidFill>
                        <a:latin typeface="Georgia" panose="02040502050405020303" pitchFamily="18" charset="0"/>
                        <a:ea typeface="맑은 고딕" pitchFamily="50" charset="-127"/>
                      </a:endParaRPr>
                    </a:p>
                  </a:txBody>
                  <a:tcPr marL="0" marR="0" marT="0" marB="0" anchor="ctr"/>
                </a:tc>
              </a:tr>
              <a:tr h="254205">
                <a:tc vMerge="1">
                  <a:txBody>
                    <a:bodyPr/>
                    <a:lstStyle/>
                    <a:p>
                      <a:pPr algn="ctr" latinLnBrk="1"/>
                      <a:endParaRPr lang="ko-KR" altLang="en-US" sz="1000" dirty="0">
                        <a:solidFill>
                          <a:schemeClr val="tx1"/>
                        </a:solidFill>
                        <a:latin typeface="나눔고딕" pitchFamily="50" charset="-127"/>
                        <a:ea typeface="나눔고딕" pitchFamily="50" charset="-127"/>
                      </a:endParaRPr>
                    </a:p>
                  </a:txBody>
                  <a:tcPr marL="0" marR="0" marT="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r>
                        <a:rPr lang="en-US" altLang="ko-KR" sz="700" dirty="0" smtClean="0">
                          <a:latin typeface="Georgia" panose="02040502050405020303" pitchFamily="18" charset="0"/>
                        </a:rPr>
                        <a:t>Water Garden Villas</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r>
                        <a:rPr lang="en-US" altLang="ko-KR" sz="700" dirty="0" smtClean="0">
                          <a:latin typeface="Georgia" panose="02040502050405020303" pitchFamily="18" charset="0"/>
                        </a:rPr>
                        <a:t>High-end beach</a:t>
                      </a:r>
                      <a:r>
                        <a:rPr lang="en-US" altLang="ko-KR" sz="700" baseline="0" dirty="0" smtClean="0">
                          <a:latin typeface="Georgia" panose="02040502050405020303" pitchFamily="18" charset="0"/>
                        </a:rPr>
                        <a:t> summer houses</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r" latinLnBrk="1"/>
                      <a:r>
                        <a:rPr lang="en-US" altLang="ko-KR" sz="700" dirty="0" smtClean="0">
                          <a:latin typeface="Georgia" panose="02040502050405020303" pitchFamily="18" charset="0"/>
                        </a:rPr>
                        <a:t>16,307㎡ </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r" latinLnBrk="1"/>
                      <a:r>
                        <a:rPr lang="en-US" altLang="ko-KR" sz="700" dirty="0" smtClean="0">
                          <a:latin typeface="Georgia" panose="02040502050405020303" pitchFamily="18" charset="0"/>
                        </a:rPr>
                        <a:t>14,676㎡ </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endParaRPr lang="ko-KR" altLang="en-US" sz="800" dirty="0">
                        <a:solidFill>
                          <a:schemeClr val="tx1"/>
                        </a:solidFill>
                        <a:latin typeface="Georgia" panose="02040502050405020303" pitchFamily="18" charset="0"/>
                        <a:ea typeface="맑은 고딕" pitchFamily="50" charset="-127"/>
                      </a:endParaRPr>
                    </a:p>
                  </a:txBody>
                  <a:tcPr marL="0" marR="0" marT="0" marB="0" anchor="ctr"/>
                </a:tc>
              </a:tr>
              <a:tr h="254205">
                <a:tc vMerge="1">
                  <a:txBody>
                    <a:bodyPr/>
                    <a:lstStyle/>
                    <a:p>
                      <a:pPr algn="ctr" latinLnBrk="1"/>
                      <a:endParaRPr lang="ko-KR" altLang="en-US" sz="1000" dirty="0">
                        <a:solidFill>
                          <a:schemeClr val="tx1"/>
                        </a:solidFill>
                        <a:latin typeface="나눔고딕" pitchFamily="50" charset="-127"/>
                        <a:ea typeface="나눔고딕" pitchFamily="50" charset="-127"/>
                      </a:endParaRPr>
                    </a:p>
                  </a:txBody>
                  <a:tcPr marL="0" marR="0" marT="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r>
                        <a:rPr lang="en-US" altLang="ko-KR" sz="700" dirty="0" smtClean="0">
                          <a:latin typeface="Georgia" panose="02040502050405020303" pitchFamily="18" charset="0"/>
                        </a:rPr>
                        <a:t>Beach Villas</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r>
                        <a:rPr lang="en-US" altLang="ko-KR" sz="700" dirty="0" smtClean="0">
                          <a:latin typeface="Georgia" panose="02040502050405020303" pitchFamily="18" charset="0"/>
                        </a:rPr>
                        <a:t>3-story terraced summer houses</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r" latinLnBrk="1"/>
                      <a:r>
                        <a:rPr lang="en-US" altLang="ko-KR" sz="700" dirty="0" smtClean="0">
                          <a:latin typeface="Georgia" panose="02040502050405020303" pitchFamily="18" charset="0"/>
                        </a:rPr>
                        <a:t>23,224㎡ </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r" latinLnBrk="1"/>
                      <a:r>
                        <a:rPr lang="en-US" altLang="ko-KR" sz="700" dirty="0" smtClean="0">
                          <a:latin typeface="Georgia" panose="02040502050405020303" pitchFamily="18" charset="0"/>
                        </a:rPr>
                        <a:t>20,901㎡ </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endParaRPr lang="ko-KR" altLang="en-US" sz="800" dirty="0">
                        <a:solidFill>
                          <a:schemeClr val="tx1"/>
                        </a:solidFill>
                        <a:latin typeface="Georgia" panose="02040502050405020303" pitchFamily="18" charset="0"/>
                        <a:ea typeface="맑은 고딕" pitchFamily="50" charset="-127"/>
                      </a:endParaRPr>
                    </a:p>
                  </a:txBody>
                  <a:tcPr marL="0" marR="0" marT="0" marB="0" anchor="ctr"/>
                </a:tc>
              </a:tr>
              <a:tr h="254205">
                <a:tc vMerge="1">
                  <a:txBody>
                    <a:bodyPr/>
                    <a:lstStyle/>
                    <a:p>
                      <a:pPr algn="ctr" latinLnBrk="1"/>
                      <a:endParaRPr lang="ko-KR" altLang="en-US" sz="1000" dirty="0">
                        <a:solidFill>
                          <a:schemeClr val="tx1"/>
                        </a:solidFill>
                        <a:latin typeface="나눔고딕" pitchFamily="50" charset="-127"/>
                        <a:ea typeface="나눔고딕" pitchFamily="50" charset="-127"/>
                      </a:endParaRPr>
                    </a:p>
                  </a:txBody>
                  <a:tcPr marL="0" marR="0" marT="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r>
                        <a:rPr lang="en-US" altLang="ko-KR" sz="700" dirty="0" smtClean="0">
                          <a:latin typeface="Georgia" panose="02040502050405020303" pitchFamily="18" charset="0"/>
                        </a:rPr>
                        <a:t>Pensions</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r>
                        <a:rPr lang="en-US" altLang="ko-KR" sz="700" spc="-100" dirty="0" smtClean="0">
                          <a:latin typeface="Georgia" panose="02040502050405020303" pitchFamily="18" charset="0"/>
                        </a:rPr>
                        <a:t>Pensions</a:t>
                      </a:r>
                      <a:r>
                        <a:rPr lang="en-US" altLang="ko-KR" sz="700" spc="-100" baseline="0" dirty="0" smtClean="0">
                          <a:latin typeface="Georgia" panose="02040502050405020303" pitchFamily="18" charset="0"/>
                        </a:rPr>
                        <a:t> for the mass market with diverse architecture</a:t>
                      </a:r>
                      <a:endParaRPr lang="ko-KR" altLang="en-US" sz="700" spc="-1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r" latinLnBrk="1"/>
                      <a:r>
                        <a:rPr lang="en-US" altLang="ko-KR" sz="700" spc="-100" dirty="0" smtClean="0">
                          <a:latin typeface="Georgia" panose="02040502050405020303" pitchFamily="18" charset="0"/>
                        </a:rPr>
                        <a:t>21,089㎡ </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r" latinLnBrk="1"/>
                      <a:r>
                        <a:rPr lang="en-US" altLang="ko-KR" sz="700" spc="-100" dirty="0" smtClean="0">
                          <a:latin typeface="Georgia" panose="02040502050405020303" pitchFamily="18" charset="0"/>
                        </a:rPr>
                        <a:t>18,980㎡ </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endParaRPr lang="ko-KR" altLang="en-US" sz="800" dirty="0">
                        <a:solidFill>
                          <a:schemeClr val="tx1"/>
                        </a:solidFill>
                        <a:latin typeface="Georgia" panose="02040502050405020303" pitchFamily="18" charset="0"/>
                        <a:ea typeface="맑은 고딕" pitchFamily="50" charset="-127"/>
                      </a:endParaRPr>
                    </a:p>
                  </a:txBody>
                  <a:tcPr marL="0" marR="0" marT="0" marB="0" anchor="ctr"/>
                </a:tc>
              </a:tr>
              <a:tr h="254205">
                <a:tc rowSpan="2">
                  <a:txBody>
                    <a:bodyPr/>
                    <a:lstStyle/>
                    <a:p>
                      <a:pPr algn="ctr" latinLnBrk="1"/>
                      <a:r>
                        <a:rPr lang="en-US" altLang="ko-KR" sz="700" dirty="0" smtClean="0">
                          <a:latin typeface="Georgia" panose="02040502050405020303" pitchFamily="18" charset="0"/>
                        </a:rPr>
                        <a:t>Commercial</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r>
                        <a:rPr lang="en-US" altLang="ko-KR" sz="700" dirty="0" smtClean="0">
                          <a:latin typeface="Georgia" panose="02040502050405020303" pitchFamily="18" charset="0"/>
                        </a:rPr>
                        <a:t>Central/Beach Shopping</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r>
                        <a:rPr lang="en-US" altLang="ko-KR" sz="700" spc="0" baseline="0" dirty="0" smtClean="0">
                          <a:latin typeface="Georgia" panose="02040502050405020303" pitchFamily="18" charset="0"/>
                        </a:rPr>
                        <a:t>Shopping, culture, and restaurants</a:t>
                      </a:r>
                      <a:endParaRPr lang="ko-KR" altLang="en-US" sz="700" spc="0" baseline="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r" latinLnBrk="1"/>
                      <a:r>
                        <a:rPr lang="en-US" altLang="ko-KR" sz="700" spc="-100" dirty="0" smtClean="0">
                          <a:latin typeface="Georgia" panose="02040502050405020303" pitchFamily="18" charset="0"/>
                        </a:rPr>
                        <a:t>14,018㎡/10,212㎡ </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r" latinLnBrk="1"/>
                      <a:r>
                        <a:rPr lang="en-US" altLang="ko-KR" sz="700" spc="-100" dirty="0" smtClean="0">
                          <a:latin typeface="Georgia" panose="02040502050405020303" pitchFamily="18" charset="0"/>
                        </a:rPr>
                        <a:t>12,616㎡ / 9,191㎡ </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endParaRPr lang="ko-KR" altLang="en-US" sz="800" dirty="0">
                        <a:solidFill>
                          <a:schemeClr val="tx1"/>
                        </a:solidFill>
                        <a:latin typeface="Georgia" panose="02040502050405020303" pitchFamily="18" charset="0"/>
                        <a:ea typeface="맑은 고딕" pitchFamily="50" charset="-127"/>
                      </a:endParaRPr>
                    </a:p>
                  </a:txBody>
                  <a:tcPr marL="0" marR="0" marT="0" marB="0" anchor="ctr"/>
                </a:tc>
              </a:tr>
              <a:tr h="254205">
                <a:tc vMerge="1">
                  <a:txBody>
                    <a:bodyPr/>
                    <a:lstStyle/>
                    <a:p>
                      <a:pPr algn="ctr" latinLnBrk="1"/>
                      <a:endParaRPr lang="ko-KR" altLang="en-US" sz="1000" dirty="0">
                        <a:solidFill>
                          <a:schemeClr val="tx1"/>
                        </a:solidFill>
                        <a:latin typeface="나눔고딕" pitchFamily="50" charset="-127"/>
                        <a:ea typeface="나눔고딕" pitchFamily="50" charset="-127"/>
                      </a:endParaRPr>
                    </a:p>
                  </a:txBody>
                  <a:tcPr marL="0" marR="0" marT="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r>
                        <a:rPr lang="en-US" altLang="ko-KR" sz="700" dirty="0" smtClean="0">
                          <a:latin typeface="Georgia" panose="02040502050405020303" pitchFamily="18" charset="0"/>
                        </a:rPr>
                        <a:t>Water Garden Shopping</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r>
                        <a:rPr lang="en-US" altLang="ko-KR" sz="700" spc="0" dirty="0" smtClean="0">
                          <a:latin typeface="Georgia" panose="02040502050405020303" pitchFamily="18" charset="0"/>
                        </a:rPr>
                        <a:t>Convenience</a:t>
                      </a:r>
                      <a:r>
                        <a:rPr lang="en-US" altLang="ko-KR" sz="700" spc="0" baseline="0" dirty="0" smtClean="0">
                          <a:latin typeface="Georgia" panose="02040502050405020303" pitchFamily="18" charset="0"/>
                        </a:rPr>
                        <a:t> shopping</a:t>
                      </a:r>
                      <a:endParaRPr lang="ko-KR" altLang="en-US" sz="700" spc="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r" latinLnBrk="1"/>
                      <a:r>
                        <a:rPr lang="en-US" altLang="ko-KR" sz="700" spc="-100" dirty="0" smtClean="0">
                          <a:latin typeface="Georgia" panose="02040502050405020303" pitchFamily="18" charset="0"/>
                        </a:rPr>
                        <a:t>5,960㎡ </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r" latinLnBrk="1"/>
                      <a:r>
                        <a:rPr lang="en-US" altLang="ko-KR" sz="700" spc="-100" dirty="0" smtClean="0">
                          <a:latin typeface="Georgia" panose="02040502050405020303" pitchFamily="18" charset="0"/>
                        </a:rPr>
                        <a:t>5,364㎡ </a:t>
                      </a:r>
                      <a:endParaRPr lang="ko-KR" altLang="en-US" sz="700" dirty="0">
                        <a:solidFill>
                          <a:schemeClr val="tx1"/>
                        </a:solidFill>
                        <a:latin typeface="Georgia" panose="02040502050405020303" pitchFamily="18" charset="0"/>
                        <a:ea typeface="맑은 고딕" pitchFamily="50" charset="-127"/>
                      </a:endParaRPr>
                    </a:p>
                  </a:txBody>
                  <a:tcPr marL="0" marR="0" marT="0" marB="0" anchor="ctr"/>
                </a:tc>
                <a:tc>
                  <a:txBody>
                    <a:bodyPr/>
                    <a:lstStyle/>
                    <a:p>
                      <a:pPr algn="ctr" latinLnBrk="1"/>
                      <a:endParaRPr lang="ko-KR" altLang="en-US" sz="800" dirty="0">
                        <a:solidFill>
                          <a:schemeClr val="tx1"/>
                        </a:solidFill>
                        <a:latin typeface="Georgia" panose="02040502050405020303" pitchFamily="18" charset="0"/>
                        <a:ea typeface="맑은 고딕" pitchFamily="50" charset="-127"/>
                      </a:endParaRPr>
                    </a:p>
                  </a:txBody>
                  <a:tcPr marL="0" marR="0" marT="0" marB="0" anchor="ctr"/>
                </a:tc>
              </a:tr>
            </a:tbl>
          </a:graphicData>
        </a:graphic>
      </p:graphicFrame>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4038439"/>
            <a:ext cx="4355976" cy="2414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텍스트 개체 틀 2"/>
          <p:cNvSpPr>
            <a:spLocks noGrp="1"/>
          </p:cNvSpPr>
          <p:nvPr>
            <p:ph type="body" sz="quarter" idx="16"/>
          </p:nvPr>
        </p:nvSpPr>
        <p:spPr>
          <a:xfrm>
            <a:off x="129107" y="404665"/>
            <a:ext cx="8187309" cy="430887"/>
          </a:xfrm>
        </p:spPr>
        <p:txBody>
          <a:bodyPr/>
          <a:lstStyle/>
          <a:p>
            <a:r>
              <a:rPr lang="en-US" altLang="ko-KR" dirty="0">
                <a:ea typeface="Tahoma" panose="020B0604030504040204" pitchFamily="34" charset="0"/>
              </a:rPr>
              <a:t>Regional Development Project</a:t>
            </a:r>
            <a:endParaRPr lang="ko-KR" altLang="en-US" dirty="0"/>
          </a:p>
        </p:txBody>
      </p:sp>
    </p:spTree>
    <p:extLst>
      <p:ext uri="{BB962C8B-B14F-4D97-AF65-F5344CB8AC3E}">
        <p14:creationId xmlns:p14="http://schemas.microsoft.com/office/powerpoint/2010/main" val="41891767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제목 13"/>
          <p:cNvSpPr>
            <a:spLocks noGrp="1"/>
          </p:cNvSpPr>
          <p:nvPr>
            <p:ph type="ctrTitle"/>
          </p:nvPr>
        </p:nvSpPr>
        <p:spPr>
          <a:xfrm>
            <a:off x="1763688" y="3356992"/>
            <a:ext cx="6558670" cy="524514"/>
          </a:xfrm>
        </p:spPr>
        <p:txBody>
          <a:bodyPr/>
          <a:lstStyle/>
          <a:p>
            <a:r>
              <a:rPr lang="en-US" altLang="ko-KR" spc="-50" dirty="0">
                <a:latin typeface="HY헤드라인M" panose="02030600000101010101" pitchFamily="18" charset="-127"/>
                <a:ea typeface="HY헤드라인M" panose="02030600000101010101" pitchFamily="18" charset="-127"/>
              </a:rPr>
              <a:t>KOTRA &amp; INVEST KOREA</a:t>
            </a:r>
            <a:endParaRPr lang="ko-KR" altLang="en-US" spc="-50" dirty="0">
              <a:latin typeface="HY헤드라인M" panose="02030600000101010101" pitchFamily="18" charset="-127"/>
              <a:ea typeface="HY헤드라인M" panose="02030600000101010101" pitchFamily="18" charset="-127"/>
            </a:endParaRPr>
          </a:p>
        </p:txBody>
      </p:sp>
      <p:sp>
        <p:nvSpPr>
          <p:cNvPr id="16" name="텍스트 개체 틀 15"/>
          <p:cNvSpPr>
            <a:spLocks noGrp="1"/>
          </p:cNvSpPr>
          <p:nvPr>
            <p:ph type="body" sz="quarter" idx="16"/>
          </p:nvPr>
        </p:nvSpPr>
        <p:spPr>
          <a:xfrm>
            <a:off x="1763688" y="2564904"/>
            <a:ext cx="868512" cy="738664"/>
          </a:xfrm>
          <a:prstGeom prst="rect">
            <a:avLst/>
          </a:prstGeom>
          <a:noFill/>
        </p:spPr>
        <p:txBody>
          <a:bodyPr/>
          <a:lstStyle/>
          <a:p>
            <a:pPr marL="0" indent="0">
              <a:buNone/>
            </a:pPr>
            <a:r>
              <a:rPr lang="en-US" altLang="ko-KR" dirty="0" smtClean="0">
                <a:solidFill>
                  <a:schemeClr val="bg1"/>
                </a:solidFill>
                <a:latin typeface="HY헤드라인M" panose="02030600000101010101" pitchFamily="18" charset="-127"/>
                <a:ea typeface="HY헤드라인M" panose="02030600000101010101" pitchFamily="18" charset="-127"/>
              </a:rPr>
              <a:t>01</a:t>
            </a:r>
            <a:endParaRPr lang="ko-KR" altLang="en-US" dirty="0">
              <a:solidFill>
                <a:schemeClr val="bg1"/>
              </a:solidFill>
              <a:latin typeface="HY헤드라인M" panose="02030600000101010101" pitchFamily="18" charset="-127"/>
              <a:ea typeface="HY헤드라인M" panose="02030600000101010101" pitchFamily="18" charset="-127"/>
            </a:endParaRPr>
          </a:p>
        </p:txBody>
      </p:sp>
    </p:spTree>
    <p:extLst>
      <p:ext uri="{BB962C8B-B14F-4D97-AF65-F5344CB8AC3E}">
        <p14:creationId xmlns:p14="http://schemas.microsoft.com/office/powerpoint/2010/main" val="22715529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5148064" y="980728"/>
            <a:ext cx="3999138" cy="2351150"/>
          </a:xfrm>
          <a:prstGeom prst="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12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 </a:t>
            </a:r>
            <a:r>
              <a:rPr lang="en-US" altLang="ko-KR" sz="12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Project Overview</a:t>
            </a:r>
          </a:p>
          <a:p>
            <a:endParaRPr lang="en-US" altLang="ko-KR" sz="1400" b="1"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endParaRP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-Project Title: Pohang Costa Valley</a:t>
            </a: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-Location: </a:t>
            </a:r>
            <a:r>
              <a:rPr lang="en-US" altLang="ko-KR" sz="1000" dirty="0" err="1">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Illwon</a:t>
            </a: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 </a:t>
            </a:r>
            <a:r>
              <a:rPr lang="en-US" altLang="ko-KR" sz="1000" dirty="0" err="1">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Gyewonri</a:t>
            </a: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 </a:t>
            </a:r>
            <a:r>
              <a:rPr lang="en-US" altLang="ko-KR" sz="1000" dirty="0" err="1">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Duwonri</a:t>
            </a: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 </a:t>
            </a:r>
            <a:r>
              <a:rPr lang="en-US" altLang="ko-KR" sz="1000" dirty="0" err="1">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Jangimyun</a:t>
            </a: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 </a:t>
            </a:r>
            <a:r>
              <a:rPr lang="en-US" altLang="ko-KR" sz="1000" dirty="0" err="1">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Namgu</a:t>
            </a: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 </a:t>
            </a:r>
            <a:r>
              <a:rPr lang="en-US" altLang="ko-KR" sz="1000" dirty="0" err="1">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Pohangsi</a:t>
            </a: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 </a:t>
            </a:r>
            <a:r>
              <a:rPr lang="en-US" altLang="ko-KR" sz="1000" dirty="0" err="1">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Gyeongsangbuk</a:t>
            </a: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-do Province</a:t>
            </a: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-Area(m²):  2,814,585</a:t>
            </a: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-Total Investment: $590 million</a:t>
            </a: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-Development Duration: 2011-2020</a:t>
            </a:r>
          </a:p>
          <a:p>
            <a:pPr>
              <a:lnSpc>
                <a:spcPct val="150000"/>
              </a:lnSpc>
            </a:pPr>
            <a:r>
              <a:rPr lang="en-US" altLang="ko-KR" sz="1000" dirty="0">
                <a:solidFill>
                  <a:schemeClr val="tx1"/>
                </a:solidFill>
                <a:latin typeface="Georgia" panose="02040502050405020303" pitchFamily="18" charset="0"/>
                <a:ea typeface="Arial Unicode MS" panose="020B0604020202020204" pitchFamily="50" charset="-127"/>
                <a:cs typeface="Arial Unicode MS" panose="020B0604020202020204" pitchFamily="50" charset="-127"/>
              </a:rPr>
              <a:t>-Target Investor: Land developer</a:t>
            </a:r>
            <a:endParaRPr lang="ko-KR" altLang="en-US" sz="1000" b="1" dirty="0">
              <a:solidFill>
                <a:schemeClr val="tx1"/>
              </a:solidFill>
              <a:latin typeface="Georgia" panose="02040502050405020303" pitchFamily="18" charset="0"/>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156" t="40149" r="23932" b="35511"/>
          <a:stretch/>
        </p:blipFill>
        <p:spPr bwMode="auto">
          <a:xfrm>
            <a:off x="-10562" y="980728"/>
            <a:ext cx="5158626" cy="2351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표 8"/>
          <p:cNvGraphicFramePr>
            <a:graphicFrameLocks noGrp="1"/>
          </p:cNvGraphicFramePr>
          <p:nvPr>
            <p:extLst>
              <p:ext uri="{D42A27DB-BD31-4B8C-83A1-F6EECF244321}">
                <p14:modId xmlns:p14="http://schemas.microsoft.com/office/powerpoint/2010/main" val="3028717985"/>
              </p:ext>
            </p:extLst>
          </p:nvPr>
        </p:nvGraphicFramePr>
        <p:xfrm>
          <a:off x="-1756" y="3331877"/>
          <a:ext cx="5149818" cy="3121458"/>
        </p:xfrm>
        <a:graphic>
          <a:graphicData uri="http://schemas.openxmlformats.org/drawingml/2006/table">
            <a:tbl>
              <a:tblPr firstRow="1" firstCol="1">
                <a:tableStyleId>{5C22544A-7EE6-4342-B048-85BDC9FD1C3A}</a:tableStyleId>
              </a:tblPr>
              <a:tblGrid>
                <a:gridCol w="572202"/>
                <a:gridCol w="572202"/>
                <a:gridCol w="572202"/>
                <a:gridCol w="572202"/>
                <a:gridCol w="572202"/>
                <a:gridCol w="572202"/>
                <a:gridCol w="572202"/>
                <a:gridCol w="572202"/>
                <a:gridCol w="572202"/>
              </a:tblGrid>
              <a:tr h="890356">
                <a:tc gridSpan="2">
                  <a:txBody>
                    <a:bodyPr/>
                    <a:lstStyle/>
                    <a:p>
                      <a:pPr algn="ctr" rtl="0" fontAlgn="ctr"/>
                      <a:r>
                        <a:rPr lang="en-US" altLang="ko-KR" sz="700" u="none" strike="noStrike" dirty="0" smtClean="0">
                          <a:effectLst/>
                          <a:latin typeface="Georgia" panose="02040502050405020303" pitchFamily="18" charset="0"/>
                        </a:rPr>
                        <a:t>Division</a:t>
                      </a:r>
                      <a:endParaRPr lang="ko-KR" altLang="en-US"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hMerge="1">
                  <a:txBody>
                    <a:bodyPr/>
                    <a:lstStyle/>
                    <a:p>
                      <a:pPr latinLnBrk="1"/>
                      <a:endParaRPr lang="ko-KR" altLang="en-US"/>
                    </a:p>
                  </a:txBody>
                  <a:tcPr/>
                </a:tc>
                <a:tc>
                  <a:txBody>
                    <a:bodyPr/>
                    <a:lstStyle/>
                    <a:p>
                      <a:pPr algn="ctr" rtl="0" fontAlgn="ctr"/>
                      <a:r>
                        <a:rPr lang="en-US" altLang="ko-KR" sz="700" u="none" strike="noStrike" dirty="0" smtClean="0">
                          <a:effectLst/>
                          <a:latin typeface="Georgia" panose="02040502050405020303" pitchFamily="18" charset="0"/>
                        </a:rPr>
                        <a:t>Recreational and cultural facilities</a:t>
                      </a:r>
                      <a:endParaRPr lang="ko-KR" altLang="en-US" sz="700" b="1" i="0" u="none" strike="noStrike" dirty="0">
                        <a:solidFill>
                          <a:schemeClr val="bg2">
                            <a:lumMod val="25000"/>
                          </a:schemeClr>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smtClean="0">
                          <a:effectLst/>
                          <a:latin typeface="Georgia" panose="02040502050405020303" pitchFamily="18" charset="0"/>
                        </a:rPr>
                        <a:t>Recreational exercise</a:t>
                      </a:r>
                      <a:endParaRPr lang="ko-KR" altLang="en-US" sz="700" b="1" i="0" u="none" strike="noStrike" dirty="0">
                        <a:solidFill>
                          <a:schemeClr val="bg2">
                            <a:lumMod val="25000"/>
                          </a:schemeClr>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smtClean="0">
                          <a:effectLst/>
                          <a:latin typeface="Georgia" panose="02040502050405020303" pitchFamily="18" charset="0"/>
                        </a:rPr>
                        <a:t>Accommodation</a:t>
                      </a:r>
                      <a:endParaRPr lang="ko-KR" altLang="en-US" sz="700" b="1" i="0" u="none" strike="noStrike" dirty="0">
                        <a:solidFill>
                          <a:schemeClr val="bg2">
                            <a:lumMod val="25000"/>
                          </a:schemeClr>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smtClean="0">
                          <a:effectLst/>
                          <a:latin typeface="Georgia" panose="02040502050405020303" pitchFamily="18" charset="0"/>
                        </a:rPr>
                        <a:t>Commercial Facilities</a:t>
                      </a:r>
                      <a:endParaRPr lang="ko-KR" altLang="en-US" sz="700" b="1" i="0" u="none" strike="noStrike" dirty="0">
                        <a:solidFill>
                          <a:schemeClr val="bg2">
                            <a:lumMod val="25000"/>
                          </a:schemeClr>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smtClean="0">
                          <a:effectLst/>
                          <a:latin typeface="Georgia" panose="02040502050405020303" pitchFamily="18" charset="0"/>
                        </a:rPr>
                        <a:t>Public Convenience Facilities</a:t>
                      </a:r>
                      <a:endParaRPr lang="ko-KR" altLang="en-US" sz="700" b="1" i="0" u="none" strike="noStrike" dirty="0">
                        <a:solidFill>
                          <a:schemeClr val="bg2">
                            <a:lumMod val="25000"/>
                          </a:schemeClr>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smtClean="0">
                          <a:effectLst/>
                          <a:latin typeface="Georgia" panose="02040502050405020303" pitchFamily="18" charset="0"/>
                        </a:rPr>
                        <a:t>Green Area</a:t>
                      </a:r>
                      <a:endParaRPr lang="ko-KR" altLang="en-US" sz="700" b="1" i="0" u="none" strike="noStrike" dirty="0">
                        <a:solidFill>
                          <a:schemeClr val="bg2">
                            <a:lumMod val="25000"/>
                          </a:schemeClr>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smtClean="0">
                          <a:effectLst/>
                          <a:latin typeface="Georgia" panose="02040502050405020303" pitchFamily="18" charset="0"/>
                        </a:rPr>
                        <a:t>Total</a:t>
                      </a:r>
                      <a:endParaRPr lang="ko-KR" altLang="en-US" sz="700" b="1" i="0" u="none" strike="noStrike" dirty="0">
                        <a:solidFill>
                          <a:srgbClr val="4BA379"/>
                        </a:solidFill>
                        <a:effectLst/>
                        <a:latin typeface="Georgia" panose="02040502050405020303" pitchFamily="18" charset="0"/>
                        <a:ea typeface="나눔고딕" panose="020D0604000000000000" pitchFamily="50" charset="-127"/>
                      </a:endParaRPr>
                    </a:p>
                  </a:txBody>
                  <a:tcPr marL="9525" marR="9525" marT="9525" marB="0" anchor="ctr"/>
                </a:tc>
              </a:tr>
              <a:tr h="320585">
                <a:tc rowSpan="2">
                  <a:txBody>
                    <a:bodyPr/>
                    <a:lstStyle/>
                    <a:p>
                      <a:pPr algn="ctr" rtl="0" fontAlgn="ctr"/>
                      <a:r>
                        <a:rPr lang="en-US" altLang="ko-KR" sz="700" u="none" strike="noStrike" dirty="0" smtClean="0">
                          <a:effectLst/>
                          <a:latin typeface="Georgia" panose="02040502050405020303" pitchFamily="18" charset="0"/>
                        </a:rPr>
                        <a:t>Primary Business</a:t>
                      </a:r>
                      <a:endParaRPr lang="en-US" altLang="ko-KR" sz="700" b="0" i="0" u="none" strike="noStrike" dirty="0" smtClean="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smtClean="0">
                          <a:effectLst/>
                          <a:latin typeface="Georgia" panose="02040502050405020303" pitchFamily="18" charset="0"/>
                        </a:rPr>
                        <a:t>Area(</a:t>
                      </a:r>
                      <a:r>
                        <a:rPr lang="en-US" altLang="ko-KR" sz="700" u="none" strike="noStrike" dirty="0">
                          <a:effectLst/>
                          <a:latin typeface="Georgia" panose="02040502050405020303" pitchFamily="18" charset="0"/>
                        </a:rPr>
                        <a:t>㎡)</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252,946</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946,135</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222,837</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22,002</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133,736</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675,744</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2,253,400</a:t>
                      </a:r>
                      <a:endParaRPr lang="en-US" altLang="ko-KR" sz="700" b="1" i="0" u="none" strike="noStrike" dirty="0">
                        <a:solidFill>
                          <a:srgbClr val="4BA379"/>
                        </a:solidFill>
                        <a:effectLst/>
                        <a:latin typeface="Georgia" panose="02040502050405020303" pitchFamily="18" charset="0"/>
                        <a:ea typeface="나눔고딕" panose="020D0604000000000000" pitchFamily="50" charset="-127"/>
                      </a:endParaRPr>
                    </a:p>
                  </a:txBody>
                  <a:tcPr marL="9525" marR="9525" marT="9525" marB="0" anchor="ctr"/>
                </a:tc>
              </a:tr>
              <a:tr h="397483">
                <a:tc vMerge="1">
                  <a:txBody>
                    <a:bodyPr/>
                    <a:lstStyle/>
                    <a:p>
                      <a:pPr latinLnBrk="1"/>
                      <a:endParaRPr lang="ko-KR" altLang="en-US"/>
                    </a:p>
                  </a:txBody>
                  <a:tcPr/>
                </a:tc>
                <a:tc>
                  <a:txBody>
                    <a:bodyPr/>
                    <a:lstStyle/>
                    <a:p>
                      <a:pPr algn="ctr" rtl="0" fontAlgn="ctr"/>
                      <a:r>
                        <a:rPr lang="en-US" altLang="ko-KR" sz="700" u="none" strike="noStrike" dirty="0" smtClean="0">
                          <a:effectLst/>
                          <a:latin typeface="Georgia" panose="02040502050405020303" pitchFamily="18" charset="0"/>
                        </a:rPr>
                        <a:t>Composition(%)</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11.2</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42</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a:effectLst/>
                          <a:latin typeface="Georgia" panose="02040502050405020303" pitchFamily="18" charset="0"/>
                        </a:rPr>
                        <a:t>9.9</a:t>
                      </a:r>
                      <a:endParaRPr lang="en-US" altLang="ko-KR" sz="700" b="0" i="0" u="none" strike="noStrike">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1</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a:effectLst/>
                          <a:latin typeface="Georgia" panose="02040502050405020303" pitchFamily="18" charset="0"/>
                        </a:rPr>
                        <a:t>5.9</a:t>
                      </a:r>
                      <a:endParaRPr lang="en-US" altLang="ko-KR" sz="700" b="0" i="0" u="none" strike="noStrike">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a:effectLst/>
                          <a:latin typeface="Georgia" panose="02040502050405020303" pitchFamily="18" charset="0"/>
                        </a:rPr>
                        <a:t>30</a:t>
                      </a:r>
                      <a:endParaRPr lang="en-US" altLang="ko-KR" sz="700" b="0" i="0" u="none" strike="noStrike">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100</a:t>
                      </a:r>
                      <a:endParaRPr lang="en-US" altLang="ko-KR" sz="700" b="1" i="0" u="none" strike="noStrike" dirty="0">
                        <a:solidFill>
                          <a:srgbClr val="4BA379"/>
                        </a:solidFill>
                        <a:effectLst/>
                        <a:latin typeface="Georgia" panose="02040502050405020303" pitchFamily="18" charset="0"/>
                        <a:ea typeface="나눔고딕" panose="020D0604000000000000" pitchFamily="50" charset="-127"/>
                      </a:endParaRPr>
                    </a:p>
                  </a:txBody>
                  <a:tcPr marL="9525" marR="9525" marT="9525" marB="0" anchor="ctr"/>
                </a:tc>
              </a:tr>
              <a:tr h="320585">
                <a:tc rowSpan="2">
                  <a:txBody>
                    <a:bodyPr/>
                    <a:lstStyle/>
                    <a:p>
                      <a:pPr algn="ctr" rtl="0" fontAlgn="ctr"/>
                      <a:r>
                        <a:rPr lang="en-US" altLang="ko-KR" sz="700" u="none" strike="noStrike" dirty="0" smtClean="0">
                          <a:effectLst/>
                          <a:latin typeface="Georgia" panose="02040502050405020303" pitchFamily="18" charset="0"/>
                        </a:rPr>
                        <a:t>Secondary Business</a:t>
                      </a:r>
                      <a:endParaRPr lang="en-US" altLang="ko-KR" sz="700" b="0" i="0" u="none" strike="noStrike" dirty="0" smtClean="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smtClean="0">
                          <a:effectLst/>
                          <a:latin typeface="Georgia" panose="02040502050405020303" pitchFamily="18" charset="0"/>
                        </a:rPr>
                        <a:t>Area(</a:t>
                      </a:r>
                      <a:r>
                        <a:rPr lang="en-US" altLang="ko-KR" sz="700" u="none" strike="noStrike" dirty="0">
                          <a:effectLst/>
                          <a:latin typeface="Georgia" panose="02040502050405020303" pitchFamily="18" charset="0"/>
                        </a:rPr>
                        <a:t>㎡)</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a:effectLst/>
                          <a:latin typeface="Georgia" panose="02040502050405020303" pitchFamily="18" charset="0"/>
                        </a:rPr>
                        <a:t>161,823</a:t>
                      </a:r>
                      <a:endParaRPr lang="en-US" altLang="ko-KR" sz="700" b="0" i="0" u="none" strike="noStrike">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 </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57,584</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a:effectLst/>
                          <a:latin typeface="Georgia" panose="02040502050405020303" pitchFamily="18" charset="0"/>
                        </a:rPr>
                        <a:t>9,720</a:t>
                      </a:r>
                      <a:endParaRPr lang="en-US" altLang="ko-KR" sz="700" b="0" i="0" u="none" strike="noStrike">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a:effectLst/>
                          <a:latin typeface="Georgia" panose="02040502050405020303" pitchFamily="18" charset="0"/>
                        </a:rPr>
                        <a:t>11,184</a:t>
                      </a:r>
                      <a:endParaRPr lang="en-US" altLang="ko-KR" sz="700" b="0" i="0" u="none" strike="noStrike">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a:effectLst/>
                          <a:latin typeface="Georgia" panose="02040502050405020303" pitchFamily="18" charset="0"/>
                        </a:rPr>
                        <a:t>326,214</a:t>
                      </a:r>
                      <a:endParaRPr lang="en-US" altLang="ko-KR" sz="700" b="0" i="0" u="none" strike="noStrike">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556,804</a:t>
                      </a:r>
                      <a:endParaRPr lang="en-US" altLang="ko-KR" sz="700" b="1" i="0" u="none" strike="noStrike" dirty="0">
                        <a:solidFill>
                          <a:srgbClr val="4BA379"/>
                        </a:solidFill>
                        <a:effectLst/>
                        <a:latin typeface="Georgia" panose="02040502050405020303" pitchFamily="18" charset="0"/>
                        <a:ea typeface="나눔고딕" panose="020D0604000000000000" pitchFamily="50" charset="-127"/>
                      </a:endParaRPr>
                    </a:p>
                  </a:txBody>
                  <a:tcPr marL="9525" marR="9525" marT="9525" marB="0" anchor="ctr"/>
                </a:tc>
              </a:tr>
              <a:tr h="397483">
                <a:tc vMerge="1">
                  <a:txBody>
                    <a:bodyPr/>
                    <a:lstStyle/>
                    <a:p>
                      <a:pPr latinLnBrk="1"/>
                      <a:endParaRPr lang="ko-KR" altLang="en-US"/>
                    </a:p>
                  </a:txBody>
                  <a:tcPr/>
                </a:tc>
                <a:tc>
                  <a:txBody>
                    <a:bodyPr/>
                    <a:lstStyle/>
                    <a:p>
                      <a:pPr algn="ctr" rtl="0" fontAlgn="ctr"/>
                      <a:r>
                        <a:rPr lang="en-US" altLang="ko-KR" sz="700" u="none" strike="noStrike" dirty="0" smtClean="0">
                          <a:effectLst/>
                          <a:latin typeface="Georgia" panose="02040502050405020303" pitchFamily="18" charset="0"/>
                        </a:rPr>
                        <a:t>Composition(%)</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27.3</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0</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10.3</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a:effectLst/>
                          <a:latin typeface="Georgia" panose="02040502050405020303" pitchFamily="18" charset="0"/>
                        </a:rPr>
                        <a:t>1.7</a:t>
                      </a:r>
                      <a:endParaRPr lang="en-US" altLang="ko-KR" sz="700" b="0" i="0" u="none" strike="noStrike">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a:effectLst/>
                          <a:latin typeface="Georgia" panose="02040502050405020303" pitchFamily="18" charset="0"/>
                        </a:rPr>
                        <a:t>2</a:t>
                      </a:r>
                      <a:endParaRPr lang="en-US" altLang="ko-KR" sz="700" b="0" i="0" u="none" strike="noStrike">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a:effectLst/>
                          <a:latin typeface="Georgia" panose="02040502050405020303" pitchFamily="18" charset="0"/>
                        </a:rPr>
                        <a:t>58.6</a:t>
                      </a:r>
                      <a:endParaRPr lang="en-US" altLang="ko-KR" sz="700" b="0" i="0" u="none" strike="noStrike">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100</a:t>
                      </a:r>
                      <a:endParaRPr lang="en-US" altLang="ko-KR" sz="700" b="1" i="0" u="none" strike="noStrike" dirty="0">
                        <a:solidFill>
                          <a:srgbClr val="4BA379"/>
                        </a:solidFill>
                        <a:effectLst/>
                        <a:latin typeface="Georgia" panose="02040502050405020303" pitchFamily="18" charset="0"/>
                        <a:ea typeface="나눔고딕" panose="020D0604000000000000" pitchFamily="50" charset="-127"/>
                      </a:endParaRPr>
                    </a:p>
                  </a:txBody>
                  <a:tcPr marL="9525" marR="9525" marT="9525" marB="0" anchor="ctr"/>
                </a:tc>
              </a:tr>
              <a:tr h="397483">
                <a:tc rowSpan="2">
                  <a:txBody>
                    <a:bodyPr/>
                    <a:lstStyle/>
                    <a:p>
                      <a:pPr algn="ctr" rtl="0" fontAlgn="ctr"/>
                      <a:r>
                        <a:rPr lang="en-US" altLang="ko-KR" sz="700" u="none" strike="noStrike" dirty="0" smtClean="0">
                          <a:effectLst/>
                          <a:latin typeface="Georgia" panose="02040502050405020303" pitchFamily="18" charset="0"/>
                        </a:rPr>
                        <a:t>Business (in</a:t>
                      </a:r>
                      <a:r>
                        <a:rPr lang="en-US" altLang="ko-KR" sz="700" u="none" strike="noStrike" baseline="0" dirty="0" smtClean="0">
                          <a:effectLst/>
                          <a:latin typeface="Georgia" panose="02040502050405020303" pitchFamily="18" charset="0"/>
                        </a:rPr>
                        <a:t> total)</a:t>
                      </a:r>
                      <a:endParaRPr lang="ko-KR" altLang="en-US"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smtClean="0">
                          <a:effectLst/>
                          <a:latin typeface="Georgia" panose="02040502050405020303" pitchFamily="18" charset="0"/>
                        </a:rPr>
                        <a:t>Area(</a:t>
                      </a:r>
                      <a:r>
                        <a:rPr lang="en-US" altLang="ko-KR" sz="700" u="none" strike="noStrike" dirty="0">
                          <a:effectLst/>
                          <a:latin typeface="Georgia" panose="02040502050405020303" pitchFamily="18" charset="0"/>
                        </a:rPr>
                        <a:t>㎡)</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405,049</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946,135</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280,421</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31,722</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144,920</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1,001,958</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2,810,204</a:t>
                      </a:r>
                      <a:endParaRPr lang="en-US" altLang="ko-KR" sz="700" b="1" i="0" u="none" strike="noStrike" dirty="0">
                        <a:solidFill>
                          <a:srgbClr val="4BA379"/>
                        </a:solidFill>
                        <a:effectLst/>
                        <a:latin typeface="Georgia" panose="02040502050405020303" pitchFamily="18" charset="0"/>
                        <a:ea typeface="나눔고딕" panose="020D0604000000000000" pitchFamily="50" charset="-127"/>
                      </a:endParaRPr>
                    </a:p>
                  </a:txBody>
                  <a:tcPr marL="9525" marR="9525" marT="9525" marB="0" anchor="ctr"/>
                </a:tc>
              </a:tr>
              <a:tr h="397483">
                <a:tc vMerge="1">
                  <a:txBody>
                    <a:bodyPr/>
                    <a:lstStyle/>
                    <a:p>
                      <a:pPr latinLnBrk="1"/>
                      <a:endParaRPr lang="ko-KR" altLang="en-US"/>
                    </a:p>
                  </a:txBody>
                  <a:tcPr/>
                </a:tc>
                <a:tc>
                  <a:txBody>
                    <a:bodyPr/>
                    <a:lstStyle/>
                    <a:p>
                      <a:pPr algn="ctr" rtl="0" fontAlgn="ctr"/>
                      <a:r>
                        <a:rPr lang="en-US" altLang="ko-KR" sz="700" u="none" strike="noStrike" dirty="0" smtClean="0">
                          <a:effectLst/>
                          <a:latin typeface="Georgia" panose="02040502050405020303" pitchFamily="18" charset="0"/>
                        </a:rPr>
                        <a:t>Composition(%)</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a:effectLst/>
                          <a:latin typeface="Georgia" panose="02040502050405020303" pitchFamily="18" charset="0"/>
                        </a:rPr>
                        <a:t>14.8</a:t>
                      </a:r>
                      <a:endParaRPr lang="en-US" altLang="ko-KR" sz="700" b="0" i="0" u="none" strike="noStrike">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a:effectLst/>
                          <a:latin typeface="Georgia" panose="02040502050405020303" pitchFamily="18" charset="0"/>
                        </a:rPr>
                        <a:t>33.7</a:t>
                      </a:r>
                      <a:endParaRPr lang="en-US" altLang="ko-KR" sz="700" b="0" i="0" u="none" strike="noStrike">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a:effectLst/>
                          <a:latin typeface="Georgia" panose="02040502050405020303" pitchFamily="18" charset="0"/>
                        </a:rPr>
                        <a:t>10</a:t>
                      </a:r>
                      <a:endParaRPr lang="en-US" altLang="ko-KR" sz="700" b="0" i="0" u="none" strike="noStrike">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1.1</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5.2</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35.7</a:t>
                      </a:r>
                      <a:endParaRPr lang="en-US" altLang="ko-KR" sz="700" b="0" i="0" u="none" strike="noStrike" dirty="0">
                        <a:solidFill>
                          <a:srgbClr val="7F7F7F"/>
                        </a:solidFill>
                        <a:effectLst/>
                        <a:latin typeface="Georgia" panose="02040502050405020303" pitchFamily="18" charset="0"/>
                        <a:ea typeface="나눔고딕" panose="020D0604000000000000" pitchFamily="50" charset="-127"/>
                      </a:endParaRPr>
                    </a:p>
                  </a:txBody>
                  <a:tcPr marL="9525" marR="9525" marT="9525" marB="0" anchor="ctr"/>
                </a:tc>
                <a:tc>
                  <a:txBody>
                    <a:bodyPr/>
                    <a:lstStyle/>
                    <a:p>
                      <a:pPr algn="ctr" rtl="0" fontAlgn="ctr"/>
                      <a:r>
                        <a:rPr lang="en-US" altLang="ko-KR" sz="700" u="none" strike="noStrike" dirty="0">
                          <a:effectLst/>
                          <a:latin typeface="Georgia" panose="02040502050405020303" pitchFamily="18" charset="0"/>
                        </a:rPr>
                        <a:t>100</a:t>
                      </a:r>
                      <a:endParaRPr lang="en-US" altLang="ko-KR" sz="700" b="1" i="0" u="none" strike="noStrike" dirty="0">
                        <a:solidFill>
                          <a:srgbClr val="4BA379"/>
                        </a:solidFill>
                        <a:effectLst/>
                        <a:latin typeface="Georgia" panose="02040502050405020303" pitchFamily="18" charset="0"/>
                        <a:ea typeface="나눔고딕" panose="020D0604000000000000" pitchFamily="50" charset="-127"/>
                      </a:endParaRPr>
                    </a:p>
                  </a:txBody>
                  <a:tcPr marL="9525" marR="9525" marT="9525" marB="0" anchor="ctr"/>
                </a:tc>
              </a:tr>
            </a:tbl>
          </a:graphicData>
        </a:graphic>
      </p:graphicFrame>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3331877"/>
            <a:ext cx="3999138" cy="3121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텍스트 개체 틀 2"/>
          <p:cNvSpPr>
            <a:spLocks noGrp="1"/>
          </p:cNvSpPr>
          <p:nvPr>
            <p:ph type="body" sz="quarter" idx="16"/>
          </p:nvPr>
        </p:nvSpPr>
        <p:spPr>
          <a:xfrm>
            <a:off x="129107" y="404665"/>
            <a:ext cx="8187309" cy="430887"/>
          </a:xfrm>
        </p:spPr>
        <p:txBody>
          <a:bodyPr/>
          <a:lstStyle/>
          <a:p>
            <a:r>
              <a:rPr lang="en-US" altLang="ko-KR" dirty="0">
                <a:ea typeface="Tahoma" panose="020B0604030504040204" pitchFamily="34" charset="0"/>
              </a:rPr>
              <a:t>Regional Development Project</a:t>
            </a:r>
            <a:endParaRPr lang="ko-KR" altLang="en-US" dirty="0"/>
          </a:p>
        </p:txBody>
      </p:sp>
    </p:spTree>
    <p:extLst>
      <p:ext uri="{BB962C8B-B14F-4D97-AF65-F5344CB8AC3E}">
        <p14:creationId xmlns:p14="http://schemas.microsoft.com/office/powerpoint/2010/main" val="41891767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07504" y="233663"/>
            <a:ext cx="7416824" cy="655372"/>
          </a:xfrm>
          <a:prstGeom prst="rect">
            <a:avLst/>
          </a:prstGeom>
          <a:noFill/>
        </p:spPr>
        <p:txBody>
          <a:bodyPr wrap="square" rtlCol="0">
            <a:spAutoFit/>
          </a:bodyPr>
          <a:lstStyle/>
          <a:p>
            <a:pPr>
              <a:lnSpc>
                <a:spcPct val="150000"/>
              </a:lnSpc>
            </a:pPr>
            <a:r>
              <a:rPr lang="en-US" altLang="ko-KR"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Regional Development Project</a:t>
            </a:r>
            <a:endParaRPr lang="en-US" altLang="ko-KR"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9" name="직선 연결선 18"/>
          <p:cNvCxnSpPr/>
          <p:nvPr/>
        </p:nvCxnSpPr>
        <p:spPr>
          <a:xfrm>
            <a:off x="323528" y="980728"/>
            <a:ext cx="8286808" cy="1588"/>
          </a:xfrm>
          <a:prstGeom prst="line">
            <a:avLst/>
          </a:prstGeom>
          <a:ln w="21971">
            <a:solidFill>
              <a:schemeClr val="bg1">
                <a:lumMod val="50000"/>
              </a:schemeClr>
            </a:solidFill>
          </a:ln>
          <a:effectLst>
            <a:outerShdw blurRad="50800" dist="38100" dir="204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20" name="표 19"/>
          <p:cNvGraphicFramePr>
            <a:graphicFrameLocks noGrp="1"/>
          </p:cNvGraphicFramePr>
          <p:nvPr>
            <p:extLst>
              <p:ext uri="{D42A27DB-BD31-4B8C-83A1-F6EECF244321}">
                <p14:modId xmlns:p14="http://schemas.microsoft.com/office/powerpoint/2010/main" val="388045845"/>
              </p:ext>
            </p:extLst>
          </p:nvPr>
        </p:nvGraphicFramePr>
        <p:xfrm>
          <a:off x="-13295" y="1004442"/>
          <a:ext cx="4901618" cy="5442456"/>
        </p:xfrm>
        <a:graphic>
          <a:graphicData uri="http://schemas.openxmlformats.org/drawingml/2006/table">
            <a:tbl>
              <a:tblPr/>
              <a:tblGrid>
                <a:gridCol w="1776983"/>
                <a:gridCol w="3124635"/>
              </a:tblGrid>
              <a:tr h="1360614">
                <a:tc>
                  <a:txBody>
                    <a:bodyPr/>
                    <a:lstStyle/>
                    <a:p>
                      <a:pPr algn="ctr" rtl="0" fontAlgn="ctr"/>
                      <a:r>
                        <a:rPr lang="en-US" altLang="ko-KR" sz="1400" b="1" i="0" u="none" strike="noStrike" dirty="0" smtClean="0">
                          <a:solidFill>
                            <a:srgbClr val="333333"/>
                          </a:solidFill>
                          <a:latin typeface="HY헤드라인M" panose="02030600000101010101" pitchFamily="18" charset="-127"/>
                          <a:ea typeface="HY헤드라인M" panose="02030600000101010101" pitchFamily="18" charset="-127"/>
                        </a:rPr>
                        <a:t>Location</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marL="0" marR="0" lvl="0" indent="0" algn="l" defTabSz="914400" rtl="0" eaLnBrk="1" fontAlgn="ctr" latinLnBrk="1" hangingPunct="1">
                        <a:lnSpc>
                          <a:spcPct val="100000"/>
                        </a:lnSpc>
                        <a:spcBef>
                          <a:spcPts val="0"/>
                        </a:spcBef>
                        <a:spcAft>
                          <a:spcPts val="0"/>
                        </a:spcAft>
                        <a:buClrTx/>
                        <a:buSzTx/>
                        <a:buFontTx/>
                        <a:buNone/>
                        <a:tabLst/>
                        <a:defRPr/>
                      </a:pPr>
                      <a:r>
                        <a:rPr lang="en-US" sz="1400" b="0" i="0" u="none" strike="noStrike" baseline="0" dirty="0" smtClean="0">
                          <a:solidFill>
                            <a:srgbClr val="000000"/>
                          </a:solidFill>
                          <a:latin typeface="HY헤드라인M" panose="02030600000101010101" pitchFamily="18" charset="-127"/>
                          <a:ea typeface="HY헤드라인M" panose="02030600000101010101" pitchFamily="18" charset="-127"/>
                        </a:rPr>
                        <a:t>  </a:t>
                      </a:r>
                      <a:r>
                        <a:rPr lang="en-US" altLang="ko-KR" sz="1400" b="0" i="0" u="none" strike="noStrike" baseline="0" dirty="0" err="1" smtClean="0">
                          <a:solidFill>
                            <a:srgbClr val="000000"/>
                          </a:solidFill>
                          <a:latin typeface="HY헤드라인M" panose="02030600000101010101" pitchFamily="18" charset="-127"/>
                          <a:ea typeface="HY헤드라인M" panose="02030600000101010101" pitchFamily="18" charset="-127"/>
                        </a:rPr>
                        <a:t>Osong-eup</a:t>
                      </a: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a:t>
                      </a:r>
                      <a:r>
                        <a:rPr lang="en-US" altLang="ko-KR" sz="1400" b="0" i="0" u="none" strike="noStrike" baseline="0" dirty="0" err="1" smtClean="0">
                          <a:solidFill>
                            <a:srgbClr val="000000"/>
                          </a:solidFill>
                          <a:latin typeface="HY헤드라인M" panose="02030600000101010101" pitchFamily="18" charset="-127"/>
                          <a:ea typeface="HY헤드라인M" panose="02030600000101010101" pitchFamily="18" charset="-127"/>
                        </a:rPr>
                        <a:t>Heungdeok-gu</a:t>
                      </a: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a:t>
                      </a:r>
                    </a:p>
                    <a:p>
                      <a:pPr marL="0" marR="0" lvl="0" indent="0" algn="l" defTabSz="914400" rtl="0" eaLnBrk="1" fontAlgn="ctr" latinLnBrk="1" hangingPunct="1">
                        <a:lnSpc>
                          <a:spcPct val="100000"/>
                        </a:lnSpc>
                        <a:spcBef>
                          <a:spcPts val="0"/>
                        </a:spcBef>
                        <a:spcAft>
                          <a:spcPts val="0"/>
                        </a:spcAft>
                        <a:buClrTx/>
                        <a:buSzTx/>
                        <a:buFontTx/>
                        <a:buNone/>
                        <a:tabLst/>
                        <a:defRPr/>
                      </a:pP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a:t>
                      </a:r>
                      <a:r>
                        <a:rPr lang="en-US" altLang="ko-KR" sz="1400" b="0" i="0" u="none" strike="noStrike" baseline="0" dirty="0" err="1" smtClean="0">
                          <a:solidFill>
                            <a:srgbClr val="000000"/>
                          </a:solidFill>
                          <a:latin typeface="HY헤드라인M" panose="02030600000101010101" pitchFamily="18" charset="-127"/>
                          <a:ea typeface="HY헤드라인M" panose="02030600000101010101" pitchFamily="18" charset="-127"/>
                        </a:rPr>
                        <a:t>Cheongju-si</a:t>
                      </a: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a:t>
                      </a:r>
                      <a:r>
                        <a:rPr lang="en-US" altLang="ko-KR" sz="1400" b="0" i="0" u="none" strike="noStrike" baseline="0" dirty="0" err="1" smtClean="0">
                          <a:solidFill>
                            <a:srgbClr val="000000"/>
                          </a:solidFill>
                          <a:latin typeface="HY헤드라인M" panose="02030600000101010101" pitchFamily="18" charset="-127"/>
                          <a:ea typeface="HY헤드라인M" panose="02030600000101010101" pitchFamily="18" charset="-127"/>
                        </a:rPr>
                        <a:t>Chungcheongbuk</a:t>
                      </a: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-do</a:t>
                      </a: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1360614">
                <a:tc>
                  <a:txBody>
                    <a:bodyPr/>
                    <a:lstStyle/>
                    <a:p>
                      <a:pPr algn="ctr" rtl="0" fontAlgn="ctr"/>
                      <a:r>
                        <a:rPr lang="fr-LU" altLang="ko-KR" sz="1400" b="1" i="0" u="none" strike="noStrike" dirty="0" smtClean="0">
                          <a:solidFill>
                            <a:srgbClr val="333333"/>
                          </a:solidFill>
                          <a:latin typeface="HY헤드라인M" panose="02030600000101010101" pitchFamily="18" charset="-127"/>
                          <a:ea typeface="HY헤드라인M" panose="02030600000101010101" pitchFamily="18" charset="-127"/>
                        </a:rPr>
                        <a:t>Total</a:t>
                      </a:r>
                      <a:r>
                        <a:rPr lang="fr-LU" altLang="ko-KR" sz="1400" b="1" i="0" u="none" strike="noStrike" baseline="0" dirty="0" smtClean="0">
                          <a:solidFill>
                            <a:srgbClr val="333333"/>
                          </a:solidFill>
                          <a:latin typeface="HY헤드라인M" panose="02030600000101010101" pitchFamily="18" charset="-127"/>
                          <a:ea typeface="HY헤드라인M" panose="02030600000101010101" pitchFamily="18" charset="-127"/>
                        </a:rPr>
                        <a:t> Area</a:t>
                      </a:r>
                      <a:r>
                        <a:rPr lang="fr-LU" altLang="ko-KR" sz="1400" b="1" i="0" u="none" strike="noStrike" dirty="0" smtClean="0">
                          <a:solidFill>
                            <a:srgbClr val="333333"/>
                          </a:solidFill>
                          <a:latin typeface="HY헤드라인M" panose="02030600000101010101" pitchFamily="18" charset="-127"/>
                          <a:ea typeface="HY헤드라인M" panose="02030600000101010101" pitchFamily="18" charset="-127"/>
                        </a:rPr>
                        <a:t> </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fr-LU" sz="1400" b="0" i="0" u="none" strike="noStrike" dirty="0" smtClean="0">
                          <a:solidFill>
                            <a:srgbClr val="000000"/>
                          </a:solidFill>
                          <a:latin typeface="HY헤드라인M" panose="02030600000101010101" pitchFamily="18" charset="-127"/>
                          <a:ea typeface="HY헤드라인M" panose="02030600000101010101" pitchFamily="18" charset="-127"/>
                        </a:rPr>
                        <a:t>  </a:t>
                      </a:r>
                      <a:r>
                        <a:rPr lang="en-US" sz="1400" b="0" i="0" u="none" strike="noStrike" kern="1200" dirty="0" smtClean="0">
                          <a:solidFill>
                            <a:srgbClr val="000000"/>
                          </a:solidFill>
                          <a:latin typeface="HY헤드라인M" panose="02030600000101010101" pitchFamily="18" charset="-127"/>
                          <a:ea typeface="HY헤드라인M" panose="02030600000101010101" pitchFamily="18" charset="-127"/>
                          <a:cs typeface="+mn-cs"/>
                        </a:rPr>
                        <a:t>72,664m</a:t>
                      </a:r>
                      <a:r>
                        <a:rPr lang="en-US" sz="1400" b="0" i="0" u="none" strike="noStrike" kern="1200" baseline="30000" dirty="0" smtClean="0">
                          <a:solidFill>
                            <a:srgbClr val="000000"/>
                          </a:solidFill>
                          <a:latin typeface="HY헤드라인M" panose="02030600000101010101" pitchFamily="18" charset="-127"/>
                          <a:ea typeface="HY헤드라인M" panose="02030600000101010101" pitchFamily="18" charset="-127"/>
                          <a:cs typeface="+mn-cs"/>
                        </a:rPr>
                        <a:t>2</a:t>
                      </a:r>
                      <a:endParaRPr lang="fr-LU" sz="1400" b="0" i="0" u="none" strike="noStrike" kern="1200" baseline="30000" dirty="0">
                        <a:solidFill>
                          <a:srgbClr val="000000"/>
                        </a:solidFill>
                        <a:latin typeface="HY헤드라인M" panose="02030600000101010101" pitchFamily="18" charset="-127"/>
                        <a:ea typeface="HY헤드라인M" panose="02030600000101010101" pitchFamily="18" charset="-127"/>
                        <a:cs typeface="+mn-cs"/>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1360614">
                <a:tc>
                  <a:txBody>
                    <a:bodyPr/>
                    <a:lstStyle/>
                    <a:p>
                      <a:pPr algn="ctr" rtl="0" fontAlgn="ctr"/>
                      <a:r>
                        <a:rPr lang="en-US" altLang="ko-KR" sz="1400" b="1" i="0" u="none" strike="noStrike" dirty="0" smtClean="0">
                          <a:solidFill>
                            <a:srgbClr val="333333"/>
                          </a:solidFill>
                          <a:latin typeface="HY헤드라인M" panose="02030600000101010101" pitchFamily="18" charset="-127"/>
                          <a:ea typeface="HY헤드라인M" panose="02030600000101010101" pitchFamily="18" charset="-127"/>
                        </a:rPr>
                        <a:t>Area of</a:t>
                      </a:r>
                    </a:p>
                    <a:p>
                      <a:pPr algn="ctr" rtl="0" fontAlgn="ctr"/>
                      <a:r>
                        <a:rPr lang="en-US" altLang="ko-KR" sz="1400" b="1" i="0" u="none" strike="noStrike" dirty="0" smtClean="0">
                          <a:solidFill>
                            <a:srgbClr val="333333"/>
                          </a:solidFill>
                          <a:latin typeface="HY헤드라인M" panose="02030600000101010101" pitchFamily="18" charset="-127"/>
                          <a:ea typeface="HY헤드라인M" panose="02030600000101010101" pitchFamily="18" charset="-127"/>
                        </a:rPr>
                        <a:t>Commercial Zone</a:t>
                      </a:r>
                      <a:endParaRPr lang="fr-LU" altLang="ko-KR" sz="1400" b="1" i="0" u="none" strike="noStrike" dirty="0">
                        <a:solidFill>
                          <a:srgbClr val="333333"/>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ko-KR" altLang="en-US" sz="1400" b="0" i="0" u="none" strike="noStrike" dirty="0" smtClean="0">
                          <a:solidFill>
                            <a:srgbClr val="000000"/>
                          </a:solidFill>
                          <a:latin typeface="HY헤드라인M" panose="02030600000101010101" pitchFamily="18" charset="-127"/>
                          <a:ea typeface="HY헤드라인M" panose="02030600000101010101" pitchFamily="18" charset="-127"/>
                        </a:rPr>
                        <a:t>  </a:t>
                      </a:r>
                      <a:r>
                        <a:rPr lang="en-US" altLang="ko-KR" sz="1400" b="0" i="0" u="none" strike="noStrike" dirty="0" smtClean="0">
                          <a:solidFill>
                            <a:srgbClr val="000000"/>
                          </a:solidFill>
                          <a:latin typeface="HY헤드라인M" panose="02030600000101010101" pitchFamily="18" charset="-127"/>
                          <a:ea typeface="HY헤드라인M" panose="02030600000101010101" pitchFamily="18" charset="-127"/>
                        </a:rPr>
                        <a:t>Outlet: 53,981m</a:t>
                      </a:r>
                      <a:r>
                        <a:rPr lang="en-US" altLang="ko-KR" sz="1400" b="0" i="0" u="none" strike="noStrike" baseline="30000" dirty="0" smtClean="0">
                          <a:solidFill>
                            <a:srgbClr val="000000"/>
                          </a:solidFill>
                          <a:latin typeface="HY헤드라인M" panose="02030600000101010101" pitchFamily="18" charset="-127"/>
                          <a:ea typeface="HY헤드라인M" panose="02030600000101010101" pitchFamily="18" charset="-127"/>
                        </a:rPr>
                        <a:t>2</a:t>
                      </a:r>
                      <a:endParaRPr lang="fr-LU" sz="1400" b="0" i="0" u="none" strike="noStrike" baseline="30000" dirty="0" smtClean="0">
                        <a:solidFill>
                          <a:srgbClr val="000000"/>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1360614">
                <a:tc>
                  <a:txBody>
                    <a:bodyPr/>
                    <a:lstStyle/>
                    <a:p>
                      <a:pPr algn="ctr" rtl="0" fontAlgn="ctr"/>
                      <a:r>
                        <a:rPr lang="en-US" altLang="ko-KR" sz="1400" b="1" i="0" u="none" strike="noStrike" dirty="0" smtClean="0">
                          <a:solidFill>
                            <a:srgbClr val="333333"/>
                          </a:solidFill>
                          <a:latin typeface="HY헤드라인M" panose="02030600000101010101" pitchFamily="18" charset="-127"/>
                          <a:ea typeface="HY헤드라인M" panose="02030600000101010101" pitchFamily="18" charset="-127"/>
                        </a:rPr>
                        <a:t>Main Facilities</a:t>
                      </a:r>
                      <a:endParaRPr lang="fr-LU" sz="1400" b="1" i="0" u="none" strike="noStrike" dirty="0" smtClean="0">
                        <a:solidFill>
                          <a:srgbClr val="333333"/>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fr-LU" sz="1400" b="0" i="0" u="none" strike="noStrike" dirty="0" smtClean="0">
                          <a:solidFill>
                            <a:srgbClr val="000000"/>
                          </a:solidFill>
                          <a:latin typeface="HY헤드라인M" panose="02030600000101010101" pitchFamily="18" charset="-127"/>
                          <a:ea typeface="HY헤드라인M" panose="02030600000101010101" pitchFamily="18" charset="-127"/>
                        </a:rPr>
                        <a:t>  </a:t>
                      </a:r>
                      <a:r>
                        <a:rPr lang="en-US" altLang="ko-KR" sz="1400" b="0" i="0" u="none" strike="noStrike" dirty="0" smtClean="0">
                          <a:solidFill>
                            <a:srgbClr val="000000"/>
                          </a:solidFill>
                          <a:latin typeface="HY헤드라인M" panose="02030600000101010101" pitchFamily="18" charset="-127"/>
                          <a:ea typeface="HY헤드라인M" panose="02030600000101010101" pitchFamily="18" charset="-127"/>
                        </a:rPr>
                        <a:t>Premium Outlet, Hotel, R&amp;D Center,</a:t>
                      </a:r>
                    </a:p>
                    <a:p>
                      <a:pPr algn="l" rtl="0" fontAlgn="ctr"/>
                      <a:r>
                        <a:rPr lang="en-US" sz="1400" b="0" i="0" u="none" strike="noStrike" dirty="0" smtClean="0">
                          <a:solidFill>
                            <a:srgbClr val="000000"/>
                          </a:solidFill>
                          <a:latin typeface="HY헤드라인M" panose="02030600000101010101" pitchFamily="18" charset="-127"/>
                          <a:ea typeface="HY헤드라인M" panose="02030600000101010101" pitchFamily="18" charset="-127"/>
                        </a:rPr>
                        <a:t>  Theme</a:t>
                      </a:r>
                      <a:r>
                        <a:rPr lang="en-US" sz="1400" b="0" i="0" u="none" strike="noStrike" baseline="0" dirty="0" smtClean="0">
                          <a:solidFill>
                            <a:srgbClr val="000000"/>
                          </a:solidFill>
                          <a:latin typeface="HY헤드라인M" panose="02030600000101010101" pitchFamily="18" charset="-127"/>
                          <a:ea typeface="HY헤드라인M" panose="02030600000101010101" pitchFamily="18" charset="-127"/>
                        </a:rPr>
                        <a:t> Park</a:t>
                      </a:r>
                      <a:r>
                        <a:rPr lang="en-US" altLang="ko-KR" sz="1400" b="0" i="0" u="none" strike="noStrike" dirty="0" smtClean="0">
                          <a:solidFill>
                            <a:srgbClr val="000000"/>
                          </a:solidFill>
                          <a:latin typeface="HY헤드라인M" panose="02030600000101010101" pitchFamily="18" charset="-127"/>
                          <a:ea typeface="HY헤드라인M" panose="02030600000101010101" pitchFamily="18" charset="-127"/>
                        </a:rPr>
                        <a:t>,</a:t>
                      </a: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Healthcare</a:t>
                      </a:r>
                      <a:r>
                        <a:rPr lang="ko-KR" altLang="en-US" sz="1400" b="0" i="0" u="none" strike="noStrike" baseline="0" dirty="0" smtClean="0">
                          <a:solidFill>
                            <a:srgbClr val="000000"/>
                          </a:solidFill>
                          <a:latin typeface="HY헤드라인M" panose="02030600000101010101" pitchFamily="18" charset="-127"/>
                          <a:ea typeface="HY헤드라인M" panose="02030600000101010101" pitchFamily="18" charset="-127"/>
                        </a:rPr>
                        <a:t> </a:t>
                      </a: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Service</a:t>
                      </a:r>
                      <a:r>
                        <a:rPr lang="ko-KR" altLang="en-US" sz="1400" b="0" i="0" u="none" strike="noStrike" baseline="0" dirty="0" smtClean="0">
                          <a:solidFill>
                            <a:srgbClr val="000000"/>
                          </a:solidFill>
                          <a:latin typeface="HY헤드라인M" panose="02030600000101010101" pitchFamily="18" charset="-127"/>
                          <a:ea typeface="HY헤드라인M" panose="02030600000101010101" pitchFamily="18" charset="-127"/>
                        </a:rPr>
                        <a:t> </a:t>
                      </a:r>
                      <a:endPar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endParaRPr>
                    </a:p>
                    <a:p>
                      <a:pPr algn="l" rtl="0" fontAlgn="ct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  Center</a:t>
                      </a:r>
                      <a:r>
                        <a:rPr lang="ko-KR" altLang="en-US" sz="1400" b="0" i="0" u="none" strike="noStrike" baseline="0" dirty="0" smtClean="0">
                          <a:solidFill>
                            <a:srgbClr val="000000"/>
                          </a:solidFill>
                          <a:latin typeface="HY헤드라인M" panose="02030600000101010101" pitchFamily="18" charset="-127"/>
                          <a:ea typeface="HY헤드라인M" panose="02030600000101010101" pitchFamily="18" charset="-127"/>
                        </a:rPr>
                        <a:t> </a:t>
                      </a:r>
                      <a:r>
                        <a:rPr lang="en-US" altLang="ko-KR" sz="1400" b="0" i="0" u="none" strike="noStrike" baseline="0" dirty="0" smtClean="0">
                          <a:solidFill>
                            <a:srgbClr val="000000"/>
                          </a:solidFill>
                          <a:latin typeface="HY헤드라인M" panose="02030600000101010101" pitchFamily="18" charset="-127"/>
                          <a:ea typeface="HY헤드라인M" panose="02030600000101010101" pitchFamily="18" charset="-127"/>
                        </a:rPr>
                        <a:t>etc.</a:t>
                      </a:r>
                      <a:endParaRPr lang="fr-LU" sz="1400" b="0" i="0" u="none" strike="noStrike" dirty="0">
                        <a:solidFill>
                          <a:srgbClr val="000000"/>
                        </a:solidFill>
                        <a:latin typeface="HY헤드라인M" panose="02030600000101010101" pitchFamily="18" charset="-127"/>
                        <a:ea typeface="HY헤드라인M" panose="02030600000101010101" pitchFamily="18" charset="-127"/>
                      </a:endParaRPr>
                    </a:p>
                  </a:txBody>
                  <a:tcPr marL="5780" marR="5780" marT="578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bl>
          </a:graphicData>
        </a:graphic>
      </p:graphicFrame>
      <p:pic>
        <p:nvPicPr>
          <p:cNvPr id="2" name="그림 1"/>
          <p:cNvPicPr>
            <a:picLocks noChangeAspect="1"/>
          </p:cNvPicPr>
          <p:nvPr/>
        </p:nvPicPr>
        <p:blipFill>
          <a:blip r:embed="rId3"/>
          <a:stretch>
            <a:fillRect/>
          </a:stretch>
        </p:blipFill>
        <p:spPr>
          <a:xfrm>
            <a:off x="4899545" y="3950629"/>
            <a:ext cx="4246974" cy="2496269"/>
          </a:xfrm>
          <a:prstGeom prst="rect">
            <a:avLst/>
          </a:prstGeom>
        </p:spPr>
      </p:pic>
      <p:pic>
        <p:nvPicPr>
          <p:cNvPr id="3" name="그림 2"/>
          <p:cNvPicPr>
            <a:picLocks noChangeAspect="1"/>
          </p:cNvPicPr>
          <p:nvPr/>
        </p:nvPicPr>
        <p:blipFill>
          <a:blip r:embed="rId4"/>
          <a:stretch>
            <a:fillRect/>
          </a:stretch>
        </p:blipFill>
        <p:spPr>
          <a:xfrm>
            <a:off x="4878552" y="1004442"/>
            <a:ext cx="4265448" cy="2943760"/>
          </a:xfrm>
          <a:prstGeom prst="rect">
            <a:avLst/>
          </a:prstGeom>
        </p:spPr>
      </p:pic>
    </p:spTree>
    <p:extLst>
      <p:ext uri="{BB962C8B-B14F-4D97-AF65-F5344CB8AC3E}">
        <p14:creationId xmlns:p14="http://schemas.microsoft.com/office/powerpoint/2010/main" val="8565276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표 10"/>
          <p:cNvGraphicFramePr>
            <a:graphicFrameLocks noGrp="1"/>
          </p:cNvGraphicFramePr>
          <p:nvPr>
            <p:extLst>
              <p:ext uri="{D42A27DB-BD31-4B8C-83A1-F6EECF244321}">
                <p14:modId xmlns:p14="http://schemas.microsoft.com/office/powerpoint/2010/main" val="1692443212"/>
              </p:ext>
            </p:extLst>
          </p:nvPr>
        </p:nvGraphicFramePr>
        <p:xfrm>
          <a:off x="-1" y="986997"/>
          <a:ext cx="4655211" cy="5447288"/>
        </p:xfrm>
        <a:graphic>
          <a:graphicData uri="http://schemas.openxmlformats.org/drawingml/2006/table">
            <a:tbl>
              <a:tblPr/>
              <a:tblGrid>
                <a:gridCol w="1315127"/>
                <a:gridCol w="3340084"/>
              </a:tblGrid>
              <a:tr h="1361822">
                <a:tc>
                  <a:txBody>
                    <a:bodyPr/>
                    <a:lstStyle/>
                    <a:p>
                      <a:pPr algn="ctr" rtl="0" fontAlgn="ctr"/>
                      <a:r>
                        <a:rPr lang="en-US" altLang="ko-KR" sz="1400" b="1" i="0" u="none" strike="noStrike" dirty="0" smtClean="0">
                          <a:solidFill>
                            <a:srgbClr val="333333"/>
                          </a:solidFill>
                          <a:latin typeface="HY헤드라인M" panose="02030600000101010101" pitchFamily="18" charset="-127"/>
                          <a:ea typeface="HY헤드라인M" panose="02030600000101010101" pitchFamily="18" charset="-127"/>
                        </a:rPr>
                        <a:t>Location</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en-US" altLang="ko-KR" sz="1400" b="0" i="0" u="none" strike="noStrike" dirty="0" smtClean="0">
                          <a:solidFill>
                            <a:srgbClr val="333333"/>
                          </a:solidFill>
                          <a:latin typeface="HY헤드라인M" panose="02030600000101010101" pitchFamily="18" charset="-127"/>
                          <a:ea typeface="HY헤드라인M" panose="02030600000101010101" pitchFamily="18" charset="-127"/>
                        </a:rPr>
                        <a:t>  </a:t>
                      </a:r>
                      <a:r>
                        <a:rPr lang="en-US" altLang="ko-KR" sz="1400" b="0" i="0" u="none" strike="noStrike" baseline="0" dirty="0" err="1" smtClean="0">
                          <a:solidFill>
                            <a:srgbClr val="333333"/>
                          </a:solidFill>
                          <a:latin typeface="HY헤드라인M" panose="02030600000101010101" pitchFamily="18" charset="-127"/>
                          <a:ea typeface="HY헤드라인M" panose="02030600000101010101" pitchFamily="18" charset="-127"/>
                        </a:rPr>
                        <a:t>Jeongwang</a:t>
                      </a:r>
                      <a:r>
                        <a:rPr lang="en-US" altLang="ko-KR" sz="1400" b="0" i="0" u="none" strike="noStrike" baseline="0" dirty="0" smtClean="0">
                          <a:solidFill>
                            <a:srgbClr val="333333"/>
                          </a:solidFill>
                          <a:latin typeface="HY헤드라인M" panose="02030600000101010101" pitchFamily="18" charset="-127"/>
                          <a:ea typeface="HY헤드라인M" panose="02030600000101010101" pitchFamily="18" charset="-127"/>
                        </a:rPr>
                        <a:t>-dong, </a:t>
                      </a:r>
                      <a:r>
                        <a:rPr lang="en-US" altLang="ko-KR" sz="1400" b="0" i="0" u="none" strike="noStrike" baseline="0" dirty="0" err="1" smtClean="0">
                          <a:solidFill>
                            <a:srgbClr val="333333"/>
                          </a:solidFill>
                          <a:latin typeface="HY헤드라인M" panose="02030600000101010101" pitchFamily="18" charset="-127"/>
                          <a:ea typeface="HY헤드라인M" panose="02030600000101010101" pitchFamily="18" charset="-127"/>
                        </a:rPr>
                        <a:t>Siheung-si</a:t>
                      </a:r>
                      <a:r>
                        <a:rPr lang="en-US" altLang="ko-KR" sz="1400" b="0" i="0" u="none" strike="noStrike" baseline="0" dirty="0" smtClean="0">
                          <a:solidFill>
                            <a:srgbClr val="333333"/>
                          </a:solidFill>
                          <a:latin typeface="HY헤드라인M" panose="02030600000101010101" pitchFamily="18" charset="-127"/>
                          <a:ea typeface="HY헤드라인M" panose="02030600000101010101" pitchFamily="18" charset="-127"/>
                        </a:rPr>
                        <a:t>,</a:t>
                      </a:r>
                      <a:endParaRPr lang="en-US" altLang="ko-KR" sz="1400" b="0" i="0" u="none" strike="noStrike" dirty="0" smtClean="0">
                        <a:solidFill>
                          <a:srgbClr val="333333"/>
                        </a:solidFill>
                        <a:latin typeface="HY헤드라인M" panose="02030600000101010101" pitchFamily="18" charset="-127"/>
                        <a:ea typeface="HY헤드라인M" panose="02030600000101010101" pitchFamily="18" charset="-127"/>
                      </a:endParaRPr>
                    </a:p>
                    <a:p>
                      <a:pPr algn="l" rtl="0" fontAlgn="ctr"/>
                      <a:r>
                        <a:rPr lang="en-US" altLang="ko-KR" sz="1400" b="0" i="0" u="none" strike="noStrike" baseline="0" dirty="0" smtClean="0">
                          <a:solidFill>
                            <a:srgbClr val="333333"/>
                          </a:solidFill>
                          <a:latin typeface="HY헤드라인M" panose="02030600000101010101" pitchFamily="18" charset="-127"/>
                          <a:ea typeface="HY헤드라인M" panose="02030600000101010101" pitchFamily="18" charset="-127"/>
                        </a:rPr>
                        <a:t>  </a:t>
                      </a:r>
                      <a:r>
                        <a:rPr lang="en-US" altLang="ko-KR" sz="1400" b="0" i="0" u="none" strike="noStrike" baseline="0" dirty="0" err="1" smtClean="0">
                          <a:solidFill>
                            <a:srgbClr val="333333"/>
                          </a:solidFill>
                          <a:latin typeface="HY헤드라인M" panose="02030600000101010101" pitchFamily="18" charset="-127"/>
                          <a:ea typeface="HY헤드라인M" panose="02030600000101010101" pitchFamily="18" charset="-127"/>
                        </a:rPr>
                        <a:t>Gyeonggi</a:t>
                      </a:r>
                      <a:r>
                        <a:rPr lang="en-US" altLang="ko-KR" sz="1400" b="0" i="0" u="none" strike="noStrike" baseline="0" dirty="0" smtClean="0">
                          <a:solidFill>
                            <a:srgbClr val="333333"/>
                          </a:solidFill>
                          <a:latin typeface="HY헤드라인M" panose="02030600000101010101" pitchFamily="18" charset="-127"/>
                          <a:ea typeface="HY헤드라인M" panose="02030600000101010101" pitchFamily="18" charset="-127"/>
                        </a:rPr>
                        <a:t>-do</a:t>
                      </a:r>
                      <a:endParaRPr lang="en-US" altLang="ko-KR" sz="1400" b="0" i="0" u="none" strike="noStrike" dirty="0">
                        <a:solidFill>
                          <a:srgbClr val="333333"/>
                        </a:solidFill>
                        <a:latin typeface="HY헤드라인M" panose="02030600000101010101" pitchFamily="18" charset="-127"/>
                        <a:ea typeface="HY헤드라인M" panose="02030600000101010101" pitchFamily="18" charset="-127"/>
                      </a:endParaRP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1361822">
                <a:tc>
                  <a:txBody>
                    <a:bodyPr/>
                    <a:lstStyle/>
                    <a:p>
                      <a:pPr algn="ctr" rtl="0" fontAlgn="ctr"/>
                      <a:r>
                        <a:rPr lang="en-US" altLang="ko-KR" sz="1400" b="1" i="0" u="none" strike="noStrike" dirty="0" smtClean="0">
                          <a:solidFill>
                            <a:srgbClr val="333333"/>
                          </a:solidFill>
                          <a:latin typeface="HY헤드라인M" panose="02030600000101010101" pitchFamily="18" charset="-127"/>
                          <a:ea typeface="HY헤드라인M" panose="02030600000101010101" pitchFamily="18" charset="-127"/>
                        </a:rPr>
                        <a:t>Total Area</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fr-LU" sz="1400" b="0" i="0" u="none" strike="noStrike" dirty="0" smtClean="0">
                          <a:solidFill>
                            <a:srgbClr val="333333"/>
                          </a:solidFill>
                          <a:latin typeface="HY헤드라인M" panose="02030600000101010101" pitchFamily="18" charset="-127"/>
                          <a:ea typeface="HY헤드라인M" panose="02030600000101010101" pitchFamily="18" charset="-127"/>
                        </a:rPr>
                        <a:t>  </a:t>
                      </a:r>
                      <a:r>
                        <a:rPr lang="en-US" sz="1400" b="0" i="0" u="none" strike="noStrike" kern="1200" dirty="0" smtClean="0">
                          <a:solidFill>
                            <a:schemeClr val="dk1"/>
                          </a:solidFill>
                          <a:effectLst/>
                          <a:latin typeface="HY헤드라인M" panose="02030600000101010101" pitchFamily="18" charset="-127"/>
                          <a:ea typeface="HY헤드라인M" panose="02030600000101010101" pitchFamily="18" charset="-127"/>
                          <a:cs typeface="+mn-cs"/>
                        </a:rPr>
                        <a:t>351</a:t>
                      </a:r>
                      <a:r>
                        <a:rPr lang="en-US" altLang="ko-KR" sz="1400" b="0" kern="1200" dirty="0" smtClean="0">
                          <a:solidFill>
                            <a:schemeClr val="dk1"/>
                          </a:solidFill>
                          <a:effectLst/>
                          <a:latin typeface="HY헤드라인M" panose="02030600000101010101" pitchFamily="18" charset="-127"/>
                          <a:ea typeface="HY헤드라인M" panose="02030600000101010101" pitchFamily="18" charset="-127"/>
                          <a:cs typeface="+mn-cs"/>
                        </a:rPr>
                        <a:t>,869</a:t>
                      </a:r>
                      <a:r>
                        <a:rPr lang="en-US" altLang="ko-KR" sz="1400" b="0" i="0" u="none" strike="noStrike" kern="1200" dirty="0" smtClean="0">
                          <a:solidFill>
                            <a:srgbClr val="000000"/>
                          </a:solidFill>
                          <a:latin typeface="HY헤드라인M" panose="02030600000101010101" pitchFamily="18" charset="-127"/>
                          <a:ea typeface="HY헤드라인M" panose="02030600000101010101" pitchFamily="18" charset="-127"/>
                          <a:cs typeface="+mn-cs"/>
                        </a:rPr>
                        <a:t>m</a:t>
                      </a:r>
                      <a:r>
                        <a:rPr lang="en-US" altLang="ko-KR" sz="1400" b="0" i="0" u="none" strike="noStrike" kern="1200" baseline="30000" dirty="0" smtClean="0">
                          <a:solidFill>
                            <a:srgbClr val="000000"/>
                          </a:solidFill>
                          <a:latin typeface="HY헤드라인M" panose="02030600000101010101" pitchFamily="18" charset="-127"/>
                          <a:ea typeface="HY헤드라인M" panose="02030600000101010101" pitchFamily="18" charset="-127"/>
                          <a:cs typeface="+mn-cs"/>
                        </a:rPr>
                        <a:t>2</a:t>
                      </a:r>
                      <a:endParaRPr lang="fr-LU" sz="1400" b="0" i="0" u="none" strike="noStrike" dirty="0">
                        <a:solidFill>
                          <a:srgbClr val="333333"/>
                        </a:solidFill>
                        <a:latin typeface="HY헤드라인M" panose="02030600000101010101" pitchFamily="18" charset="-127"/>
                        <a:ea typeface="HY헤드라인M" panose="02030600000101010101" pitchFamily="18" charset="-127"/>
                      </a:endParaRP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1361822">
                <a:tc>
                  <a:txBody>
                    <a:bodyPr/>
                    <a:lstStyle/>
                    <a:p>
                      <a:pPr algn="ctr" rtl="0" fontAlgn="ctr"/>
                      <a:r>
                        <a:rPr lang="en-US" altLang="ko-KR" sz="1400" b="1" i="0" u="none" strike="noStrike" dirty="0" smtClean="0">
                          <a:solidFill>
                            <a:srgbClr val="333333"/>
                          </a:solidFill>
                          <a:latin typeface="HY헤드라인M" panose="02030600000101010101" pitchFamily="18" charset="-127"/>
                          <a:ea typeface="HY헤드라인M" panose="02030600000101010101" pitchFamily="18" charset="-127"/>
                        </a:rPr>
                        <a:t>Development </a:t>
                      </a:r>
                    </a:p>
                    <a:p>
                      <a:pPr algn="ctr" rtl="0" fontAlgn="ctr"/>
                      <a:r>
                        <a:rPr lang="en-US" altLang="ko-KR" sz="1400" b="1" i="0" u="none" strike="noStrike" dirty="0" smtClean="0">
                          <a:solidFill>
                            <a:srgbClr val="333333"/>
                          </a:solidFill>
                          <a:latin typeface="HY헤드라인M" panose="02030600000101010101" pitchFamily="18" charset="-127"/>
                          <a:ea typeface="HY헤드라인M" panose="02030600000101010101" pitchFamily="18" charset="-127"/>
                        </a:rPr>
                        <a:t>Possible</a:t>
                      </a:r>
                      <a:r>
                        <a:rPr lang="en-US" altLang="ko-KR" sz="1400" b="1" i="0" u="none" strike="noStrike" baseline="0" dirty="0" smtClean="0">
                          <a:solidFill>
                            <a:srgbClr val="333333"/>
                          </a:solidFill>
                          <a:latin typeface="HY헤드라인M" panose="02030600000101010101" pitchFamily="18" charset="-127"/>
                          <a:ea typeface="HY헤드라인M" panose="02030600000101010101" pitchFamily="18" charset="-127"/>
                        </a:rPr>
                        <a:t> Area</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algn="l" rtl="0" fontAlgn="ctr"/>
                      <a:r>
                        <a:rPr lang="en-US" altLang="ko-KR" sz="1400" b="0" i="0" u="none" strike="noStrike" dirty="0" smtClean="0">
                          <a:solidFill>
                            <a:srgbClr val="333333"/>
                          </a:solidFill>
                          <a:latin typeface="HY헤드라인M" panose="02030600000101010101" pitchFamily="18" charset="-127"/>
                          <a:ea typeface="HY헤드라인M" panose="02030600000101010101" pitchFamily="18" charset="-127"/>
                        </a:rPr>
                        <a:t>  </a:t>
                      </a:r>
                      <a:r>
                        <a:rPr lang="en-US" altLang="ko-KR" sz="1400" b="0" i="0" u="none" strike="noStrike" kern="1200" dirty="0" smtClean="0">
                          <a:solidFill>
                            <a:schemeClr val="dk1"/>
                          </a:solidFill>
                          <a:effectLst/>
                          <a:latin typeface="HY헤드라인M" panose="02030600000101010101" pitchFamily="18" charset="-127"/>
                          <a:ea typeface="HY헤드라인M" panose="02030600000101010101" pitchFamily="18" charset="-127"/>
                          <a:cs typeface="+mn-cs"/>
                        </a:rPr>
                        <a:t>97,155</a:t>
                      </a:r>
                      <a:r>
                        <a:rPr lang="en-US" altLang="ko-KR" sz="1400" b="0" i="0" u="none" strike="noStrike" kern="1200" dirty="0" smtClean="0">
                          <a:solidFill>
                            <a:srgbClr val="000000"/>
                          </a:solidFill>
                          <a:latin typeface="HY헤드라인M" panose="02030600000101010101" pitchFamily="18" charset="-127"/>
                          <a:ea typeface="HY헤드라인M" panose="02030600000101010101" pitchFamily="18" charset="-127"/>
                          <a:cs typeface="+mn-cs"/>
                        </a:rPr>
                        <a:t>m</a:t>
                      </a:r>
                      <a:r>
                        <a:rPr lang="en-US" altLang="ko-KR" sz="1400" b="0" i="0" u="none" strike="noStrike" kern="1200" baseline="30000" dirty="0" smtClean="0">
                          <a:solidFill>
                            <a:srgbClr val="000000"/>
                          </a:solidFill>
                          <a:latin typeface="HY헤드라인M" panose="02030600000101010101" pitchFamily="18" charset="-127"/>
                          <a:ea typeface="HY헤드라인M" panose="02030600000101010101" pitchFamily="18" charset="-127"/>
                          <a:cs typeface="+mn-cs"/>
                        </a:rPr>
                        <a:t>2</a:t>
                      </a:r>
                      <a:endParaRPr lang="en-US" altLang="ko-KR" sz="1400" b="0" i="0" u="none" strike="noStrike" dirty="0">
                        <a:solidFill>
                          <a:srgbClr val="333333"/>
                        </a:solidFill>
                        <a:latin typeface="HY헤드라인M" panose="02030600000101010101" pitchFamily="18" charset="-127"/>
                        <a:ea typeface="HY헤드라인M" panose="02030600000101010101" pitchFamily="18" charset="-127"/>
                      </a:endParaRP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r h="1361822">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400" b="1" i="0" u="none" strike="noStrike" dirty="0" smtClean="0">
                          <a:solidFill>
                            <a:srgbClr val="333333"/>
                          </a:solidFill>
                          <a:latin typeface="HY헤드라인M" panose="02030600000101010101" pitchFamily="18" charset="-127"/>
                          <a:ea typeface="HY헤드라인M" panose="02030600000101010101" pitchFamily="18" charset="-127"/>
                        </a:rPr>
                        <a:t>Main Facilities</a:t>
                      </a:r>
                      <a:endParaRPr lang="fr-LU" sz="1400" b="1" i="0" u="none" strike="noStrike" dirty="0">
                        <a:solidFill>
                          <a:srgbClr val="333333"/>
                        </a:solidFill>
                        <a:latin typeface="HY헤드라인M" panose="02030600000101010101" pitchFamily="18" charset="-127"/>
                        <a:ea typeface="HY헤드라인M" panose="02030600000101010101" pitchFamily="18" charset="-127"/>
                      </a:endParaRP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100000">
                          <a:schemeClr val="bg1">
                            <a:lumMod val="85000"/>
                          </a:schemeClr>
                        </a:gs>
                      </a:gsLst>
                      <a:lin ang="5400000" scaled="0"/>
                    </a:gradFill>
                  </a:tcPr>
                </a:tc>
                <a:tc>
                  <a:txBody>
                    <a:bodyPr/>
                    <a:lstStyle/>
                    <a:p>
                      <a:pPr marL="0" marR="0" indent="0" algn="l" defTabSz="914400" rtl="0" eaLnBrk="1" fontAlgn="ctr" latinLnBrk="1" hangingPunct="1">
                        <a:lnSpc>
                          <a:spcPct val="100000"/>
                        </a:lnSpc>
                        <a:spcBef>
                          <a:spcPts val="0"/>
                        </a:spcBef>
                        <a:spcAft>
                          <a:spcPts val="0"/>
                        </a:spcAft>
                        <a:buClrTx/>
                        <a:buSzTx/>
                        <a:buFontTx/>
                        <a:buNone/>
                        <a:tabLst/>
                        <a:defRPr/>
                      </a:pPr>
                      <a:r>
                        <a:rPr lang="fr-LU" sz="1400" b="0" i="0" u="none" strike="noStrike" dirty="0" smtClean="0">
                          <a:solidFill>
                            <a:srgbClr val="333333"/>
                          </a:solidFill>
                          <a:latin typeface="HY헤드라인M" panose="02030600000101010101" pitchFamily="18" charset="-127"/>
                          <a:ea typeface="HY헤드라인M" panose="02030600000101010101" pitchFamily="18" charset="-127"/>
                        </a:rPr>
                        <a:t>  - </a:t>
                      </a:r>
                      <a:r>
                        <a:rPr lang="en-US" altLang="ko-KR" sz="1400" b="0" i="0" u="none" strike="noStrike" baseline="0" dirty="0" smtClean="0">
                          <a:solidFill>
                            <a:srgbClr val="333333"/>
                          </a:solidFill>
                          <a:latin typeface="HY헤드라인M" panose="02030600000101010101" pitchFamily="18" charset="-127"/>
                          <a:ea typeface="HY헤드라인M" panose="02030600000101010101" pitchFamily="18" charset="-127"/>
                        </a:rPr>
                        <a:t>Business Hotel</a:t>
                      </a:r>
                    </a:p>
                    <a:p>
                      <a:pPr marL="0" marR="0" indent="0" algn="l" defTabSz="914400" rtl="0" eaLnBrk="1" fontAlgn="ctr" latinLnBrk="1" hangingPunct="1">
                        <a:lnSpc>
                          <a:spcPct val="100000"/>
                        </a:lnSpc>
                        <a:spcBef>
                          <a:spcPts val="0"/>
                        </a:spcBef>
                        <a:spcAft>
                          <a:spcPts val="0"/>
                        </a:spcAft>
                        <a:buClrTx/>
                        <a:buSzTx/>
                        <a:buFontTx/>
                        <a:buNone/>
                        <a:tabLst/>
                        <a:defRPr/>
                      </a:pPr>
                      <a:r>
                        <a:rPr lang="fr-LU" altLang="ko-KR" sz="1400" b="0" i="0" u="none" strike="noStrike" dirty="0" smtClean="0">
                          <a:solidFill>
                            <a:srgbClr val="333333"/>
                          </a:solidFill>
                          <a:latin typeface="HY헤드라인M" panose="02030600000101010101" pitchFamily="18" charset="-127"/>
                          <a:ea typeface="HY헤드라인M" panose="02030600000101010101" pitchFamily="18" charset="-127"/>
                        </a:rPr>
                        <a:t>  - </a:t>
                      </a:r>
                      <a:r>
                        <a:rPr lang="en-US" altLang="ko-KR" sz="1400" b="0" i="0" u="none" strike="noStrike" dirty="0" smtClean="0">
                          <a:solidFill>
                            <a:srgbClr val="333333"/>
                          </a:solidFill>
                          <a:latin typeface="HY헤드라인M" panose="02030600000101010101" pitchFamily="18" charset="-127"/>
                          <a:ea typeface="HY헤드라인M" panose="02030600000101010101" pitchFamily="18" charset="-127"/>
                        </a:rPr>
                        <a:t>Strip</a:t>
                      </a:r>
                      <a:r>
                        <a:rPr lang="en-US" altLang="ko-KR" sz="1400" b="0" i="0" u="none" strike="noStrike" baseline="0" dirty="0" smtClean="0">
                          <a:solidFill>
                            <a:srgbClr val="333333"/>
                          </a:solidFill>
                          <a:latin typeface="HY헤드라인M" panose="02030600000101010101" pitchFamily="18" charset="-127"/>
                          <a:ea typeface="HY헤드라인M" panose="02030600000101010101" pitchFamily="18" charset="-127"/>
                        </a:rPr>
                        <a:t> Mall</a:t>
                      </a:r>
                      <a:endParaRPr lang="en-US" altLang="ko-KR" sz="1400" b="0" i="0" u="none" strike="noStrike" dirty="0" smtClean="0">
                        <a:solidFill>
                          <a:srgbClr val="333333"/>
                        </a:solidFill>
                        <a:latin typeface="HY헤드라인M" panose="02030600000101010101" pitchFamily="18" charset="-127"/>
                        <a:ea typeface="HY헤드라인M" panose="02030600000101010101" pitchFamily="18" charset="-127"/>
                      </a:endParaRPr>
                    </a:p>
                    <a:p>
                      <a:pPr marL="0" marR="0" indent="0" algn="l" defTabSz="914400" rtl="0" eaLnBrk="1" fontAlgn="ctr" latinLnBrk="1" hangingPunct="1">
                        <a:lnSpc>
                          <a:spcPct val="100000"/>
                        </a:lnSpc>
                        <a:spcBef>
                          <a:spcPts val="0"/>
                        </a:spcBef>
                        <a:spcAft>
                          <a:spcPts val="0"/>
                        </a:spcAft>
                        <a:buClrTx/>
                        <a:buSzTx/>
                        <a:buFontTx/>
                        <a:buNone/>
                        <a:tabLst/>
                        <a:defRPr/>
                      </a:pPr>
                      <a:r>
                        <a:rPr lang="fr-LU" altLang="ko-KR" sz="1400" b="0" i="0" u="none" strike="noStrike" dirty="0" smtClean="0">
                          <a:solidFill>
                            <a:srgbClr val="333333"/>
                          </a:solidFill>
                          <a:latin typeface="HY헤드라인M" panose="02030600000101010101" pitchFamily="18" charset="-127"/>
                          <a:ea typeface="HY헤드라인M" panose="02030600000101010101" pitchFamily="18" charset="-127"/>
                        </a:rPr>
                        <a:t>  - </a:t>
                      </a:r>
                      <a:r>
                        <a:rPr lang="en-US" altLang="ko-KR" sz="1400" b="0" i="0" u="none" strike="noStrike" dirty="0" smtClean="0">
                          <a:solidFill>
                            <a:srgbClr val="333333"/>
                          </a:solidFill>
                          <a:latin typeface="HY헤드라인M" panose="02030600000101010101" pitchFamily="18" charset="-127"/>
                          <a:ea typeface="HY헤드라인M" panose="02030600000101010101" pitchFamily="18" charset="-127"/>
                        </a:rPr>
                        <a:t>Department</a:t>
                      </a:r>
                      <a:r>
                        <a:rPr lang="en-US" altLang="ko-KR" sz="1400" b="0" i="0" u="none" strike="noStrike" baseline="0" dirty="0" smtClean="0">
                          <a:solidFill>
                            <a:srgbClr val="333333"/>
                          </a:solidFill>
                          <a:latin typeface="HY헤드라인M" panose="02030600000101010101" pitchFamily="18" charset="-127"/>
                          <a:ea typeface="HY헤드라인M" panose="02030600000101010101" pitchFamily="18" charset="-127"/>
                        </a:rPr>
                        <a:t> Store</a:t>
                      </a:r>
                      <a:endParaRPr lang="en-US" altLang="ko-KR" sz="1400" b="0" i="0" u="none" strike="noStrike" dirty="0" smtClean="0">
                        <a:solidFill>
                          <a:srgbClr val="333333"/>
                        </a:solidFill>
                        <a:latin typeface="HY헤드라인M" panose="02030600000101010101" pitchFamily="18" charset="-127"/>
                        <a:ea typeface="HY헤드라인M" panose="02030600000101010101" pitchFamily="18" charset="-127"/>
                      </a:endParaRPr>
                    </a:p>
                    <a:p>
                      <a:pPr marL="0" marR="0" indent="0" algn="l" defTabSz="914400" rtl="0" eaLnBrk="1" fontAlgn="ctr" latinLnBrk="1" hangingPunct="1">
                        <a:lnSpc>
                          <a:spcPct val="100000"/>
                        </a:lnSpc>
                        <a:spcBef>
                          <a:spcPts val="0"/>
                        </a:spcBef>
                        <a:spcAft>
                          <a:spcPts val="0"/>
                        </a:spcAft>
                        <a:buClrTx/>
                        <a:buSzTx/>
                        <a:buFontTx/>
                        <a:buNone/>
                        <a:tabLst/>
                        <a:defRPr/>
                      </a:pPr>
                      <a:r>
                        <a:rPr lang="fr-LU" altLang="ko-KR" sz="1400" b="0" i="0" u="none" strike="noStrike" dirty="0" smtClean="0">
                          <a:solidFill>
                            <a:srgbClr val="333333"/>
                          </a:solidFill>
                          <a:latin typeface="HY헤드라인M" panose="02030600000101010101" pitchFamily="18" charset="-127"/>
                          <a:ea typeface="HY헤드라인M" panose="02030600000101010101" pitchFamily="18" charset="-127"/>
                        </a:rPr>
                        <a:t>  -</a:t>
                      </a:r>
                      <a:r>
                        <a:rPr lang="fr-LU" altLang="ko-KR" sz="1400" b="0" i="0" u="none" strike="noStrike" baseline="0" dirty="0" smtClean="0">
                          <a:solidFill>
                            <a:srgbClr val="333333"/>
                          </a:solidFill>
                          <a:latin typeface="HY헤드라인M" panose="02030600000101010101" pitchFamily="18" charset="-127"/>
                          <a:ea typeface="HY헤드라인M" panose="02030600000101010101" pitchFamily="18" charset="-127"/>
                        </a:rPr>
                        <a:t> Premium Outlet</a:t>
                      </a:r>
                      <a:endParaRPr lang="en-US" altLang="ko-KR" sz="1400" b="0" i="0" u="none" strike="noStrike" kern="1200" dirty="0" smtClean="0">
                        <a:solidFill>
                          <a:srgbClr val="333333"/>
                        </a:solidFill>
                        <a:latin typeface="HY헤드라인M" panose="02030600000101010101" pitchFamily="18" charset="-127"/>
                        <a:ea typeface="HY헤드라인M" panose="02030600000101010101" pitchFamily="18" charset="-127"/>
                        <a:cs typeface="+mn-cs"/>
                      </a:endParaRPr>
                    </a:p>
                  </a:txBody>
                  <a:tcPr marL="3473" marR="3473" marT="34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lumMod val="85000"/>
                          </a:schemeClr>
                        </a:gs>
                        <a:gs pos="100000">
                          <a:schemeClr val="bg1">
                            <a:lumMod val="95000"/>
                          </a:schemeClr>
                        </a:gs>
                      </a:gsLst>
                      <a:lin ang="5400000" scaled="0"/>
                    </a:gradFill>
                  </a:tcPr>
                </a:tc>
              </a:tr>
            </a:tbl>
          </a:graphicData>
        </a:graphic>
      </p:graphicFrame>
      <p:sp>
        <p:nvSpPr>
          <p:cNvPr id="9" name="TextBox 8"/>
          <p:cNvSpPr txBox="1"/>
          <p:nvPr/>
        </p:nvSpPr>
        <p:spPr>
          <a:xfrm>
            <a:off x="107504" y="233663"/>
            <a:ext cx="7416824" cy="655372"/>
          </a:xfrm>
          <a:prstGeom prst="rect">
            <a:avLst/>
          </a:prstGeom>
          <a:noFill/>
        </p:spPr>
        <p:txBody>
          <a:bodyPr wrap="square" rtlCol="0">
            <a:spAutoFit/>
          </a:bodyPr>
          <a:lstStyle/>
          <a:p>
            <a:pPr>
              <a:lnSpc>
                <a:spcPct val="150000"/>
              </a:lnSpc>
            </a:pPr>
            <a:r>
              <a:rPr lang="en-US" altLang="ko-KR"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Regional Development Project</a:t>
            </a:r>
            <a:endParaRPr lang="en-US" altLang="ko-KR"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 name="그림 1"/>
          <p:cNvPicPr>
            <a:picLocks noChangeAspect="1"/>
          </p:cNvPicPr>
          <p:nvPr/>
        </p:nvPicPr>
        <p:blipFill>
          <a:blip r:embed="rId3"/>
          <a:stretch>
            <a:fillRect/>
          </a:stretch>
        </p:blipFill>
        <p:spPr>
          <a:xfrm>
            <a:off x="4655211" y="3963848"/>
            <a:ext cx="4488789" cy="2470437"/>
          </a:xfrm>
          <a:prstGeom prst="rect">
            <a:avLst/>
          </a:prstGeom>
        </p:spPr>
      </p:pic>
      <p:pic>
        <p:nvPicPr>
          <p:cNvPr id="3" name="그림 2"/>
          <p:cNvPicPr>
            <a:picLocks noChangeAspect="1"/>
          </p:cNvPicPr>
          <p:nvPr/>
        </p:nvPicPr>
        <p:blipFill>
          <a:blip r:embed="rId4"/>
          <a:stretch>
            <a:fillRect/>
          </a:stretch>
        </p:blipFill>
        <p:spPr>
          <a:xfrm>
            <a:off x="4655211" y="986996"/>
            <a:ext cx="4488790" cy="2946059"/>
          </a:xfrm>
          <a:prstGeom prst="rect">
            <a:avLst/>
          </a:prstGeom>
        </p:spPr>
      </p:pic>
    </p:spTree>
    <p:extLst>
      <p:ext uri="{BB962C8B-B14F-4D97-AF65-F5344CB8AC3E}">
        <p14:creationId xmlns:p14="http://schemas.microsoft.com/office/powerpoint/2010/main" val="1716545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p:cNvPicPr>
            <a:picLocks noChangeAspect="1"/>
          </p:cNvPicPr>
          <p:nvPr/>
        </p:nvPicPr>
        <p:blipFill rotWithShape="1">
          <a:blip r:embed="rId2">
            <a:extLst>
              <a:ext uri="{28A0092B-C50C-407E-A947-70E740481C1C}">
                <a14:useLocalDpi xmlns:a14="http://schemas.microsoft.com/office/drawing/2010/main" val="0"/>
              </a:ext>
            </a:extLst>
          </a:blip>
          <a:srcRect t="83599"/>
          <a:stretch/>
        </p:blipFill>
        <p:spPr>
          <a:xfrm>
            <a:off x="0" y="5345974"/>
            <a:ext cx="9144000" cy="1124744"/>
          </a:xfrm>
          <a:prstGeom prst="rect">
            <a:avLst/>
          </a:prstGeom>
        </p:spPr>
      </p:pic>
      <p:grpSp>
        <p:nvGrpSpPr>
          <p:cNvPr id="16" name="그룹 15"/>
          <p:cNvGrpSpPr/>
          <p:nvPr/>
        </p:nvGrpSpPr>
        <p:grpSpPr>
          <a:xfrm>
            <a:off x="73531" y="972141"/>
            <a:ext cx="1485901" cy="1884465"/>
            <a:chOff x="-1485901" y="344384"/>
            <a:chExt cx="1485901" cy="1884465"/>
          </a:xfrm>
        </p:grpSpPr>
        <p:cxnSp>
          <p:nvCxnSpPr>
            <p:cNvPr id="17" name="직선 연결선 16"/>
            <p:cNvCxnSpPr/>
            <p:nvPr/>
          </p:nvCxnSpPr>
          <p:spPr>
            <a:xfrm>
              <a:off x="-826981" y="344384"/>
              <a:ext cx="0" cy="1034473"/>
            </a:xfrm>
            <a:prstGeom prst="line">
              <a:avLst/>
            </a:prstGeom>
            <a:ln cap="rnd">
              <a:solidFill>
                <a:schemeClr val="bg1">
                  <a:lumMod val="75000"/>
                </a:schemeClr>
              </a:solidFill>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8" name="그림 17"/>
            <p:cNvPicPr>
              <a:picLocks noChangeAspect="1"/>
            </p:cNvPicPr>
            <p:nvPr/>
          </p:nvPicPr>
          <p:blipFill rotWithShape="1">
            <a:blip r:embed="rId3">
              <a:extLst>
                <a:ext uri="{28A0092B-C50C-407E-A947-70E740481C1C}">
                  <a14:useLocalDpi xmlns:a14="http://schemas.microsoft.com/office/drawing/2010/main" val="0"/>
                </a:ext>
              </a:extLst>
            </a:blip>
            <a:srcRect l="29479" t="23194" r="54271" b="63056"/>
            <a:stretch/>
          </p:blipFill>
          <p:spPr>
            <a:xfrm>
              <a:off x="-1485901" y="1285874"/>
              <a:ext cx="1485901" cy="942975"/>
            </a:xfrm>
            <a:prstGeom prst="rect">
              <a:avLst/>
            </a:prstGeom>
          </p:spPr>
        </p:pic>
        <p:cxnSp>
          <p:nvCxnSpPr>
            <p:cNvPr id="19" name="직선 연결선 18"/>
            <p:cNvCxnSpPr/>
            <p:nvPr/>
          </p:nvCxnSpPr>
          <p:spPr>
            <a:xfrm>
              <a:off x="-826981" y="1345631"/>
              <a:ext cx="0" cy="54000"/>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20" name="직선 연결선 19"/>
            <p:cNvCxnSpPr/>
            <p:nvPr/>
          </p:nvCxnSpPr>
          <p:spPr>
            <a:xfrm>
              <a:off x="-840271" y="1345631"/>
              <a:ext cx="0" cy="54000"/>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21" name="그룹 20"/>
          <p:cNvGrpSpPr/>
          <p:nvPr/>
        </p:nvGrpSpPr>
        <p:grpSpPr>
          <a:xfrm>
            <a:off x="6860194" y="972141"/>
            <a:ext cx="1485901" cy="2956982"/>
            <a:chOff x="-1485901" y="-728133"/>
            <a:chExt cx="1485901" cy="2956982"/>
          </a:xfrm>
        </p:grpSpPr>
        <p:cxnSp>
          <p:nvCxnSpPr>
            <p:cNvPr id="22" name="직선 연결선 21"/>
            <p:cNvCxnSpPr/>
            <p:nvPr/>
          </p:nvCxnSpPr>
          <p:spPr>
            <a:xfrm>
              <a:off x="-826981" y="-728133"/>
              <a:ext cx="0" cy="2106990"/>
            </a:xfrm>
            <a:prstGeom prst="line">
              <a:avLst/>
            </a:prstGeom>
            <a:ln cap="rnd">
              <a:solidFill>
                <a:schemeClr val="bg1">
                  <a:lumMod val="75000"/>
                </a:schemeClr>
              </a:solidFill>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3" name="그림 22"/>
            <p:cNvPicPr>
              <a:picLocks noChangeAspect="1"/>
            </p:cNvPicPr>
            <p:nvPr/>
          </p:nvPicPr>
          <p:blipFill rotWithShape="1">
            <a:blip r:embed="rId3">
              <a:extLst>
                <a:ext uri="{28A0092B-C50C-407E-A947-70E740481C1C}">
                  <a14:useLocalDpi xmlns:a14="http://schemas.microsoft.com/office/drawing/2010/main" val="0"/>
                </a:ext>
              </a:extLst>
            </a:blip>
            <a:srcRect l="29479" t="23194" r="54271" b="63056"/>
            <a:stretch/>
          </p:blipFill>
          <p:spPr>
            <a:xfrm>
              <a:off x="-1485901" y="1285874"/>
              <a:ext cx="1485901" cy="942975"/>
            </a:xfrm>
            <a:prstGeom prst="rect">
              <a:avLst/>
            </a:prstGeom>
          </p:spPr>
        </p:pic>
        <p:cxnSp>
          <p:nvCxnSpPr>
            <p:cNvPr id="24" name="직선 연결선 23"/>
            <p:cNvCxnSpPr/>
            <p:nvPr/>
          </p:nvCxnSpPr>
          <p:spPr>
            <a:xfrm>
              <a:off x="-826981" y="1345631"/>
              <a:ext cx="0" cy="54000"/>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25" name="직선 연결선 24"/>
            <p:cNvCxnSpPr/>
            <p:nvPr/>
          </p:nvCxnSpPr>
          <p:spPr>
            <a:xfrm>
              <a:off x="-840271" y="1345631"/>
              <a:ext cx="0" cy="54000"/>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grpSp>
      <p:sp>
        <p:nvSpPr>
          <p:cNvPr id="31" name="제목 1"/>
          <p:cNvSpPr txBox="1">
            <a:spLocks/>
          </p:cNvSpPr>
          <p:nvPr/>
        </p:nvSpPr>
        <p:spPr>
          <a:xfrm>
            <a:off x="1691680" y="2132856"/>
            <a:ext cx="5760640" cy="720080"/>
          </a:xfrm>
          <a:prstGeom prst="rect">
            <a:avLst/>
          </a:prstGeom>
        </p:spPr>
        <p:txBody>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sz="5400" b="1" dirty="0" smtClean="0">
                <a:solidFill>
                  <a:schemeClr val="bg1"/>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Tahoma" panose="020B0604030504040204" pitchFamily="34" charset="0"/>
              </a:rPr>
              <a:t>Thank you</a:t>
            </a:r>
            <a:endParaRPr lang="ko-KR" altLang="en-US" sz="5400" b="1" dirty="0">
              <a:solidFill>
                <a:schemeClr val="bg1"/>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Tahoma" panose="020B0604030504040204" pitchFamily="34" charset="0"/>
            </a:endParaRPr>
          </a:p>
        </p:txBody>
      </p:sp>
      <p:grpSp>
        <p:nvGrpSpPr>
          <p:cNvPr id="4" name="그룹 3"/>
          <p:cNvGrpSpPr/>
          <p:nvPr/>
        </p:nvGrpSpPr>
        <p:grpSpPr>
          <a:xfrm>
            <a:off x="1619672" y="3212976"/>
            <a:ext cx="5832648" cy="2104363"/>
            <a:chOff x="2627784" y="3429000"/>
            <a:chExt cx="4986084" cy="1888339"/>
          </a:xfrm>
        </p:grpSpPr>
        <p:sp>
          <p:nvSpPr>
            <p:cNvPr id="2" name="모서리가 둥근 직사각형 1"/>
            <p:cNvSpPr/>
            <p:nvPr/>
          </p:nvSpPr>
          <p:spPr>
            <a:xfrm>
              <a:off x="2627784" y="3429000"/>
              <a:ext cx="4986084" cy="1888339"/>
            </a:xfrm>
            <a:prstGeom prst="roundRect">
              <a:avLst/>
            </a:prstGeom>
            <a:solidFill>
              <a:srgbClr val="D9D9D9">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제목 1"/>
            <p:cNvSpPr txBox="1">
              <a:spLocks/>
            </p:cNvSpPr>
            <p:nvPr/>
          </p:nvSpPr>
          <p:spPr>
            <a:xfrm>
              <a:off x="2874010" y="3577161"/>
              <a:ext cx="3679488" cy="1592017"/>
            </a:xfrm>
            <a:prstGeom prst="rect">
              <a:avLst/>
            </a:prstGeom>
          </p:spPr>
          <p:txBody>
            <a:bodyPr vert="horz" lIns="91440" tIns="45720" rIns="91440" bIns="45720" rtlCol="0" anchor="ct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en-US" altLang="ko-KR" sz="1400" dirty="0" smtClean="0">
                  <a:solidFill>
                    <a:schemeClr val="bg1"/>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rPr>
                <a:t>Yoon-</a:t>
              </a:r>
              <a:r>
                <a:rPr lang="en-US" altLang="ko-KR" sz="1400" dirty="0" err="1" smtClean="0">
                  <a:solidFill>
                    <a:schemeClr val="bg1"/>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rPr>
                <a:t>Chul</a:t>
              </a:r>
              <a:r>
                <a:rPr lang="en-US" altLang="ko-KR" sz="1400" dirty="0">
                  <a:solidFill>
                    <a:schemeClr val="bg1"/>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rPr>
                <a:t>, Choo</a:t>
              </a:r>
            </a:p>
            <a:p>
              <a:pPr algn="l"/>
              <a:r>
                <a:rPr lang="en-US" altLang="ko-KR" sz="1400" dirty="0">
                  <a:solidFill>
                    <a:schemeClr val="bg1"/>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rPr>
                <a:t>Real Estate Executive Consultant</a:t>
              </a:r>
              <a:r>
                <a:rPr lang="ko-KR" altLang="en-US" sz="1400" dirty="0">
                  <a:solidFill>
                    <a:schemeClr val="bg1"/>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rPr>
                <a:t> </a:t>
              </a:r>
              <a:endParaRPr lang="en-US" altLang="ko-KR" sz="1400" dirty="0">
                <a:solidFill>
                  <a:schemeClr val="bg1"/>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endParaRPr>
            </a:p>
            <a:p>
              <a:pPr algn="l"/>
              <a:r>
                <a:rPr lang="en-US" altLang="ko-KR" sz="1400" spc="-100" dirty="0" smtClean="0">
                  <a:solidFill>
                    <a:schemeClr val="bg1"/>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rPr>
                <a:t>Investment Promotion Administration Team</a:t>
              </a:r>
            </a:p>
            <a:p>
              <a:pPr algn="l"/>
              <a:endParaRPr lang="en-US" altLang="ko-KR" sz="1400" dirty="0" smtClean="0">
                <a:solidFill>
                  <a:srgbClr val="FFFFFF"/>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endParaRPr>
            </a:p>
            <a:p>
              <a:pPr algn="l"/>
              <a:r>
                <a:rPr lang="en-US" altLang="ko-KR" sz="1400" dirty="0" smtClean="0">
                  <a:solidFill>
                    <a:srgbClr val="FFFFFF"/>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rPr>
                <a:t>T</a:t>
              </a:r>
              <a:r>
                <a:rPr lang="ko-KR" altLang="en-US" sz="1400" dirty="0" smtClean="0">
                  <a:solidFill>
                    <a:srgbClr val="FFFFFF"/>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rPr>
                <a:t> </a:t>
              </a:r>
              <a:r>
                <a:rPr lang="en-US" altLang="ko-KR" sz="1400" dirty="0" smtClean="0">
                  <a:solidFill>
                    <a:srgbClr val="FFFFFF"/>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rPr>
                <a:t>+82(0)2-3460-7884</a:t>
              </a:r>
            </a:p>
            <a:p>
              <a:pPr algn="l"/>
              <a:r>
                <a:rPr lang="en-US" altLang="ko-KR" sz="1400" dirty="0" smtClean="0">
                  <a:solidFill>
                    <a:srgbClr val="FFFFFF"/>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rPr>
                <a:t>F +82(0)2-3460-7943</a:t>
              </a:r>
            </a:p>
            <a:p>
              <a:pPr algn="l"/>
              <a:r>
                <a:rPr lang="en-US" altLang="ko-KR" sz="1400" dirty="0" smtClean="0">
                  <a:solidFill>
                    <a:srgbClr val="FFFFFF"/>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rPr>
                <a:t>M +82(0)10-8761-5197</a:t>
              </a:r>
            </a:p>
            <a:p>
              <a:pPr algn="l"/>
              <a:r>
                <a:rPr lang="en-US" altLang="ko-KR" sz="1400" dirty="0" smtClean="0">
                  <a:solidFill>
                    <a:srgbClr val="FFFFFF"/>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rPr>
                <a:t>E c8543033@kotra.or.kr</a:t>
              </a:r>
            </a:p>
          </p:txBody>
        </p:sp>
      </p:grpSp>
    </p:spTree>
    <p:extLst>
      <p:ext uri="{BB962C8B-B14F-4D97-AF65-F5344CB8AC3E}">
        <p14:creationId xmlns:p14="http://schemas.microsoft.com/office/powerpoint/2010/main" val="11204693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F:\진행중\코트라\img\배경-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137853"/>
            <a:ext cx="9144000" cy="16657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4255" y="479163"/>
            <a:ext cx="8404865" cy="892552"/>
          </a:xfrm>
          <a:prstGeom prst="rect">
            <a:avLst/>
          </a:prstGeom>
          <a:noFill/>
        </p:spPr>
        <p:txBody>
          <a:bodyPr wrap="none" rtlCol="0">
            <a:spAutoFit/>
          </a:bodyPr>
          <a:lstStyle/>
          <a:p>
            <a:pPr algn="ctr"/>
            <a:r>
              <a:rPr lang="en-US" altLang="ko-KR" sz="2800" b="1" spc="-150" dirty="0" smtClean="0">
                <a:solidFill>
                  <a:srgbClr val="C00000"/>
                </a:solidFill>
                <a:latin typeface="Arial" pitchFamily="34" charset="0"/>
                <a:ea typeface="-윤고딕330" pitchFamily="18" charset="-127"/>
                <a:cs typeface="Arial" pitchFamily="34" charset="0"/>
              </a:rPr>
              <a:t>KOTRA, the Center of Economic Development </a:t>
            </a:r>
            <a:r>
              <a:rPr lang="en-US" altLang="ko-KR" sz="2400" spc="-150" dirty="0" smtClean="0">
                <a:latin typeface="Arial" pitchFamily="34" charset="0"/>
                <a:ea typeface="-윤고딕330" pitchFamily="18" charset="-127"/>
                <a:cs typeface="Arial" pitchFamily="34" charset="0"/>
              </a:rPr>
              <a:t>in Korea!</a:t>
            </a:r>
            <a:endParaRPr lang="en-US" altLang="ko-KR" sz="2400" spc="-150" dirty="0" smtClean="0">
              <a:latin typeface="Arial" pitchFamily="34" charset="0"/>
              <a:ea typeface="-윤고딕340" pitchFamily="18" charset="-127"/>
              <a:cs typeface="Arial" pitchFamily="34" charset="0"/>
            </a:endParaRPr>
          </a:p>
          <a:p>
            <a:pPr algn="ctr"/>
            <a:r>
              <a:rPr lang="en-US" altLang="ko-KR" sz="2400" spc="-150" dirty="0" smtClean="0">
                <a:solidFill>
                  <a:schemeClr val="tx1">
                    <a:lumMod val="75000"/>
                    <a:lumOff val="25000"/>
                  </a:schemeClr>
                </a:solidFill>
                <a:latin typeface="Arial" pitchFamily="34" charset="0"/>
                <a:ea typeface="-윤고딕330" pitchFamily="18" charset="-127"/>
                <a:cs typeface="Arial" pitchFamily="34" charset="0"/>
              </a:rPr>
              <a:t>Rewriting the history of the world economy</a:t>
            </a:r>
            <a:endParaRPr lang="ko-KR" altLang="en-US" sz="2400" spc="-150" dirty="0">
              <a:solidFill>
                <a:schemeClr val="tx1">
                  <a:lumMod val="75000"/>
                  <a:lumOff val="25000"/>
                </a:schemeClr>
              </a:solidFill>
              <a:latin typeface="Arial" pitchFamily="34" charset="0"/>
              <a:ea typeface="-윤고딕330" pitchFamily="18" charset="-127"/>
              <a:cs typeface="Arial" pitchFamily="34" charset="0"/>
            </a:endParaRPr>
          </a:p>
        </p:txBody>
      </p:sp>
      <p:pic>
        <p:nvPicPr>
          <p:cNvPr id="1026" name="Picture 2" descr="F:\진행중\코트라\im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003" y="2565432"/>
            <a:ext cx="1391424" cy="3924000"/>
          </a:xfrm>
          <a:prstGeom prst="rect">
            <a:avLst/>
          </a:prstGeom>
          <a:noFill/>
          <a:extLst>
            <a:ext uri="{909E8E84-426E-40DD-AFC4-6F175D3DCCD1}">
              <a14:hiddenFill xmlns:a14="http://schemas.microsoft.com/office/drawing/2010/main">
                <a:solidFill>
                  <a:srgbClr val="FFFFFF"/>
                </a:solidFill>
              </a14:hiddenFill>
            </a:ext>
          </a:extLst>
        </p:spPr>
      </p:pic>
      <p:sp>
        <p:nvSpPr>
          <p:cNvPr id="20" name="직사각형 19"/>
          <p:cNvSpPr/>
          <p:nvPr/>
        </p:nvSpPr>
        <p:spPr>
          <a:xfrm>
            <a:off x="406003" y="2571849"/>
            <a:ext cx="1391424" cy="18803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51" name="TextBox 50"/>
          <p:cNvSpPr txBox="1"/>
          <p:nvPr/>
        </p:nvSpPr>
        <p:spPr>
          <a:xfrm>
            <a:off x="539086" y="2893220"/>
            <a:ext cx="1369849" cy="592470"/>
          </a:xfrm>
          <a:prstGeom prst="rect">
            <a:avLst/>
          </a:prstGeom>
          <a:noFill/>
        </p:spPr>
        <p:txBody>
          <a:bodyPr wrap="square" rtlCol="0">
            <a:spAutoFit/>
          </a:bodyPr>
          <a:lstStyle/>
          <a:p>
            <a:pPr algn="ctr">
              <a:lnSpc>
                <a:spcPts val="1300"/>
              </a:lnSpc>
            </a:pPr>
            <a:r>
              <a:rPr lang="en-US" altLang="ko-KR" sz="1100" dirty="0" smtClean="0">
                <a:solidFill>
                  <a:schemeClr val="tx1">
                    <a:lumMod val="85000"/>
                    <a:lumOff val="15000"/>
                  </a:schemeClr>
                </a:solidFill>
                <a:latin typeface="Arial" pitchFamily="34" charset="0"/>
                <a:ea typeface="-윤고딕330" pitchFamily="18" charset="-127"/>
                <a:cs typeface="Arial" pitchFamily="34" charset="0"/>
              </a:rPr>
              <a:t>Initiated export drive with the  launch of KOTRA</a:t>
            </a:r>
            <a:endParaRPr lang="ko-KR" altLang="en-US" sz="1100" dirty="0">
              <a:solidFill>
                <a:schemeClr val="tx1">
                  <a:lumMod val="85000"/>
                  <a:lumOff val="15000"/>
                </a:schemeClr>
              </a:solidFill>
              <a:latin typeface="Arial" pitchFamily="34" charset="0"/>
              <a:ea typeface="-윤고딕340" pitchFamily="18" charset="-127"/>
              <a:cs typeface="Arial" pitchFamily="34" charset="0"/>
            </a:endParaRPr>
          </a:p>
        </p:txBody>
      </p:sp>
      <p:pic>
        <p:nvPicPr>
          <p:cNvPr id="1029" name="Picture 5" descr="F:\진행중\코트라\img\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3498" y="2565432"/>
            <a:ext cx="1581575" cy="4392000"/>
          </a:xfrm>
          <a:prstGeom prst="rect">
            <a:avLst/>
          </a:prstGeom>
          <a:noFill/>
          <a:extLst>
            <a:ext uri="{909E8E84-426E-40DD-AFC4-6F175D3DCCD1}">
              <a14:hiddenFill xmlns:a14="http://schemas.microsoft.com/office/drawing/2010/main">
                <a:solidFill>
                  <a:srgbClr val="FFFFFF"/>
                </a:solidFill>
              </a14:hiddenFill>
            </a:ext>
          </a:extLst>
        </p:spPr>
      </p:pic>
      <p:sp>
        <p:nvSpPr>
          <p:cNvPr id="58" name="직사각형 57"/>
          <p:cNvSpPr/>
          <p:nvPr/>
        </p:nvSpPr>
        <p:spPr>
          <a:xfrm>
            <a:off x="5233916" y="2565432"/>
            <a:ext cx="1581157" cy="188032"/>
          </a:xfrm>
          <a:prstGeom prst="rect">
            <a:avLst/>
          </a:prstGeom>
          <a:solidFill>
            <a:srgbClr val="7CC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60" name="TextBox 59"/>
          <p:cNvSpPr txBox="1"/>
          <p:nvPr/>
        </p:nvSpPr>
        <p:spPr>
          <a:xfrm>
            <a:off x="5233917" y="2893220"/>
            <a:ext cx="1583140" cy="1092607"/>
          </a:xfrm>
          <a:prstGeom prst="rect">
            <a:avLst/>
          </a:prstGeom>
          <a:noFill/>
        </p:spPr>
        <p:txBody>
          <a:bodyPr wrap="square" rtlCol="0">
            <a:spAutoFit/>
          </a:bodyPr>
          <a:lstStyle/>
          <a:p>
            <a:pPr algn="ctr">
              <a:lnSpc>
                <a:spcPts val="1300"/>
              </a:lnSpc>
            </a:pPr>
            <a:r>
              <a:rPr lang="en-US" altLang="ko-KR" sz="1100" dirty="0" smtClean="0">
                <a:solidFill>
                  <a:schemeClr val="tx1">
                    <a:lumMod val="85000"/>
                    <a:lumOff val="15000"/>
                  </a:schemeClr>
                </a:solidFill>
                <a:latin typeface="Arial" pitchFamily="34" charset="0"/>
                <a:ea typeface="-윤고딕330" pitchFamily="18" charset="-127"/>
                <a:cs typeface="Arial" pitchFamily="34" charset="0"/>
              </a:rPr>
              <a:t>Overcame the IMF crisis as a national investment agency and led the nation as it became a trade giant</a:t>
            </a:r>
            <a:endParaRPr lang="ko-KR" altLang="en-US" sz="1100" dirty="0">
              <a:solidFill>
                <a:schemeClr val="tx1">
                  <a:lumMod val="85000"/>
                  <a:lumOff val="15000"/>
                </a:schemeClr>
              </a:solidFill>
              <a:latin typeface="Arial" pitchFamily="34" charset="0"/>
              <a:ea typeface="-윤고딕340" pitchFamily="18" charset="-127"/>
              <a:cs typeface="Arial" pitchFamily="34" charset="0"/>
            </a:endParaRPr>
          </a:p>
        </p:txBody>
      </p:sp>
      <p:pic>
        <p:nvPicPr>
          <p:cNvPr id="1028" name="Picture 4" descr="F:\진행중\코트라\img\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0994" y="2565432"/>
            <a:ext cx="1512380" cy="4140000"/>
          </a:xfrm>
          <a:prstGeom prst="rect">
            <a:avLst/>
          </a:prstGeom>
          <a:noFill/>
          <a:extLst>
            <a:ext uri="{909E8E84-426E-40DD-AFC4-6F175D3DCCD1}">
              <a14:hiddenFill xmlns:a14="http://schemas.microsoft.com/office/drawing/2010/main">
                <a:solidFill>
                  <a:srgbClr val="FFFFFF"/>
                </a:solidFill>
              </a14:hiddenFill>
            </a:ext>
          </a:extLst>
        </p:spPr>
      </p:pic>
      <p:sp>
        <p:nvSpPr>
          <p:cNvPr id="55" name="직사각형 54"/>
          <p:cNvSpPr/>
          <p:nvPr/>
        </p:nvSpPr>
        <p:spPr>
          <a:xfrm>
            <a:off x="3600994" y="2565432"/>
            <a:ext cx="1512380" cy="188032"/>
          </a:xfrm>
          <a:prstGeom prst="rect">
            <a:avLst/>
          </a:prstGeom>
          <a:solidFill>
            <a:srgbClr val="7DC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57" name="TextBox 56"/>
          <p:cNvSpPr txBox="1"/>
          <p:nvPr/>
        </p:nvSpPr>
        <p:spPr>
          <a:xfrm>
            <a:off x="3600994" y="2893220"/>
            <a:ext cx="1503270" cy="759182"/>
          </a:xfrm>
          <a:prstGeom prst="rect">
            <a:avLst/>
          </a:prstGeom>
          <a:noFill/>
        </p:spPr>
        <p:txBody>
          <a:bodyPr wrap="square" rtlCol="0">
            <a:spAutoFit/>
          </a:bodyPr>
          <a:lstStyle/>
          <a:p>
            <a:pPr algn="ctr">
              <a:lnSpc>
                <a:spcPts val="1300"/>
              </a:lnSpc>
            </a:pPr>
            <a:r>
              <a:rPr lang="en-US" altLang="ko-KR" sz="1100" dirty="0" smtClean="0">
                <a:solidFill>
                  <a:schemeClr val="tx1">
                    <a:lumMod val="85000"/>
                    <a:lumOff val="15000"/>
                  </a:schemeClr>
                </a:solidFill>
                <a:latin typeface="Arial" pitchFamily="34" charset="0"/>
                <a:ea typeface="-윤고딕330" pitchFamily="18" charset="-127"/>
                <a:cs typeface="Arial" pitchFamily="34" charset="0"/>
              </a:rPr>
              <a:t>Laid the foundation to become </a:t>
            </a:r>
            <a:r>
              <a:rPr lang="en-US" altLang="ko-KR" sz="1100" dirty="0">
                <a:solidFill>
                  <a:schemeClr val="tx1">
                    <a:lumMod val="85000"/>
                    <a:lumOff val="15000"/>
                  </a:schemeClr>
                </a:solidFill>
                <a:latin typeface="Arial" pitchFamily="34" charset="0"/>
                <a:ea typeface="-윤고딕330" pitchFamily="18" charset="-127"/>
                <a:cs typeface="Arial" pitchFamily="34" charset="0"/>
              </a:rPr>
              <a:t>a</a:t>
            </a:r>
            <a:r>
              <a:rPr lang="en-US" altLang="ko-KR" sz="1100" dirty="0" smtClean="0">
                <a:solidFill>
                  <a:schemeClr val="tx1">
                    <a:lumMod val="85000"/>
                    <a:lumOff val="15000"/>
                  </a:schemeClr>
                </a:solidFill>
                <a:latin typeface="Arial" pitchFamily="34" charset="0"/>
                <a:ea typeface="-윤고딕330" pitchFamily="18" charset="-127"/>
                <a:cs typeface="Arial" pitchFamily="34" charset="0"/>
              </a:rPr>
              <a:t> major exporter through KOTRA exhibitions</a:t>
            </a:r>
            <a:endParaRPr lang="ko-KR" altLang="en-US" sz="1100" dirty="0">
              <a:solidFill>
                <a:schemeClr val="tx1">
                  <a:lumMod val="85000"/>
                  <a:lumOff val="15000"/>
                </a:schemeClr>
              </a:solidFill>
              <a:latin typeface="Arial" pitchFamily="34" charset="0"/>
              <a:ea typeface="-윤고딕340" pitchFamily="18" charset="-127"/>
              <a:cs typeface="Arial" pitchFamily="34" charset="0"/>
            </a:endParaRPr>
          </a:p>
        </p:txBody>
      </p:sp>
      <p:pic>
        <p:nvPicPr>
          <p:cNvPr id="1030" name="Picture 6" descr="F:\진행중\코트라\img\5.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5199" y="2565432"/>
            <a:ext cx="1636997" cy="4752000"/>
          </a:xfrm>
          <a:prstGeom prst="rect">
            <a:avLst/>
          </a:prstGeom>
          <a:noFill/>
          <a:extLst>
            <a:ext uri="{909E8E84-426E-40DD-AFC4-6F175D3DCCD1}">
              <a14:hiddenFill xmlns:a14="http://schemas.microsoft.com/office/drawing/2010/main">
                <a:solidFill>
                  <a:srgbClr val="FFFFFF"/>
                </a:solidFill>
              </a14:hiddenFill>
            </a:ext>
          </a:extLst>
        </p:spPr>
      </p:pic>
      <p:sp>
        <p:nvSpPr>
          <p:cNvPr id="61" name="직사각형 60"/>
          <p:cNvSpPr/>
          <p:nvPr/>
        </p:nvSpPr>
        <p:spPr>
          <a:xfrm>
            <a:off x="6939886" y="2565432"/>
            <a:ext cx="1632310" cy="188032"/>
          </a:xfrm>
          <a:prstGeom prst="rect">
            <a:avLst/>
          </a:prstGeom>
          <a:solidFill>
            <a:srgbClr val="7BA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 name="TextBox 62"/>
          <p:cNvSpPr txBox="1"/>
          <p:nvPr/>
        </p:nvSpPr>
        <p:spPr>
          <a:xfrm>
            <a:off x="6939887" y="2893220"/>
            <a:ext cx="1617259" cy="759375"/>
          </a:xfrm>
          <a:prstGeom prst="rect">
            <a:avLst/>
          </a:prstGeom>
          <a:noFill/>
        </p:spPr>
        <p:txBody>
          <a:bodyPr wrap="square" rtlCol="0">
            <a:spAutoFit/>
          </a:bodyPr>
          <a:lstStyle/>
          <a:p>
            <a:pPr algn="ctr">
              <a:lnSpc>
                <a:spcPts val="1300"/>
              </a:lnSpc>
            </a:pPr>
            <a:r>
              <a:rPr lang="en-US" altLang="ko-KR" sz="1100" dirty="0" smtClean="0">
                <a:solidFill>
                  <a:schemeClr val="tx1">
                    <a:lumMod val="85000"/>
                    <a:lumOff val="15000"/>
                  </a:schemeClr>
                </a:solidFill>
                <a:latin typeface="Arial" pitchFamily="34" charset="0"/>
                <a:ea typeface="-윤고딕330" pitchFamily="18" charset="-127"/>
                <a:cs typeface="Arial" pitchFamily="34" charset="0"/>
              </a:rPr>
              <a:t>Joined the $1 trillion trade club through continued innovation in management</a:t>
            </a:r>
            <a:endParaRPr lang="ko-KR" altLang="en-US" sz="1100" dirty="0">
              <a:solidFill>
                <a:schemeClr val="tx1">
                  <a:lumMod val="85000"/>
                  <a:lumOff val="15000"/>
                </a:schemeClr>
              </a:solidFill>
              <a:latin typeface="Arial" pitchFamily="34" charset="0"/>
              <a:ea typeface="-윤고딕340" pitchFamily="18" charset="-127"/>
              <a:cs typeface="Arial" pitchFamily="34" charset="0"/>
            </a:endParaRPr>
          </a:p>
        </p:txBody>
      </p:sp>
      <p:pic>
        <p:nvPicPr>
          <p:cNvPr id="1027" name="Picture 3" descr="F:\진행중\코트라\img\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04043" y="2565432"/>
            <a:ext cx="1442827" cy="3960000"/>
          </a:xfrm>
          <a:prstGeom prst="rect">
            <a:avLst/>
          </a:prstGeom>
          <a:noFill/>
          <a:extLst>
            <a:ext uri="{909E8E84-426E-40DD-AFC4-6F175D3DCCD1}">
              <a14:hiddenFill xmlns:a14="http://schemas.microsoft.com/office/drawing/2010/main">
                <a:solidFill>
                  <a:srgbClr val="FFFFFF"/>
                </a:solidFill>
              </a14:hiddenFill>
            </a:ext>
          </a:extLst>
        </p:spPr>
      </p:pic>
      <p:sp>
        <p:nvSpPr>
          <p:cNvPr id="52" name="직사각형 51"/>
          <p:cNvSpPr/>
          <p:nvPr/>
        </p:nvSpPr>
        <p:spPr>
          <a:xfrm>
            <a:off x="2002059" y="2565432"/>
            <a:ext cx="1439474" cy="188032"/>
          </a:xfrm>
          <a:prstGeom prst="rect">
            <a:avLst/>
          </a:prstGeom>
          <a:solidFill>
            <a:srgbClr val="B3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54" name="TextBox 53"/>
          <p:cNvSpPr txBox="1"/>
          <p:nvPr/>
        </p:nvSpPr>
        <p:spPr>
          <a:xfrm>
            <a:off x="2053988" y="2893221"/>
            <a:ext cx="1426882" cy="759182"/>
          </a:xfrm>
          <a:prstGeom prst="rect">
            <a:avLst/>
          </a:prstGeom>
          <a:noFill/>
        </p:spPr>
        <p:txBody>
          <a:bodyPr wrap="square" rtlCol="0">
            <a:spAutoFit/>
          </a:bodyPr>
          <a:lstStyle/>
          <a:p>
            <a:pPr algn="ctr">
              <a:lnSpc>
                <a:spcPts val="1300"/>
              </a:lnSpc>
            </a:pPr>
            <a:r>
              <a:rPr lang="en-US" altLang="ko-KR" sz="1100" dirty="0" smtClean="0">
                <a:solidFill>
                  <a:schemeClr val="tx1">
                    <a:lumMod val="85000"/>
                    <a:lumOff val="15000"/>
                  </a:schemeClr>
                </a:solidFill>
                <a:latin typeface="Arial" pitchFamily="34" charset="0"/>
                <a:ea typeface="-윤고딕330" pitchFamily="18" charset="-127"/>
                <a:cs typeface="Arial" pitchFamily="34" charset="0"/>
              </a:rPr>
              <a:t>The Export Information Center entered the global market </a:t>
            </a:r>
            <a:endParaRPr lang="ko-KR" altLang="en-US" sz="1100" dirty="0">
              <a:solidFill>
                <a:schemeClr val="tx1">
                  <a:lumMod val="85000"/>
                  <a:lumOff val="15000"/>
                </a:schemeClr>
              </a:solidFill>
              <a:latin typeface="Arial" pitchFamily="34" charset="0"/>
              <a:ea typeface="-윤고딕340" pitchFamily="18" charset="-127"/>
              <a:cs typeface="Arial" pitchFamily="34" charset="0"/>
            </a:endParaRPr>
          </a:p>
        </p:txBody>
      </p:sp>
      <p:sp>
        <p:nvSpPr>
          <p:cNvPr id="91" name="TextBox 90"/>
          <p:cNvSpPr txBox="1"/>
          <p:nvPr/>
        </p:nvSpPr>
        <p:spPr>
          <a:xfrm>
            <a:off x="536688" y="3717032"/>
            <a:ext cx="1443024" cy="253916"/>
          </a:xfrm>
          <a:prstGeom prst="rect">
            <a:avLst/>
          </a:prstGeom>
          <a:noFill/>
        </p:spPr>
        <p:txBody>
          <a:bodyPr wrap="none" rtlCol="0">
            <a:spAutoFit/>
          </a:bodyPr>
          <a:lstStyle/>
          <a:p>
            <a:r>
              <a:rPr lang="en-US" altLang="ko-KR" sz="1050" spc="-50" dirty="0" smtClean="0">
                <a:gradFill>
                  <a:gsLst>
                    <a:gs pos="100000">
                      <a:schemeClr val="bg1">
                        <a:lumMod val="50000"/>
                      </a:schemeClr>
                    </a:gs>
                    <a:gs pos="100000">
                      <a:schemeClr val="bg1">
                        <a:lumMod val="75000"/>
                      </a:schemeClr>
                    </a:gs>
                    <a:gs pos="100000">
                      <a:schemeClr val="bg1">
                        <a:lumMod val="65000"/>
                      </a:schemeClr>
                    </a:gs>
                  </a:gsLst>
                  <a:lin ang="5400000" scaled="0"/>
                </a:gradFill>
                <a:latin typeface="Arial" pitchFamily="34" charset="0"/>
                <a:ea typeface="-윤고딕340" pitchFamily="18" charset="-127"/>
                <a:cs typeface="Arial" pitchFamily="34" charset="0"/>
              </a:rPr>
              <a:t>[$100 million in exports]</a:t>
            </a:r>
            <a:endParaRPr lang="ko-KR" altLang="en-US" sz="1050" spc="-50" dirty="0">
              <a:gradFill>
                <a:gsLst>
                  <a:gs pos="100000">
                    <a:schemeClr val="bg1">
                      <a:lumMod val="50000"/>
                    </a:schemeClr>
                  </a:gs>
                  <a:gs pos="100000">
                    <a:schemeClr val="bg1">
                      <a:lumMod val="75000"/>
                    </a:schemeClr>
                  </a:gs>
                  <a:gs pos="100000">
                    <a:schemeClr val="bg1">
                      <a:lumMod val="65000"/>
                    </a:schemeClr>
                  </a:gs>
                </a:gsLst>
                <a:lin ang="5400000" scaled="0"/>
              </a:gradFill>
              <a:latin typeface="Arial" pitchFamily="34" charset="0"/>
              <a:ea typeface="-윤고딕340" pitchFamily="18" charset="-127"/>
              <a:cs typeface="Arial" pitchFamily="34" charset="0"/>
            </a:endParaRPr>
          </a:p>
        </p:txBody>
      </p:sp>
      <p:sp>
        <p:nvSpPr>
          <p:cNvPr id="92" name="TextBox 91"/>
          <p:cNvSpPr txBox="1"/>
          <p:nvPr/>
        </p:nvSpPr>
        <p:spPr>
          <a:xfrm>
            <a:off x="2082646" y="3838880"/>
            <a:ext cx="1337226" cy="253916"/>
          </a:xfrm>
          <a:prstGeom prst="rect">
            <a:avLst/>
          </a:prstGeom>
          <a:noFill/>
        </p:spPr>
        <p:txBody>
          <a:bodyPr wrap="none" rtlCol="0">
            <a:spAutoFit/>
          </a:bodyPr>
          <a:lstStyle/>
          <a:p>
            <a:r>
              <a:rPr lang="en-US" altLang="ko-KR" sz="1050" spc="-50" dirty="0" smtClean="0">
                <a:gradFill>
                  <a:gsLst>
                    <a:gs pos="100000">
                      <a:schemeClr val="bg1">
                        <a:lumMod val="50000"/>
                      </a:schemeClr>
                    </a:gs>
                    <a:gs pos="100000">
                      <a:schemeClr val="bg1">
                        <a:lumMod val="75000"/>
                      </a:schemeClr>
                    </a:gs>
                    <a:gs pos="100000">
                      <a:schemeClr val="bg1">
                        <a:lumMod val="65000"/>
                      </a:schemeClr>
                    </a:gs>
                  </a:gsLst>
                  <a:lin ang="5400000" scaled="0"/>
                </a:gradFill>
                <a:latin typeface="Arial" pitchFamily="34" charset="0"/>
                <a:ea typeface="-윤고딕340" pitchFamily="18" charset="-127"/>
                <a:cs typeface="Arial" pitchFamily="34" charset="0"/>
              </a:rPr>
              <a:t>[$10 billion in exports]</a:t>
            </a:r>
            <a:endParaRPr lang="ko-KR" altLang="en-US" sz="1050" spc="-50" dirty="0">
              <a:gradFill>
                <a:gsLst>
                  <a:gs pos="100000">
                    <a:schemeClr val="bg1">
                      <a:lumMod val="50000"/>
                    </a:schemeClr>
                  </a:gs>
                  <a:gs pos="100000">
                    <a:schemeClr val="bg1">
                      <a:lumMod val="75000"/>
                    </a:schemeClr>
                  </a:gs>
                  <a:gs pos="100000">
                    <a:schemeClr val="bg1">
                      <a:lumMod val="65000"/>
                    </a:schemeClr>
                  </a:gs>
                </a:gsLst>
                <a:lin ang="5400000" scaled="0"/>
              </a:gradFill>
              <a:latin typeface="Arial" pitchFamily="34" charset="0"/>
              <a:ea typeface="-윤고딕340" pitchFamily="18" charset="-127"/>
              <a:cs typeface="Arial" pitchFamily="34" charset="0"/>
            </a:endParaRPr>
          </a:p>
        </p:txBody>
      </p:sp>
      <p:sp>
        <p:nvSpPr>
          <p:cNvPr id="93" name="TextBox 92"/>
          <p:cNvSpPr txBox="1"/>
          <p:nvPr/>
        </p:nvSpPr>
        <p:spPr>
          <a:xfrm>
            <a:off x="3707904" y="3910888"/>
            <a:ext cx="1337226" cy="253916"/>
          </a:xfrm>
          <a:prstGeom prst="rect">
            <a:avLst/>
          </a:prstGeom>
          <a:noFill/>
        </p:spPr>
        <p:txBody>
          <a:bodyPr wrap="none" rtlCol="0">
            <a:spAutoFit/>
          </a:bodyPr>
          <a:lstStyle/>
          <a:p>
            <a:r>
              <a:rPr lang="en-US" altLang="ko-KR" sz="1050" spc="-50" dirty="0" smtClean="0">
                <a:gradFill>
                  <a:gsLst>
                    <a:gs pos="100000">
                      <a:schemeClr val="bg1">
                        <a:lumMod val="50000"/>
                      </a:schemeClr>
                    </a:gs>
                    <a:gs pos="100000">
                      <a:schemeClr val="bg1">
                        <a:lumMod val="75000"/>
                      </a:schemeClr>
                    </a:gs>
                    <a:gs pos="100000">
                      <a:schemeClr val="bg1">
                        <a:lumMod val="65000"/>
                      </a:schemeClr>
                    </a:gs>
                  </a:gsLst>
                  <a:lin ang="5400000" scaled="0"/>
                </a:gradFill>
                <a:latin typeface="Arial" pitchFamily="34" charset="0"/>
                <a:ea typeface="-윤고딕340" pitchFamily="18" charset="-127"/>
                <a:cs typeface="Arial" pitchFamily="34" charset="0"/>
              </a:rPr>
              <a:t>[$50 billion in exports]</a:t>
            </a:r>
            <a:endParaRPr lang="ko-KR" altLang="en-US" sz="1050" spc="-50" dirty="0">
              <a:gradFill>
                <a:gsLst>
                  <a:gs pos="100000">
                    <a:schemeClr val="bg1">
                      <a:lumMod val="50000"/>
                    </a:schemeClr>
                  </a:gs>
                  <a:gs pos="100000">
                    <a:schemeClr val="bg1">
                      <a:lumMod val="75000"/>
                    </a:schemeClr>
                  </a:gs>
                  <a:gs pos="100000">
                    <a:schemeClr val="bg1">
                      <a:lumMod val="65000"/>
                    </a:schemeClr>
                  </a:gs>
                </a:gsLst>
                <a:lin ang="5400000" scaled="0"/>
              </a:gradFill>
              <a:latin typeface="Arial" pitchFamily="34" charset="0"/>
              <a:ea typeface="-윤고딕340" pitchFamily="18" charset="-127"/>
              <a:cs typeface="Arial" pitchFamily="34" charset="0"/>
            </a:endParaRPr>
          </a:p>
        </p:txBody>
      </p:sp>
      <p:sp>
        <p:nvSpPr>
          <p:cNvPr id="94" name="TextBox 93"/>
          <p:cNvSpPr txBox="1"/>
          <p:nvPr/>
        </p:nvSpPr>
        <p:spPr>
          <a:xfrm>
            <a:off x="5326086" y="4039180"/>
            <a:ext cx="1406154" cy="253916"/>
          </a:xfrm>
          <a:prstGeom prst="rect">
            <a:avLst/>
          </a:prstGeom>
          <a:noFill/>
        </p:spPr>
        <p:txBody>
          <a:bodyPr wrap="none" rtlCol="0">
            <a:spAutoFit/>
          </a:bodyPr>
          <a:lstStyle/>
          <a:p>
            <a:r>
              <a:rPr lang="en-US" altLang="ko-KR" sz="1050" spc="-50" dirty="0" smtClean="0">
                <a:gradFill>
                  <a:gsLst>
                    <a:gs pos="100000">
                      <a:schemeClr val="bg1">
                        <a:lumMod val="50000"/>
                      </a:schemeClr>
                    </a:gs>
                    <a:gs pos="100000">
                      <a:schemeClr val="bg1">
                        <a:lumMod val="75000"/>
                      </a:schemeClr>
                    </a:gs>
                    <a:gs pos="100000">
                      <a:schemeClr val="bg1">
                        <a:lumMod val="65000"/>
                      </a:schemeClr>
                    </a:gs>
                  </a:gsLst>
                  <a:lin ang="5400000" scaled="0"/>
                </a:gradFill>
                <a:latin typeface="Arial" pitchFamily="34" charset="0"/>
                <a:ea typeface="-윤고딕340" pitchFamily="18" charset="-127"/>
                <a:cs typeface="Arial" pitchFamily="34" charset="0"/>
              </a:rPr>
              <a:t>[$100 billion in exports]</a:t>
            </a:r>
            <a:endParaRPr lang="ko-KR" altLang="en-US" sz="1050" spc="-50" dirty="0">
              <a:gradFill>
                <a:gsLst>
                  <a:gs pos="100000">
                    <a:schemeClr val="bg1">
                      <a:lumMod val="50000"/>
                    </a:schemeClr>
                  </a:gs>
                  <a:gs pos="100000">
                    <a:schemeClr val="bg1">
                      <a:lumMod val="75000"/>
                    </a:schemeClr>
                  </a:gs>
                  <a:gs pos="100000">
                    <a:schemeClr val="bg1">
                      <a:lumMod val="65000"/>
                    </a:schemeClr>
                  </a:gs>
                </a:gsLst>
                <a:lin ang="5400000" scaled="0"/>
              </a:gradFill>
              <a:latin typeface="Arial" pitchFamily="34" charset="0"/>
              <a:ea typeface="-윤고딕340" pitchFamily="18" charset="-127"/>
              <a:cs typeface="Arial" pitchFamily="34" charset="0"/>
            </a:endParaRPr>
          </a:p>
        </p:txBody>
      </p:sp>
      <p:sp>
        <p:nvSpPr>
          <p:cNvPr id="95" name="TextBox 94"/>
          <p:cNvSpPr txBox="1"/>
          <p:nvPr/>
        </p:nvSpPr>
        <p:spPr>
          <a:xfrm>
            <a:off x="7054278" y="4100104"/>
            <a:ext cx="1406154" cy="253916"/>
          </a:xfrm>
          <a:prstGeom prst="rect">
            <a:avLst/>
          </a:prstGeom>
          <a:noFill/>
        </p:spPr>
        <p:txBody>
          <a:bodyPr wrap="none" rtlCol="0">
            <a:spAutoFit/>
          </a:bodyPr>
          <a:lstStyle/>
          <a:p>
            <a:r>
              <a:rPr lang="en-US" altLang="ko-KR" sz="1050" spc="-50" dirty="0" smtClean="0">
                <a:gradFill>
                  <a:gsLst>
                    <a:gs pos="100000">
                      <a:schemeClr val="bg1">
                        <a:lumMod val="50000"/>
                      </a:schemeClr>
                    </a:gs>
                    <a:gs pos="100000">
                      <a:schemeClr val="bg1">
                        <a:lumMod val="75000"/>
                      </a:schemeClr>
                    </a:gs>
                    <a:gs pos="100000">
                      <a:schemeClr val="bg1">
                        <a:lumMod val="65000"/>
                      </a:schemeClr>
                    </a:gs>
                  </a:gsLst>
                  <a:lin ang="5400000" scaled="0"/>
                </a:gradFill>
                <a:latin typeface="Arial" pitchFamily="34" charset="0"/>
                <a:ea typeface="-윤고딕340" pitchFamily="18" charset="-127"/>
                <a:cs typeface="Arial" pitchFamily="34" charset="0"/>
              </a:rPr>
              <a:t>[$500 billion in exports]</a:t>
            </a:r>
            <a:endParaRPr lang="ko-KR" altLang="en-US" sz="1050" spc="-50" dirty="0">
              <a:gradFill>
                <a:gsLst>
                  <a:gs pos="100000">
                    <a:schemeClr val="bg1">
                      <a:lumMod val="50000"/>
                    </a:schemeClr>
                  </a:gs>
                  <a:gs pos="100000">
                    <a:schemeClr val="bg1">
                      <a:lumMod val="75000"/>
                    </a:schemeClr>
                  </a:gs>
                  <a:gs pos="100000">
                    <a:schemeClr val="bg1">
                      <a:lumMod val="65000"/>
                    </a:schemeClr>
                  </a:gs>
                </a:gsLst>
                <a:lin ang="5400000" scaled="0"/>
              </a:gradFill>
              <a:latin typeface="Arial" pitchFamily="34" charset="0"/>
              <a:ea typeface="-윤고딕340" pitchFamily="18" charset="-127"/>
              <a:cs typeface="Arial" pitchFamily="34" charset="0"/>
            </a:endParaRPr>
          </a:p>
        </p:txBody>
      </p:sp>
      <p:sp>
        <p:nvSpPr>
          <p:cNvPr id="21" name="TextBox 20"/>
          <p:cNvSpPr txBox="1"/>
          <p:nvPr/>
        </p:nvSpPr>
        <p:spPr>
          <a:xfrm>
            <a:off x="822602" y="2523741"/>
            <a:ext cx="601447" cy="261610"/>
          </a:xfrm>
          <a:prstGeom prst="rect">
            <a:avLst/>
          </a:prstGeom>
          <a:noFill/>
        </p:spPr>
        <p:txBody>
          <a:bodyPr wrap="none" rtlCol="0">
            <a:spAutoFit/>
          </a:bodyPr>
          <a:lstStyle/>
          <a:p>
            <a:r>
              <a:rPr lang="en-US" altLang="ko-KR" sz="1100" dirty="0">
                <a:gradFill>
                  <a:gsLst>
                    <a:gs pos="100000">
                      <a:schemeClr val="tx1">
                        <a:lumMod val="85000"/>
                        <a:lumOff val="15000"/>
                      </a:schemeClr>
                    </a:gs>
                    <a:gs pos="100000">
                      <a:schemeClr val="tx1">
                        <a:lumMod val="85000"/>
                        <a:lumOff val="15000"/>
                      </a:schemeClr>
                    </a:gs>
                  </a:gsLst>
                  <a:lin ang="5400000" scaled="0"/>
                </a:gradFill>
                <a:latin typeface="Arial" pitchFamily="34" charset="0"/>
                <a:ea typeface="-윤고딕330" pitchFamily="18" charset="-127"/>
                <a:cs typeface="Arial" pitchFamily="34" charset="0"/>
              </a:rPr>
              <a:t>1960’s</a:t>
            </a:r>
          </a:p>
        </p:txBody>
      </p:sp>
      <p:sp>
        <p:nvSpPr>
          <p:cNvPr id="59" name="TextBox 58"/>
          <p:cNvSpPr txBox="1"/>
          <p:nvPr/>
        </p:nvSpPr>
        <p:spPr>
          <a:xfrm>
            <a:off x="5746621" y="2523741"/>
            <a:ext cx="601447" cy="261610"/>
          </a:xfrm>
          <a:prstGeom prst="rect">
            <a:avLst/>
          </a:prstGeom>
          <a:noFill/>
        </p:spPr>
        <p:txBody>
          <a:bodyPr wrap="none" rtlCol="0">
            <a:spAutoFit/>
          </a:bodyPr>
          <a:lstStyle/>
          <a:p>
            <a:r>
              <a:rPr lang="en-US" altLang="ko-KR" sz="1100" dirty="0">
                <a:gradFill>
                  <a:gsLst>
                    <a:gs pos="100000">
                      <a:schemeClr val="tx1">
                        <a:lumMod val="85000"/>
                        <a:lumOff val="15000"/>
                      </a:schemeClr>
                    </a:gs>
                    <a:gs pos="100000">
                      <a:schemeClr val="tx1">
                        <a:lumMod val="85000"/>
                        <a:lumOff val="15000"/>
                      </a:schemeClr>
                    </a:gs>
                  </a:gsLst>
                  <a:lin ang="5400000" scaled="0"/>
                </a:gradFill>
                <a:latin typeface="Arial" pitchFamily="34" charset="0"/>
                <a:ea typeface="-윤고딕330" pitchFamily="18" charset="-127"/>
                <a:cs typeface="Arial" pitchFamily="34" charset="0"/>
              </a:rPr>
              <a:t>1990’s</a:t>
            </a:r>
          </a:p>
        </p:txBody>
      </p:sp>
      <p:sp>
        <p:nvSpPr>
          <p:cNvPr id="56" name="TextBox 55"/>
          <p:cNvSpPr txBox="1"/>
          <p:nvPr/>
        </p:nvSpPr>
        <p:spPr>
          <a:xfrm>
            <a:off x="4095241" y="2523741"/>
            <a:ext cx="601447" cy="261610"/>
          </a:xfrm>
          <a:prstGeom prst="rect">
            <a:avLst/>
          </a:prstGeom>
          <a:noFill/>
        </p:spPr>
        <p:txBody>
          <a:bodyPr wrap="none" rtlCol="0">
            <a:spAutoFit/>
          </a:bodyPr>
          <a:lstStyle/>
          <a:p>
            <a:r>
              <a:rPr lang="en-US" altLang="ko-KR" sz="1100" dirty="0">
                <a:gradFill>
                  <a:gsLst>
                    <a:gs pos="100000">
                      <a:schemeClr val="tx1">
                        <a:lumMod val="85000"/>
                        <a:lumOff val="15000"/>
                      </a:schemeClr>
                    </a:gs>
                    <a:gs pos="100000">
                      <a:schemeClr val="tx1">
                        <a:lumMod val="85000"/>
                        <a:lumOff val="15000"/>
                      </a:schemeClr>
                    </a:gs>
                  </a:gsLst>
                  <a:lin ang="5400000" scaled="0"/>
                </a:gradFill>
                <a:latin typeface="Arial" pitchFamily="34" charset="0"/>
                <a:ea typeface="-윤고딕330" pitchFamily="18" charset="-127"/>
                <a:cs typeface="Arial" pitchFamily="34" charset="0"/>
              </a:rPr>
              <a:t>1980’s</a:t>
            </a:r>
          </a:p>
        </p:txBody>
      </p:sp>
      <p:sp>
        <p:nvSpPr>
          <p:cNvPr id="62" name="TextBox 61"/>
          <p:cNvSpPr txBox="1"/>
          <p:nvPr/>
        </p:nvSpPr>
        <p:spPr>
          <a:xfrm>
            <a:off x="7456757" y="2523741"/>
            <a:ext cx="601447" cy="261610"/>
          </a:xfrm>
          <a:prstGeom prst="rect">
            <a:avLst/>
          </a:prstGeom>
          <a:noFill/>
        </p:spPr>
        <p:txBody>
          <a:bodyPr wrap="none" rtlCol="0">
            <a:spAutoFit/>
          </a:bodyPr>
          <a:lstStyle/>
          <a:p>
            <a:r>
              <a:rPr lang="en-US" altLang="ko-KR" sz="1100" dirty="0">
                <a:latin typeface="Arial" pitchFamily="34" charset="0"/>
                <a:ea typeface="-윤고딕340"/>
                <a:cs typeface="Arial" pitchFamily="34" charset="0"/>
              </a:rPr>
              <a:t>2000’s</a:t>
            </a:r>
            <a:endParaRPr lang="ko-KR" altLang="en-US" sz="1100" dirty="0">
              <a:latin typeface="Arial" pitchFamily="34" charset="0"/>
              <a:ea typeface="-윤고딕340"/>
              <a:cs typeface="Arial" pitchFamily="34" charset="0"/>
            </a:endParaRPr>
          </a:p>
        </p:txBody>
      </p:sp>
      <p:sp>
        <p:nvSpPr>
          <p:cNvPr id="53" name="TextBox 52"/>
          <p:cNvSpPr txBox="1"/>
          <p:nvPr/>
        </p:nvSpPr>
        <p:spPr>
          <a:xfrm>
            <a:off x="2391638" y="2523741"/>
            <a:ext cx="601447" cy="261610"/>
          </a:xfrm>
          <a:prstGeom prst="rect">
            <a:avLst/>
          </a:prstGeom>
          <a:noFill/>
        </p:spPr>
        <p:txBody>
          <a:bodyPr wrap="none" rtlCol="0">
            <a:spAutoFit/>
          </a:bodyPr>
          <a:lstStyle/>
          <a:p>
            <a:r>
              <a:rPr lang="en-US" altLang="ko-KR" sz="1100" dirty="0">
                <a:gradFill>
                  <a:gsLst>
                    <a:gs pos="100000">
                      <a:schemeClr val="tx1">
                        <a:lumMod val="85000"/>
                        <a:lumOff val="15000"/>
                      </a:schemeClr>
                    </a:gs>
                    <a:gs pos="100000">
                      <a:schemeClr val="tx1">
                        <a:lumMod val="85000"/>
                        <a:lumOff val="15000"/>
                      </a:schemeClr>
                    </a:gs>
                  </a:gsLst>
                  <a:lin ang="5400000" scaled="0"/>
                </a:gradFill>
                <a:latin typeface="Arial" pitchFamily="34" charset="0"/>
                <a:ea typeface="-윤고딕330" pitchFamily="18" charset="-127"/>
                <a:cs typeface="Arial" pitchFamily="34" charset="0"/>
              </a:rPr>
              <a:t>1970’s</a:t>
            </a:r>
          </a:p>
        </p:txBody>
      </p:sp>
    </p:spTree>
    <p:extLst>
      <p:ext uri="{BB962C8B-B14F-4D97-AF65-F5344CB8AC3E}">
        <p14:creationId xmlns:p14="http://schemas.microsoft.com/office/powerpoint/2010/main" val="41674686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직선 연결선 6"/>
          <p:cNvCxnSpPr/>
          <p:nvPr/>
        </p:nvCxnSpPr>
        <p:spPr>
          <a:xfrm>
            <a:off x="179512" y="6453336"/>
            <a:ext cx="864898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슬라이드 번호 개체 틀 1"/>
          <p:cNvSpPr>
            <a:spLocks noGrp="1"/>
          </p:cNvSpPr>
          <p:nvPr>
            <p:ph type="sldNum" sz="quarter" idx="4"/>
          </p:nvPr>
        </p:nvSpPr>
        <p:spPr/>
        <p:txBody>
          <a:bodyPr/>
          <a:lstStyle/>
          <a:p>
            <a:fld id="{6FD07F32-211D-4BF4-A2BF-C26539159202}" type="slidenum">
              <a:rPr lang="ko-KR" altLang="en-US" smtClean="0">
                <a:solidFill>
                  <a:prstClr val="black">
                    <a:lumMod val="75000"/>
                    <a:lumOff val="25000"/>
                  </a:prstClr>
                </a:solidFill>
              </a:rPr>
              <a:pPr/>
              <a:t>5</a:t>
            </a:fld>
            <a:endParaRPr lang="ko-KR" altLang="en-US">
              <a:solidFill>
                <a:prstClr val="black">
                  <a:lumMod val="75000"/>
                  <a:lumOff val="25000"/>
                </a:prstClr>
              </a:solidFill>
            </a:endParaRPr>
          </a:p>
        </p:txBody>
      </p:sp>
      <p:sp>
        <p:nvSpPr>
          <p:cNvPr id="58" name="TextBox 57"/>
          <p:cNvSpPr txBox="1"/>
          <p:nvPr/>
        </p:nvSpPr>
        <p:spPr>
          <a:xfrm>
            <a:off x="1002561" y="593453"/>
            <a:ext cx="7138878" cy="830997"/>
          </a:xfrm>
          <a:prstGeom prst="rect">
            <a:avLst/>
          </a:prstGeom>
          <a:noFill/>
        </p:spPr>
        <p:txBody>
          <a:bodyPr wrap="none" rtlCol="0">
            <a:spAutoFit/>
          </a:bodyPr>
          <a:lstStyle/>
          <a:p>
            <a:pPr algn="ctr"/>
            <a:r>
              <a:rPr lang="en-US" altLang="ko-KR" sz="2800" b="1" dirty="0" smtClean="0">
                <a:latin typeface="Arial" pitchFamily="34" charset="0"/>
                <a:cs typeface="Arial" pitchFamily="34" charset="0"/>
              </a:rPr>
              <a:t>Located worldwide</a:t>
            </a:r>
          </a:p>
          <a:p>
            <a:pPr algn="ctr"/>
            <a:r>
              <a:rPr lang="en-US" altLang="ko-KR" sz="2000" spc="-150" dirty="0" smtClean="0">
                <a:solidFill>
                  <a:srgbClr val="D01E1E"/>
                </a:solidFill>
                <a:latin typeface="Arial" pitchFamily="34" charset="0"/>
                <a:ea typeface="-윤고딕340" pitchFamily="18" charset="-127"/>
                <a:cs typeface="Arial" pitchFamily="34" charset="0"/>
              </a:rPr>
              <a:t>10 </a:t>
            </a:r>
            <a:r>
              <a:rPr lang="en-US" altLang="ko-KR" sz="2000" spc="-150" dirty="0">
                <a:solidFill>
                  <a:srgbClr val="D01E1E"/>
                </a:solidFill>
                <a:latin typeface="Arial" pitchFamily="34" charset="0"/>
                <a:ea typeface="-윤고딕340" pitchFamily="18" charset="-127"/>
                <a:cs typeface="Arial" pitchFamily="34" charset="0"/>
              </a:rPr>
              <a:t>local head offices, </a:t>
            </a:r>
            <a:r>
              <a:rPr lang="en-US" altLang="ko-KR" sz="2000" spc="-150" dirty="0" smtClean="0">
                <a:solidFill>
                  <a:srgbClr val="D01E1E"/>
                </a:solidFill>
                <a:latin typeface="Arial" pitchFamily="34" charset="0"/>
                <a:ea typeface="-윤고딕340" pitchFamily="18" charset="-127"/>
                <a:cs typeface="Arial" pitchFamily="34" charset="0"/>
              </a:rPr>
              <a:t>126 </a:t>
            </a:r>
            <a:r>
              <a:rPr lang="en-US" altLang="ko-KR" sz="2000" spc="-150" dirty="0" smtClean="0">
                <a:solidFill>
                  <a:srgbClr val="D01E1E"/>
                </a:solidFill>
                <a:latin typeface="Arial" pitchFamily="34" charset="0"/>
                <a:ea typeface="-윤고딕340" pitchFamily="18" charset="-127"/>
                <a:cs typeface="Arial" pitchFamily="34" charset="0"/>
              </a:rPr>
              <a:t>Korea Business Centers (KBCs) in </a:t>
            </a:r>
            <a:r>
              <a:rPr lang="en-US" altLang="ko-KR" sz="2000" spc="-150" dirty="0" smtClean="0">
                <a:solidFill>
                  <a:srgbClr val="D01E1E"/>
                </a:solidFill>
                <a:latin typeface="Arial" pitchFamily="34" charset="0"/>
                <a:ea typeface="-윤고딕340" pitchFamily="18" charset="-127"/>
                <a:cs typeface="Arial" pitchFamily="34" charset="0"/>
              </a:rPr>
              <a:t>86 </a:t>
            </a:r>
            <a:r>
              <a:rPr lang="en-US" altLang="ko-KR" sz="2000" spc="-150" dirty="0" smtClean="0">
                <a:solidFill>
                  <a:srgbClr val="D01E1E"/>
                </a:solidFill>
                <a:latin typeface="Arial" pitchFamily="34" charset="0"/>
                <a:ea typeface="-윤고딕340" pitchFamily="18" charset="-127"/>
                <a:cs typeface="Arial" pitchFamily="34" charset="0"/>
              </a:rPr>
              <a:t>countries</a:t>
            </a:r>
            <a:endParaRPr lang="ko-KR" altLang="en-US" sz="2000" spc="-150" dirty="0">
              <a:solidFill>
                <a:srgbClr val="D01E1E"/>
              </a:solidFill>
              <a:latin typeface="Arial" pitchFamily="34" charset="0"/>
              <a:ea typeface="-윤고딕340" pitchFamily="18" charset="-127"/>
              <a:cs typeface="Arial" pitchFamily="34" charset="0"/>
            </a:endParaRPr>
          </a:p>
        </p:txBody>
      </p:sp>
      <p:pic>
        <p:nvPicPr>
          <p:cNvPr id="23" name="그림 22"/>
          <p:cNvPicPr>
            <a:picLocks noChangeAspect="1"/>
          </p:cNvPicPr>
          <p:nvPr/>
        </p:nvPicPr>
        <p:blipFill>
          <a:blip r:embed="rId3"/>
          <a:stretch>
            <a:fillRect/>
          </a:stretch>
        </p:blipFill>
        <p:spPr>
          <a:xfrm>
            <a:off x="201718" y="1625721"/>
            <a:ext cx="8740564" cy="4677441"/>
          </a:xfrm>
          <a:prstGeom prst="rect">
            <a:avLst/>
          </a:prstGeom>
        </p:spPr>
      </p:pic>
    </p:spTree>
    <p:extLst>
      <p:ext uri="{BB962C8B-B14F-4D97-AF65-F5344CB8AC3E}">
        <p14:creationId xmlns:p14="http://schemas.microsoft.com/office/powerpoint/2010/main" val="104258159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직사각형 50"/>
          <p:cNvSpPr/>
          <p:nvPr/>
        </p:nvSpPr>
        <p:spPr>
          <a:xfrm>
            <a:off x="877496" y="2738973"/>
            <a:ext cx="7488832" cy="4003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50" name="직사각형 49"/>
          <p:cNvSpPr/>
          <p:nvPr/>
        </p:nvSpPr>
        <p:spPr>
          <a:xfrm>
            <a:off x="877496" y="1903326"/>
            <a:ext cx="7488832" cy="4003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3" name="직사각형 2"/>
          <p:cNvSpPr/>
          <p:nvPr/>
        </p:nvSpPr>
        <p:spPr>
          <a:xfrm>
            <a:off x="877496" y="1096441"/>
            <a:ext cx="7488832" cy="4003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5" name="TextBox 4"/>
          <p:cNvSpPr txBox="1"/>
          <p:nvPr/>
        </p:nvSpPr>
        <p:spPr>
          <a:xfrm>
            <a:off x="183364" y="472821"/>
            <a:ext cx="1561581" cy="569387"/>
          </a:xfrm>
          <a:prstGeom prst="rect">
            <a:avLst/>
          </a:prstGeom>
          <a:noFill/>
        </p:spPr>
        <p:txBody>
          <a:bodyPr wrap="none" rtlCol="0">
            <a:spAutoFit/>
          </a:bodyPr>
          <a:lstStyle/>
          <a:p>
            <a:r>
              <a:rPr lang="en-US" altLang="ko-KR" sz="3100" b="1">
                <a:solidFill>
                  <a:srgbClr val="F79646"/>
                </a:solidFill>
                <a:latin typeface="Segoe UI" panose="020B0502040204020203" pitchFamily="34" charset="0"/>
                <a:ea typeface="Segoe UI" panose="020B0502040204020203" pitchFamily="34" charset="0"/>
                <a:cs typeface="Segoe UI" panose="020B0502040204020203" pitchFamily="34" charset="0"/>
              </a:rPr>
              <a:t>History</a:t>
            </a:r>
            <a:endParaRPr lang="ko-KR" altLang="en-US" sz="3100" b="1">
              <a:solidFill>
                <a:srgbClr val="F79646"/>
              </a:solidFill>
              <a:latin typeface="Segoe UI" panose="020B0502040204020203" pitchFamily="34" charset="0"/>
              <a:cs typeface="Segoe UI" panose="020B0502040204020203" pitchFamily="34" charset="0"/>
            </a:endParaRPr>
          </a:p>
        </p:txBody>
      </p:sp>
      <p:cxnSp>
        <p:nvCxnSpPr>
          <p:cNvPr id="7" name="직선 연결선 6"/>
          <p:cNvCxnSpPr/>
          <p:nvPr/>
        </p:nvCxnSpPr>
        <p:spPr>
          <a:xfrm>
            <a:off x="179512" y="6453336"/>
            <a:ext cx="864898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텍스트 개체 틀 2"/>
          <p:cNvSpPr txBox="1">
            <a:spLocks/>
          </p:cNvSpPr>
          <p:nvPr/>
        </p:nvSpPr>
        <p:spPr>
          <a:xfrm>
            <a:off x="195556" y="3307080"/>
            <a:ext cx="4981969" cy="500786"/>
          </a:xfrm>
          <a:prstGeom prst="rect">
            <a:avLst/>
          </a:prstGeom>
        </p:spPr>
        <p:txBody>
          <a:bodyP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ko-KR" sz="1900" b="1" i="1" spc="-100" smtClean="0">
                <a:solidFill>
                  <a:prstClr val="black">
                    <a:lumMod val="65000"/>
                    <a:lumOff val="35000"/>
                  </a:prstClr>
                </a:solidFill>
                <a:latin typeface="Segoe UI" panose="020B0502040204020203" pitchFamily="34" charset="0"/>
                <a:ea typeface="Segoe UI" panose="020B0502040204020203" pitchFamily="34" charset="0"/>
                <a:cs typeface="Segoe UI" panose="020B0502040204020203" pitchFamily="34" charset="0"/>
              </a:rPr>
              <a:t>- FDI Promotion Regime, Republic of Korea </a:t>
            </a:r>
            <a:endParaRPr lang="en-US" altLang="ko-KR" sz="1900" b="1" i="1" spc="-100">
              <a:solidFill>
                <a:prstClr val="black">
                  <a:lumMod val="65000"/>
                  <a:lumOff val="35000"/>
                </a:prstClr>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9" name="그룹 8"/>
          <p:cNvGrpSpPr/>
          <p:nvPr/>
        </p:nvGrpSpPr>
        <p:grpSpPr>
          <a:xfrm>
            <a:off x="1187624" y="3823146"/>
            <a:ext cx="6383335" cy="2513038"/>
            <a:chOff x="309888" y="1792571"/>
            <a:chExt cx="8332545" cy="4185056"/>
          </a:xfrm>
        </p:grpSpPr>
        <p:sp>
          <p:nvSpPr>
            <p:cNvPr id="10" name="직사각형 9"/>
            <p:cNvSpPr/>
            <p:nvPr/>
          </p:nvSpPr>
          <p:spPr>
            <a:xfrm>
              <a:off x="1881118" y="4957494"/>
              <a:ext cx="1191660" cy="97855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prstClr val="white"/>
                </a:solidFill>
              </a:endParaRPr>
            </a:p>
          </p:txBody>
        </p:sp>
        <p:sp>
          <p:nvSpPr>
            <p:cNvPr id="11" name="직사각형 10"/>
            <p:cNvSpPr/>
            <p:nvPr/>
          </p:nvSpPr>
          <p:spPr>
            <a:xfrm>
              <a:off x="3419872" y="4957494"/>
              <a:ext cx="1191660" cy="97855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prstClr val="white"/>
                </a:solidFill>
              </a:endParaRPr>
            </a:p>
          </p:txBody>
        </p:sp>
        <p:sp>
          <p:nvSpPr>
            <p:cNvPr id="12" name="직사각형 11"/>
            <p:cNvSpPr/>
            <p:nvPr/>
          </p:nvSpPr>
          <p:spPr>
            <a:xfrm>
              <a:off x="4922312" y="4957494"/>
              <a:ext cx="1191660" cy="97855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prstClr val="white"/>
                </a:solidFill>
              </a:endParaRPr>
            </a:p>
          </p:txBody>
        </p:sp>
        <p:sp>
          <p:nvSpPr>
            <p:cNvPr id="13" name="직사각형 12"/>
            <p:cNvSpPr/>
            <p:nvPr/>
          </p:nvSpPr>
          <p:spPr>
            <a:xfrm>
              <a:off x="6513644" y="4957495"/>
              <a:ext cx="2128789" cy="97855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prstClr val="white"/>
                </a:solidFill>
              </a:endParaRPr>
            </a:p>
          </p:txBody>
        </p:sp>
        <p:sp>
          <p:nvSpPr>
            <p:cNvPr id="14" name="직사각형 13"/>
            <p:cNvSpPr/>
            <p:nvPr/>
          </p:nvSpPr>
          <p:spPr>
            <a:xfrm>
              <a:off x="332636" y="4957494"/>
              <a:ext cx="1191660" cy="97855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prstClr val="white"/>
                </a:solidFill>
              </a:endParaRPr>
            </a:p>
          </p:txBody>
        </p:sp>
        <p:cxnSp>
          <p:nvCxnSpPr>
            <p:cNvPr id="15" name="직선 연결선 14"/>
            <p:cNvCxnSpPr>
              <a:stCxn id="16" idx="2"/>
            </p:cNvCxnSpPr>
            <p:nvPr/>
          </p:nvCxnSpPr>
          <p:spPr>
            <a:xfrm>
              <a:off x="4564726" y="2412195"/>
              <a:ext cx="0" cy="214232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직사각형 15"/>
            <p:cNvSpPr/>
            <p:nvPr/>
          </p:nvSpPr>
          <p:spPr>
            <a:xfrm>
              <a:off x="2271361" y="1792571"/>
              <a:ext cx="4586730" cy="61962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prstClr val="white"/>
                </a:solidFill>
              </a:endParaRPr>
            </a:p>
          </p:txBody>
        </p:sp>
        <p:sp>
          <p:nvSpPr>
            <p:cNvPr id="17" name="직사각형 16"/>
            <p:cNvSpPr/>
            <p:nvPr/>
          </p:nvSpPr>
          <p:spPr>
            <a:xfrm>
              <a:off x="2278612" y="2687956"/>
              <a:ext cx="4586730" cy="61962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prstClr val="white"/>
                </a:solidFill>
              </a:endParaRPr>
            </a:p>
          </p:txBody>
        </p:sp>
        <p:sp>
          <p:nvSpPr>
            <p:cNvPr id="18" name="직사각형 17"/>
            <p:cNvSpPr/>
            <p:nvPr/>
          </p:nvSpPr>
          <p:spPr>
            <a:xfrm>
              <a:off x="2261633" y="3603796"/>
              <a:ext cx="4586730" cy="61962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prstClr val="white"/>
                </a:solidFill>
              </a:endParaRPr>
            </a:p>
          </p:txBody>
        </p:sp>
        <p:sp>
          <p:nvSpPr>
            <p:cNvPr id="19" name="모서리가 둥근 직사각형 18"/>
            <p:cNvSpPr/>
            <p:nvPr/>
          </p:nvSpPr>
          <p:spPr>
            <a:xfrm>
              <a:off x="2207272" y="1840237"/>
              <a:ext cx="4714908" cy="521572"/>
            </a:xfrm>
            <a:prstGeom prst="roundRect">
              <a:avLst>
                <a:gd name="adj" fmla="val 25025"/>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95000"/>
                </a:lnSpc>
                <a:buClr>
                  <a:srgbClr val="00ABB4"/>
                </a:buClr>
                <a:buSzPct val="70000"/>
                <a:defRPr/>
              </a:pPr>
              <a:r>
                <a:rPr lang="en-US" altLang="ko-KR" sz="1700" dirty="0">
                  <a:solidFill>
                    <a:prstClr val="white"/>
                  </a:solidFill>
                  <a:latin typeface="Franklin Gothic Demi" panose="020B0703020102020204" pitchFamily="34" charset="0"/>
                  <a:cs typeface="Calibri" panose="020F0502020204030204" pitchFamily="34" charset="0"/>
                </a:rPr>
                <a:t>Ministry of Trade, Industry &amp; Energy</a:t>
              </a:r>
            </a:p>
          </p:txBody>
        </p:sp>
        <p:sp>
          <p:nvSpPr>
            <p:cNvPr id="20" name="모서리가 둥근 직사각형 19"/>
            <p:cNvSpPr/>
            <p:nvPr/>
          </p:nvSpPr>
          <p:spPr>
            <a:xfrm>
              <a:off x="2212036" y="3623253"/>
              <a:ext cx="4714908" cy="598874"/>
            </a:xfrm>
            <a:prstGeom prst="roundRect">
              <a:avLst>
                <a:gd name="adj" fmla="val 22962"/>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80000"/>
                </a:lnSpc>
                <a:buClr>
                  <a:srgbClr val="00ABB4"/>
                </a:buClr>
                <a:buSzPct val="70000"/>
                <a:defRPr/>
              </a:pPr>
              <a:r>
                <a:rPr lang="en-US" altLang="ko-KR" dirty="0">
                  <a:solidFill>
                    <a:prstClr val="white"/>
                  </a:solidFill>
                  <a:latin typeface="Franklin Gothic Demi" panose="020B0703020102020204" pitchFamily="34" charset="0"/>
                  <a:cs typeface="Calibri" panose="020F0502020204030204" pitchFamily="34" charset="0"/>
                </a:rPr>
                <a:t>KOTRA</a:t>
              </a:r>
            </a:p>
            <a:p>
              <a:pPr algn="ctr">
                <a:lnSpc>
                  <a:spcPct val="80000"/>
                </a:lnSpc>
                <a:buClr>
                  <a:srgbClr val="00ABB4"/>
                </a:buClr>
                <a:buSzPct val="70000"/>
                <a:defRPr/>
              </a:pPr>
              <a:r>
                <a:rPr lang="en-US" altLang="ko-KR" sz="1200" dirty="0">
                  <a:solidFill>
                    <a:prstClr val="white"/>
                  </a:solidFill>
                  <a:latin typeface="Franklin Gothic Medium" panose="020B0603020102020204" pitchFamily="34" charset="0"/>
                  <a:cs typeface="Calibri" panose="020F0502020204030204" pitchFamily="34" charset="0"/>
                </a:rPr>
                <a:t>Korea Trade-Investment Promotion Agency</a:t>
              </a:r>
            </a:p>
          </p:txBody>
        </p:sp>
        <p:sp>
          <p:nvSpPr>
            <p:cNvPr id="21" name="모서리가 둥근 직사각형 20"/>
            <p:cNvSpPr/>
            <p:nvPr/>
          </p:nvSpPr>
          <p:spPr>
            <a:xfrm>
              <a:off x="309888" y="4896985"/>
              <a:ext cx="1224136" cy="1080121"/>
            </a:xfrm>
            <a:prstGeom prst="roundRect">
              <a:avLst>
                <a:gd name="adj" fmla="val 20899"/>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20000"/>
                </a:lnSpc>
                <a:buClr>
                  <a:srgbClr val="00ABB4"/>
                </a:buClr>
                <a:buSzPct val="70000"/>
                <a:defRPr/>
              </a:pPr>
              <a:r>
                <a:rPr lang="en-US" altLang="ko-KR" sz="1200" dirty="0">
                  <a:solidFill>
                    <a:prstClr val="black">
                      <a:lumMod val="75000"/>
                      <a:lumOff val="25000"/>
                    </a:prstClr>
                  </a:solidFill>
                  <a:latin typeface="Franklin Gothic Demi Cond" panose="020B0706030402020204" pitchFamily="34" charset="0"/>
                  <a:cs typeface="Arial" pitchFamily="34" charset="0"/>
                </a:rPr>
                <a:t>Management </a:t>
              </a:r>
            </a:p>
            <a:p>
              <a:pPr algn="ctr">
                <a:lnSpc>
                  <a:spcPct val="120000"/>
                </a:lnSpc>
                <a:buClr>
                  <a:srgbClr val="00ABB4"/>
                </a:buClr>
                <a:buSzPct val="70000"/>
                <a:defRPr/>
              </a:pPr>
              <a:r>
                <a:rPr lang="en-US" altLang="ko-KR" sz="1200" dirty="0">
                  <a:solidFill>
                    <a:prstClr val="black">
                      <a:lumMod val="75000"/>
                      <a:lumOff val="25000"/>
                    </a:prstClr>
                  </a:solidFill>
                  <a:latin typeface="Franklin Gothic Demi Cond" panose="020B0706030402020204" pitchFamily="34" charset="0"/>
                  <a:cs typeface="Arial" pitchFamily="34" charset="0"/>
                </a:rPr>
                <a:t>Support</a:t>
              </a:r>
              <a:endParaRPr lang="ko-KR" altLang="en-US" sz="1200" dirty="0">
                <a:solidFill>
                  <a:prstClr val="black">
                    <a:lumMod val="75000"/>
                    <a:lumOff val="25000"/>
                  </a:prstClr>
                </a:solidFill>
                <a:latin typeface="Franklin Gothic Demi Cond" panose="020B0706030402020204" pitchFamily="34" charset="0"/>
                <a:cs typeface="Arial" pitchFamily="34" charset="0"/>
              </a:endParaRPr>
            </a:p>
          </p:txBody>
        </p:sp>
        <p:sp>
          <p:nvSpPr>
            <p:cNvPr id="22" name="모서리가 둥근 직사각형 21"/>
            <p:cNvSpPr/>
            <p:nvPr/>
          </p:nvSpPr>
          <p:spPr>
            <a:xfrm>
              <a:off x="1855152" y="4897507"/>
              <a:ext cx="1224136" cy="1080120"/>
            </a:xfrm>
            <a:prstGeom prst="roundRect">
              <a:avLst>
                <a:gd name="adj" fmla="val 20899"/>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20000"/>
                </a:lnSpc>
                <a:buClr>
                  <a:srgbClr val="00ABB4"/>
                </a:buClr>
                <a:buSzPct val="70000"/>
                <a:defRPr/>
              </a:pPr>
              <a:r>
                <a:rPr lang="en-US" altLang="ko-KR" sz="1200" dirty="0">
                  <a:solidFill>
                    <a:prstClr val="black">
                      <a:lumMod val="75000"/>
                      <a:lumOff val="25000"/>
                    </a:prstClr>
                  </a:solidFill>
                  <a:latin typeface="Franklin Gothic Demi Cond" panose="020B0706030402020204" pitchFamily="34" charset="0"/>
                  <a:cs typeface="Arial" pitchFamily="34" charset="0"/>
                </a:rPr>
                <a:t>SME</a:t>
              </a:r>
            </a:p>
            <a:p>
              <a:pPr algn="ctr">
                <a:lnSpc>
                  <a:spcPct val="120000"/>
                </a:lnSpc>
                <a:buClr>
                  <a:srgbClr val="00ABB4"/>
                </a:buClr>
                <a:buSzPct val="70000"/>
                <a:defRPr/>
              </a:pPr>
              <a:r>
                <a:rPr lang="en-US" altLang="ko-KR" sz="1200" dirty="0">
                  <a:solidFill>
                    <a:prstClr val="black">
                      <a:lumMod val="75000"/>
                      <a:lumOff val="25000"/>
                    </a:prstClr>
                  </a:solidFill>
                  <a:latin typeface="Franklin Gothic Demi Cond" panose="020B0706030402020204" pitchFamily="34" charset="0"/>
                  <a:cs typeface="Arial" pitchFamily="34" charset="0"/>
                </a:rPr>
                <a:t>Support</a:t>
              </a:r>
              <a:endParaRPr lang="ko-KR" altLang="en-US" sz="1200" dirty="0">
                <a:solidFill>
                  <a:prstClr val="black">
                    <a:lumMod val="75000"/>
                    <a:lumOff val="25000"/>
                  </a:prstClr>
                </a:solidFill>
                <a:latin typeface="Franklin Gothic Demi Cond" panose="020B0706030402020204" pitchFamily="34" charset="0"/>
                <a:cs typeface="Arial" pitchFamily="34" charset="0"/>
              </a:endParaRPr>
            </a:p>
          </p:txBody>
        </p:sp>
        <p:sp>
          <p:nvSpPr>
            <p:cNvPr id="34" name="TextBox 33"/>
            <p:cNvSpPr txBox="1"/>
            <p:nvPr/>
          </p:nvSpPr>
          <p:spPr>
            <a:xfrm>
              <a:off x="6755998" y="5574662"/>
              <a:ext cx="184731" cy="307778"/>
            </a:xfrm>
            <a:prstGeom prst="rect">
              <a:avLst/>
            </a:prstGeom>
            <a:noFill/>
          </p:spPr>
          <p:txBody>
            <a:bodyPr wrap="none" rtlCol="0">
              <a:spAutoFit/>
            </a:bodyPr>
            <a:lstStyle/>
            <a:p>
              <a:endParaRPr lang="ko-KR" altLang="en-US" sz="1400" dirty="0">
                <a:solidFill>
                  <a:prstClr val="black"/>
                </a:solidFill>
                <a:latin typeface="Franklin Gothic Demi" panose="020B0703020102020204" pitchFamily="34" charset="0"/>
              </a:endParaRPr>
            </a:p>
          </p:txBody>
        </p:sp>
        <p:sp>
          <p:nvSpPr>
            <p:cNvPr id="24" name="모서리가 둥근 직사각형 23"/>
            <p:cNvSpPr/>
            <p:nvPr/>
          </p:nvSpPr>
          <p:spPr>
            <a:xfrm>
              <a:off x="2213121" y="2755133"/>
              <a:ext cx="4714908" cy="500066"/>
            </a:xfrm>
            <a:prstGeom prst="roundRect">
              <a:avLst>
                <a:gd name="adj" fmla="val 29048"/>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95000"/>
                </a:lnSpc>
                <a:buClr>
                  <a:srgbClr val="00ABB4"/>
                </a:buClr>
                <a:buSzPct val="70000"/>
                <a:defRPr/>
              </a:pPr>
              <a:r>
                <a:rPr lang="en-US" altLang="ko-KR" dirty="0">
                  <a:solidFill>
                    <a:prstClr val="white"/>
                  </a:solidFill>
                  <a:latin typeface="Franklin Gothic Demi" panose="020B0703020102020204" pitchFamily="34" charset="0"/>
                  <a:cs typeface="Calibri" panose="020F0502020204030204" pitchFamily="34" charset="0"/>
                </a:rPr>
                <a:t>Foreign Investment Committee</a:t>
              </a:r>
            </a:p>
          </p:txBody>
        </p:sp>
        <p:sp>
          <p:nvSpPr>
            <p:cNvPr id="25" name="모서리가 둥근 직사각형 24"/>
            <p:cNvSpPr/>
            <p:nvPr/>
          </p:nvSpPr>
          <p:spPr>
            <a:xfrm>
              <a:off x="4922312" y="4893113"/>
              <a:ext cx="1196860" cy="1080120"/>
            </a:xfrm>
            <a:prstGeom prst="roundRect">
              <a:avLst>
                <a:gd name="adj" fmla="val 20899"/>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20000"/>
                </a:lnSpc>
                <a:buClr>
                  <a:srgbClr val="00ABB4"/>
                </a:buClr>
                <a:buSzPct val="70000"/>
                <a:defRPr/>
              </a:pPr>
              <a:r>
                <a:rPr lang="en-US" altLang="ko-KR" sz="1200" dirty="0">
                  <a:solidFill>
                    <a:prstClr val="black">
                      <a:lumMod val="75000"/>
                      <a:lumOff val="25000"/>
                    </a:prstClr>
                  </a:solidFill>
                  <a:latin typeface="Franklin Gothic Demi Cond" panose="020B0706030402020204" pitchFamily="34" charset="0"/>
                  <a:cs typeface="Arial" pitchFamily="34" charset="0"/>
                </a:rPr>
                <a:t>Business Information</a:t>
              </a:r>
              <a:endParaRPr lang="ko-KR" altLang="en-US" sz="1200" dirty="0">
                <a:solidFill>
                  <a:prstClr val="black">
                    <a:lumMod val="75000"/>
                    <a:lumOff val="25000"/>
                  </a:prstClr>
                </a:solidFill>
                <a:latin typeface="Franklin Gothic Demi Cond" panose="020B0706030402020204" pitchFamily="34" charset="0"/>
                <a:cs typeface="Arial" pitchFamily="34" charset="0"/>
              </a:endParaRPr>
            </a:p>
          </p:txBody>
        </p:sp>
        <p:sp>
          <p:nvSpPr>
            <p:cNvPr id="26" name="모서리가 둥근 직사각형 25"/>
            <p:cNvSpPr/>
            <p:nvPr/>
          </p:nvSpPr>
          <p:spPr>
            <a:xfrm>
              <a:off x="3439328" y="4896464"/>
              <a:ext cx="1152128" cy="1080120"/>
            </a:xfrm>
            <a:prstGeom prst="roundRect">
              <a:avLst>
                <a:gd name="adj" fmla="val 20899"/>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20000"/>
                </a:lnSpc>
                <a:buClr>
                  <a:srgbClr val="00ABB4"/>
                </a:buClr>
                <a:buSzPct val="70000"/>
                <a:defRPr/>
              </a:pPr>
              <a:r>
                <a:rPr lang="en-US" altLang="ko-KR" sz="1200" dirty="0">
                  <a:solidFill>
                    <a:prstClr val="black">
                      <a:lumMod val="75000"/>
                      <a:lumOff val="25000"/>
                    </a:prstClr>
                  </a:solidFill>
                  <a:latin typeface="Franklin Gothic Demi Cond" panose="020B0706030402020204" pitchFamily="34" charset="0"/>
                  <a:cs typeface="Arial" pitchFamily="34" charset="0"/>
                </a:rPr>
                <a:t>Strategic Marketing</a:t>
              </a:r>
              <a:endParaRPr lang="ko-KR" altLang="en-US" sz="1200" dirty="0">
                <a:solidFill>
                  <a:prstClr val="black">
                    <a:lumMod val="75000"/>
                    <a:lumOff val="25000"/>
                  </a:prstClr>
                </a:solidFill>
                <a:latin typeface="Franklin Gothic Demi Cond" panose="020B0706030402020204" pitchFamily="34" charset="0"/>
                <a:cs typeface="Arial" pitchFamily="34" charset="0"/>
              </a:endParaRPr>
            </a:p>
          </p:txBody>
        </p:sp>
        <p:cxnSp>
          <p:nvCxnSpPr>
            <p:cNvPr id="27" name="직선 연결선 26"/>
            <p:cNvCxnSpPr/>
            <p:nvPr/>
          </p:nvCxnSpPr>
          <p:spPr>
            <a:xfrm flipV="1">
              <a:off x="4020256" y="4554515"/>
              <a:ext cx="0" cy="40298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직선 연결선 27"/>
            <p:cNvCxnSpPr/>
            <p:nvPr/>
          </p:nvCxnSpPr>
          <p:spPr>
            <a:xfrm flipV="1">
              <a:off x="2467220" y="4554515"/>
              <a:ext cx="0" cy="40298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직선 연결선 28"/>
            <p:cNvCxnSpPr/>
            <p:nvPr/>
          </p:nvCxnSpPr>
          <p:spPr>
            <a:xfrm flipV="1">
              <a:off x="934588" y="4554515"/>
              <a:ext cx="0" cy="40298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직선 연결선 29"/>
            <p:cNvCxnSpPr/>
            <p:nvPr/>
          </p:nvCxnSpPr>
          <p:spPr>
            <a:xfrm flipV="1">
              <a:off x="5520742" y="4554515"/>
              <a:ext cx="0" cy="40298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직선 연결선 30"/>
            <p:cNvCxnSpPr/>
            <p:nvPr/>
          </p:nvCxnSpPr>
          <p:spPr>
            <a:xfrm flipV="1">
              <a:off x="7588183" y="4554515"/>
              <a:ext cx="0" cy="40298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직선 연결선 31"/>
            <p:cNvCxnSpPr/>
            <p:nvPr/>
          </p:nvCxnSpPr>
          <p:spPr>
            <a:xfrm>
              <a:off x="921956" y="4554515"/>
              <a:ext cx="668051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5" name="그룹 34"/>
          <p:cNvGrpSpPr/>
          <p:nvPr/>
        </p:nvGrpSpPr>
        <p:grpSpPr>
          <a:xfrm>
            <a:off x="938038" y="1001194"/>
            <a:ext cx="7340679" cy="2187398"/>
            <a:chOff x="338899" y="1340769"/>
            <a:chExt cx="7340679" cy="2187398"/>
          </a:xfrm>
        </p:grpSpPr>
        <p:sp>
          <p:nvSpPr>
            <p:cNvPr id="37" name="TextBox 36"/>
            <p:cNvSpPr txBox="1"/>
            <p:nvPr/>
          </p:nvSpPr>
          <p:spPr bwMode="auto">
            <a:xfrm>
              <a:off x="338899" y="1358342"/>
              <a:ext cx="953211" cy="216982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defRPr/>
              </a:pPr>
              <a:r>
                <a:rPr lang="en-US" altLang="ko-KR" b="1" i="1" dirty="0">
                  <a:solidFill>
                    <a:srgbClr val="F79646">
                      <a:lumMod val="50000"/>
                      <a:alpha val="90000"/>
                    </a:srgbClr>
                  </a:solidFill>
                  <a:latin typeface="Segoe UI" panose="020B0502040204020203" pitchFamily="34" charset="0"/>
                  <a:ea typeface="Segoe UI" panose="020B0502040204020203" pitchFamily="34" charset="0"/>
                  <a:cs typeface="Segoe UI" panose="020B0502040204020203" pitchFamily="34" charset="0"/>
                </a:rPr>
                <a:t>2003</a:t>
              </a:r>
            </a:p>
            <a:p>
              <a:pPr algn="ctr">
                <a:lnSpc>
                  <a:spcPct val="150000"/>
                </a:lnSpc>
                <a:defRPr/>
              </a:pPr>
              <a:r>
                <a:rPr lang="en-US" altLang="ko-KR" b="1" i="1" dirty="0">
                  <a:solidFill>
                    <a:srgbClr val="F79646">
                      <a:lumMod val="50000"/>
                      <a:alpha val="90000"/>
                    </a:srgbClr>
                  </a:solidFill>
                  <a:latin typeface="Segoe UI" panose="020B0502040204020203" pitchFamily="34" charset="0"/>
                  <a:ea typeface="Segoe UI" panose="020B0502040204020203" pitchFamily="34" charset="0"/>
                  <a:cs typeface="Segoe UI" panose="020B0502040204020203" pitchFamily="34" charset="0"/>
                </a:rPr>
                <a:t>1999</a:t>
              </a:r>
            </a:p>
            <a:p>
              <a:pPr algn="ctr">
                <a:lnSpc>
                  <a:spcPct val="150000"/>
                </a:lnSpc>
                <a:defRPr/>
              </a:pPr>
              <a:r>
                <a:rPr lang="en-US" altLang="ko-KR" b="1" i="1" dirty="0">
                  <a:solidFill>
                    <a:srgbClr val="F79646">
                      <a:lumMod val="50000"/>
                      <a:alpha val="90000"/>
                    </a:srgbClr>
                  </a:solidFill>
                  <a:latin typeface="Segoe UI" panose="020B0502040204020203" pitchFamily="34" charset="0"/>
                  <a:ea typeface="Segoe UI" panose="020B0502040204020203" pitchFamily="34" charset="0"/>
                  <a:cs typeface="Segoe UI" panose="020B0502040204020203" pitchFamily="34" charset="0"/>
                </a:rPr>
                <a:t>1998</a:t>
              </a:r>
            </a:p>
            <a:p>
              <a:pPr algn="ctr">
                <a:lnSpc>
                  <a:spcPct val="150000"/>
                </a:lnSpc>
                <a:defRPr/>
              </a:pPr>
              <a:r>
                <a:rPr lang="en-US" altLang="ko-KR" b="1" i="1" dirty="0">
                  <a:solidFill>
                    <a:srgbClr val="F79646">
                      <a:lumMod val="50000"/>
                      <a:alpha val="90000"/>
                    </a:srgbClr>
                  </a:solidFill>
                  <a:latin typeface="Segoe UI" panose="020B0502040204020203" pitchFamily="34" charset="0"/>
                  <a:ea typeface="Segoe UI" panose="020B0502040204020203" pitchFamily="34" charset="0"/>
                  <a:cs typeface="Segoe UI" panose="020B0502040204020203" pitchFamily="34" charset="0"/>
                </a:rPr>
                <a:t>1998</a:t>
              </a:r>
            </a:p>
            <a:p>
              <a:pPr algn="ctr">
                <a:lnSpc>
                  <a:spcPct val="150000"/>
                </a:lnSpc>
                <a:defRPr/>
              </a:pPr>
              <a:r>
                <a:rPr lang="en-US" altLang="ko-KR" b="1" i="1" dirty="0">
                  <a:solidFill>
                    <a:srgbClr val="F79646">
                      <a:lumMod val="50000"/>
                      <a:alpha val="90000"/>
                    </a:srgbClr>
                  </a:solidFill>
                  <a:latin typeface="Segoe UI" panose="020B0502040204020203" pitchFamily="34" charset="0"/>
                  <a:ea typeface="Segoe UI" panose="020B0502040204020203" pitchFamily="34" charset="0"/>
                  <a:cs typeface="Segoe UI" panose="020B0502040204020203" pitchFamily="34" charset="0"/>
                </a:rPr>
                <a:t>1962</a:t>
              </a:r>
              <a:endParaRPr lang="ko-KR" altLang="en-US" b="1" i="1" dirty="0">
                <a:solidFill>
                  <a:srgbClr val="F79646">
                    <a:lumMod val="50000"/>
                    <a:alpha val="90000"/>
                  </a:srgbClr>
                </a:solidFill>
                <a:latin typeface="Segoe UI" panose="020B0502040204020203" pitchFamily="34" charset="0"/>
                <a:ea typeface="Arial Unicode MS" pitchFamily="50" charset="-127"/>
                <a:cs typeface="Segoe UI" panose="020B0502040204020203" pitchFamily="34" charset="0"/>
              </a:endParaRPr>
            </a:p>
          </p:txBody>
        </p:sp>
        <p:sp>
          <p:nvSpPr>
            <p:cNvPr id="40" name="직사각형 39"/>
            <p:cNvSpPr/>
            <p:nvPr/>
          </p:nvSpPr>
          <p:spPr>
            <a:xfrm>
              <a:off x="1414882" y="1340769"/>
              <a:ext cx="3881288" cy="507831"/>
            </a:xfrm>
            <a:prstGeom prst="rect">
              <a:avLst/>
            </a:prstGeom>
          </p:spPr>
          <p:txBody>
            <a:bodyPr wrap="square">
              <a:spAutoFit/>
            </a:bodyPr>
            <a:lstStyle/>
            <a:p>
              <a:pPr>
                <a:lnSpc>
                  <a:spcPct val="150000"/>
                </a:lnSpc>
                <a:defRPr/>
              </a:pPr>
              <a:r>
                <a:rPr lang="en-US" altLang="ko-KR" dirty="0">
                  <a:solidFill>
                    <a:prstClr val="black">
                      <a:alpha val="90000"/>
                    </a:prstClr>
                  </a:solidFill>
                  <a:latin typeface="Arial Unicode MS" pitchFamily="50" charset="-127"/>
                  <a:ea typeface="Arial Unicode MS" pitchFamily="50" charset="-127"/>
                  <a:cs typeface="Arial Unicode MS" pitchFamily="50" charset="-127"/>
                </a:rPr>
                <a:t>Invest KOREA is established</a:t>
              </a:r>
              <a:endParaRPr lang="ko-KR" altLang="en-US" dirty="0">
                <a:solidFill>
                  <a:prstClr val="black">
                    <a:alpha val="90000"/>
                  </a:prstClr>
                </a:solidFill>
                <a:latin typeface="Arial Unicode MS" pitchFamily="50" charset="-127"/>
                <a:ea typeface="Arial Unicode MS" pitchFamily="50" charset="-127"/>
                <a:cs typeface="Arial Unicode MS" pitchFamily="50" charset="-127"/>
              </a:endParaRPr>
            </a:p>
          </p:txBody>
        </p:sp>
        <p:sp>
          <p:nvSpPr>
            <p:cNvPr id="41" name="직사각형 40"/>
            <p:cNvSpPr/>
            <p:nvPr/>
          </p:nvSpPr>
          <p:spPr>
            <a:xfrm>
              <a:off x="1414882" y="2176990"/>
              <a:ext cx="5832648" cy="507831"/>
            </a:xfrm>
            <a:prstGeom prst="rect">
              <a:avLst/>
            </a:prstGeom>
          </p:spPr>
          <p:txBody>
            <a:bodyPr wrap="square">
              <a:spAutoFit/>
            </a:bodyPr>
            <a:lstStyle/>
            <a:p>
              <a:pPr>
                <a:lnSpc>
                  <a:spcPct val="150000"/>
                </a:lnSpc>
                <a:defRPr/>
              </a:pPr>
              <a:r>
                <a:rPr lang="en-US" altLang="ko-KR" dirty="0">
                  <a:solidFill>
                    <a:prstClr val="black">
                      <a:alpha val="90000"/>
                    </a:prstClr>
                  </a:solidFill>
                  <a:latin typeface="Arial Unicode MS" pitchFamily="50" charset="-127"/>
                  <a:ea typeface="Arial Unicode MS" pitchFamily="50" charset="-127"/>
                  <a:cs typeface="Arial Unicode MS" pitchFamily="50" charset="-127"/>
                </a:rPr>
                <a:t>Korea Investment Service Center is established  </a:t>
              </a:r>
              <a:endParaRPr lang="ko-KR" altLang="en-US" dirty="0">
                <a:solidFill>
                  <a:prstClr val="black">
                    <a:alpha val="90000"/>
                  </a:prstClr>
                </a:solidFill>
                <a:latin typeface="Arial Unicode MS" pitchFamily="50" charset="-127"/>
                <a:ea typeface="Arial Unicode MS" pitchFamily="50" charset="-127"/>
                <a:cs typeface="Arial Unicode MS" pitchFamily="50" charset="-127"/>
              </a:endParaRPr>
            </a:p>
          </p:txBody>
        </p:sp>
        <p:sp>
          <p:nvSpPr>
            <p:cNvPr id="42" name="직사각형 41"/>
            <p:cNvSpPr/>
            <p:nvPr/>
          </p:nvSpPr>
          <p:spPr>
            <a:xfrm>
              <a:off x="1414882" y="1758880"/>
              <a:ext cx="6264696" cy="507831"/>
            </a:xfrm>
            <a:prstGeom prst="rect">
              <a:avLst/>
            </a:prstGeom>
          </p:spPr>
          <p:txBody>
            <a:bodyPr wrap="square">
              <a:spAutoFit/>
            </a:bodyPr>
            <a:lstStyle/>
            <a:p>
              <a:pPr>
                <a:lnSpc>
                  <a:spcPct val="150000"/>
                </a:lnSpc>
                <a:defRPr/>
              </a:pPr>
              <a:r>
                <a:rPr lang="en-US" altLang="ko-KR" dirty="0">
                  <a:solidFill>
                    <a:prstClr val="black">
                      <a:alpha val="90000"/>
                    </a:prstClr>
                  </a:solidFill>
                  <a:latin typeface="Arial Unicode MS" pitchFamily="50" charset="-127"/>
                  <a:ea typeface="Arial Unicode MS" pitchFamily="50" charset="-127"/>
                  <a:cs typeface="Arial Unicode MS" pitchFamily="50" charset="-127"/>
                </a:rPr>
                <a:t>Office of the Foreign Investment Ombudsman opens </a:t>
              </a:r>
              <a:endParaRPr lang="ko-KR" altLang="en-US" dirty="0">
                <a:solidFill>
                  <a:prstClr val="black">
                    <a:alpha val="90000"/>
                  </a:prstClr>
                </a:solidFill>
                <a:latin typeface="Arial Unicode MS" pitchFamily="50" charset="-127"/>
                <a:ea typeface="Arial Unicode MS" pitchFamily="50" charset="-127"/>
                <a:cs typeface="Arial Unicode MS" pitchFamily="50" charset="-127"/>
              </a:endParaRPr>
            </a:p>
          </p:txBody>
        </p:sp>
        <p:sp>
          <p:nvSpPr>
            <p:cNvPr id="43" name="직사각형 42"/>
            <p:cNvSpPr/>
            <p:nvPr/>
          </p:nvSpPr>
          <p:spPr>
            <a:xfrm>
              <a:off x="1414882" y="2595101"/>
              <a:ext cx="5832648" cy="507831"/>
            </a:xfrm>
            <a:prstGeom prst="rect">
              <a:avLst/>
            </a:prstGeom>
          </p:spPr>
          <p:txBody>
            <a:bodyPr wrap="square">
              <a:spAutoFit/>
            </a:bodyPr>
            <a:lstStyle/>
            <a:p>
              <a:pPr>
                <a:lnSpc>
                  <a:spcPct val="150000"/>
                </a:lnSpc>
                <a:defRPr/>
              </a:pPr>
              <a:r>
                <a:rPr lang="en-US" altLang="ko-KR" dirty="0">
                  <a:solidFill>
                    <a:prstClr val="black">
                      <a:alpha val="90000"/>
                    </a:prstClr>
                  </a:solidFill>
                  <a:latin typeface="Arial Unicode MS" pitchFamily="50" charset="-127"/>
                  <a:ea typeface="Arial Unicode MS" pitchFamily="50" charset="-127"/>
                  <a:cs typeface="Arial Unicode MS" pitchFamily="50" charset="-127"/>
                </a:rPr>
                <a:t>Foreign Investment  Promotion Act is enacted </a:t>
              </a:r>
              <a:endParaRPr lang="ko-KR" altLang="en-US" dirty="0">
                <a:solidFill>
                  <a:prstClr val="black">
                    <a:alpha val="90000"/>
                  </a:prstClr>
                </a:solidFill>
                <a:latin typeface="Arial Unicode MS" pitchFamily="50" charset="-127"/>
                <a:ea typeface="Arial Unicode MS" pitchFamily="50" charset="-127"/>
                <a:cs typeface="Arial Unicode MS" pitchFamily="50" charset="-127"/>
              </a:endParaRPr>
            </a:p>
          </p:txBody>
        </p:sp>
        <p:sp>
          <p:nvSpPr>
            <p:cNvPr id="44" name="TextBox 43"/>
            <p:cNvSpPr txBox="1"/>
            <p:nvPr/>
          </p:nvSpPr>
          <p:spPr>
            <a:xfrm>
              <a:off x="1414882" y="3082896"/>
              <a:ext cx="4464496" cy="357418"/>
            </a:xfrm>
            <a:prstGeom prst="rect">
              <a:avLst/>
            </a:prstGeom>
            <a:noFill/>
          </p:spPr>
          <p:txBody>
            <a:bodyPr wrap="square" rtlCol="0">
              <a:spAutoFit/>
            </a:bodyPr>
            <a:lstStyle/>
            <a:p>
              <a:r>
                <a:rPr lang="en-US" altLang="ko-KR" dirty="0">
                  <a:solidFill>
                    <a:prstClr val="black"/>
                  </a:solidFill>
                  <a:latin typeface="Arial Unicode MS" pitchFamily="50" charset="-127"/>
                  <a:ea typeface="Arial Unicode MS" pitchFamily="50" charset="-127"/>
                  <a:cs typeface="Arial Unicode MS" pitchFamily="50" charset="-127"/>
                </a:rPr>
                <a:t>KOTRA  is established </a:t>
              </a:r>
              <a:endParaRPr lang="ko-KR" altLang="en-US" dirty="0">
                <a:solidFill>
                  <a:prstClr val="black"/>
                </a:solidFill>
                <a:latin typeface="Arial Unicode MS" pitchFamily="50" charset="-127"/>
                <a:ea typeface="Arial Unicode MS" pitchFamily="50" charset="-127"/>
                <a:cs typeface="Arial Unicode MS" pitchFamily="50" charset="-127"/>
              </a:endParaRPr>
            </a:p>
          </p:txBody>
        </p:sp>
      </p:grpSp>
      <p:pic>
        <p:nvPicPr>
          <p:cNvPr id="52" name="Picture 7" descr="invest-korea_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7537" y="5682646"/>
            <a:ext cx="1451359" cy="667865"/>
          </a:xfrm>
          <a:prstGeom prst="rect">
            <a:avLst/>
          </a:prstGeom>
        </p:spPr>
      </p:pic>
      <p:sp>
        <p:nvSpPr>
          <p:cNvPr id="45" name="텍스트 개체 틀 2"/>
          <p:cNvSpPr txBox="1">
            <a:spLocks/>
          </p:cNvSpPr>
          <p:nvPr/>
        </p:nvSpPr>
        <p:spPr>
          <a:xfrm>
            <a:off x="179512" y="208483"/>
            <a:ext cx="3744417" cy="500786"/>
          </a:xfrm>
          <a:prstGeom prst="rect">
            <a:avLst/>
          </a:prstGeom>
        </p:spPr>
        <p:txBody>
          <a:bodyP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ko-KR" sz="1600" spc="-100" dirty="0">
                <a:solidFill>
                  <a:prstClr val="black"/>
                </a:solidFill>
                <a:latin typeface="Segoe UI" panose="020B0502040204020203" pitchFamily="34" charset="0"/>
                <a:ea typeface="Segoe UI" panose="020B0502040204020203" pitchFamily="34" charset="0"/>
                <a:cs typeface="Segoe UI" panose="020B0502040204020203" pitchFamily="34" charset="0"/>
              </a:rPr>
              <a:t>Introduction </a:t>
            </a:r>
            <a:r>
              <a:rPr lang="en-US" altLang="ko-KR" sz="1600" spc="-100"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of Invest </a:t>
            </a:r>
            <a:r>
              <a:rPr lang="en-US" altLang="ko-KR" sz="1600" spc="-100" dirty="0">
                <a:solidFill>
                  <a:prstClr val="black"/>
                </a:solidFill>
                <a:latin typeface="Segoe UI" panose="020B0502040204020203" pitchFamily="34" charset="0"/>
                <a:ea typeface="Segoe UI" panose="020B0502040204020203" pitchFamily="34" charset="0"/>
                <a:cs typeface="Segoe UI" panose="020B0502040204020203" pitchFamily="34" charset="0"/>
              </a:rPr>
              <a:t>KOREA</a:t>
            </a:r>
          </a:p>
        </p:txBody>
      </p:sp>
      <p:sp>
        <p:nvSpPr>
          <p:cNvPr id="2" name="슬라이드 번호 개체 틀 1"/>
          <p:cNvSpPr>
            <a:spLocks noGrp="1"/>
          </p:cNvSpPr>
          <p:nvPr>
            <p:ph type="sldNum" sz="quarter" idx="4"/>
          </p:nvPr>
        </p:nvSpPr>
        <p:spPr/>
        <p:txBody>
          <a:bodyPr/>
          <a:lstStyle/>
          <a:p>
            <a:fld id="{6FD07F32-211D-4BF4-A2BF-C26539159202}" type="slidenum">
              <a:rPr lang="ko-KR" altLang="en-US" smtClean="0">
                <a:solidFill>
                  <a:prstClr val="black">
                    <a:lumMod val="75000"/>
                    <a:lumOff val="25000"/>
                  </a:prstClr>
                </a:solidFill>
              </a:rPr>
              <a:pPr/>
              <a:t>6</a:t>
            </a:fld>
            <a:endParaRPr lang="ko-KR" altLang="en-US">
              <a:solidFill>
                <a:prstClr val="black">
                  <a:lumMod val="75000"/>
                  <a:lumOff val="25000"/>
                </a:prstClr>
              </a:solidFill>
            </a:endParaRPr>
          </a:p>
        </p:txBody>
      </p:sp>
    </p:spTree>
    <p:extLst>
      <p:ext uri="{BB962C8B-B14F-4D97-AF65-F5344CB8AC3E}">
        <p14:creationId xmlns:p14="http://schemas.microsoft.com/office/powerpoint/2010/main" val="353919132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제목 13"/>
          <p:cNvSpPr>
            <a:spLocks noGrp="1"/>
          </p:cNvSpPr>
          <p:nvPr>
            <p:ph type="ctrTitle"/>
          </p:nvPr>
        </p:nvSpPr>
        <p:spPr>
          <a:xfrm>
            <a:off x="1763688" y="3356992"/>
            <a:ext cx="6558670" cy="524514"/>
          </a:xfrm>
        </p:spPr>
        <p:txBody>
          <a:bodyPr/>
          <a:lstStyle/>
          <a:p>
            <a:r>
              <a:rPr lang="en-US" altLang="ko-KR" spc="-50" dirty="0">
                <a:latin typeface="HY헤드라인M" panose="02030600000101010101" pitchFamily="18" charset="-127"/>
                <a:ea typeface="HY헤드라인M" panose="02030600000101010101" pitchFamily="18" charset="-127"/>
              </a:rPr>
              <a:t>Real Estate Market </a:t>
            </a:r>
            <a:r>
              <a:rPr lang="en-US" altLang="ko-KR" spc="-50" dirty="0" smtClean="0">
                <a:latin typeface="HY헤드라인M" panose="02030600000101010101" pitchFamily="18" charset="-127"/>
                <a:ea typeface="HY헤드라인M" panose="02030600000101010101" pitchFamily="18" charset="-127"/>
              </a:rPr>
              <a:t>in Korea</a:t>
            </a:r>
            <a:endParaRPr lang="ko-KR" altLang="en-US" spc="-50" dirty="0">
              <a:latin typeface="HY헤드라인M" panose="02030600000101010101" pitchFamily="18" charset="-127"/>
              <a:ea typeface="HY헤드라인M" panose="02030600000101010101" pitchFamily="18" charset="-127"/>
            </a:endParaRPr>
          </a:p>
        </p:txBody>
      </p:sp>
      <p:sp>
        <p:nvSpPr>
          <p:cNvPr id="16" name="텍스트 개체 틀 15"/>
          <p:cNvSpPr>
            <a:spLocks noGrp="1"/>
          </p:cNvSpPr>
          <p:nvPr>
            <p:ph type="body" sz="quarter" idx="16"/>
          </p:nvPr>
        </p:nvSpPr>
        <p:spPr>
          <a:xfrm>
            <a:off x="1763688" y="2564904"/>
            <a:ext cx="868512" cy="738664"/>
          </a:xfrm>
          <a:prstGeom prst="rect">
            <a:avLst/>
          </a:prstGeom>
          <a:noFill/>
        </p:spPr>
        <p:txBody>
          <a:bodyPr/>
          <a:lstStyle/>
          <a:p>
            <a:pPr marL="0" indent="0">
              <a:buNone/>
            </a:pPr>
            <a:r>
              <a:rPr lang="en-US" altLang="ko-KR" dirty="0" smtClean="0">
                <a:solidFill>
                  <a:schemeClr val="bg1"/>
                </a:solidFill>
                <a:latin typeface="HY헤드라인M" panose="02030600000101010101" pitchFamily="18" charset="-127"/>
                <a:ea typeface="HY헤드라인M" panose="02030600000101010101" pitchFamily="18" charset="-127"/>
              </a:rPr>
              <a:t>02</a:t>
            </a:r>
            <a:endParaRPr lang="ko-KR" altLang="en-US" dirty="0">
              <a:solidFill>
                <a:schemeClr val="bg1"/>
              </a:solidFill>
              <a:latin typeface="HY헤드라인M" panose="02030600000101010101" pitchFamily="18" charset="-127"/>
              <a:ea typeface="HY헤드라인M" panose="02030600000101010101" pitchFamily="18" charset="-127"/>
            </a:endParaRPr>
          </a:p>
        </p:txBody>
      </p:sp>
    </p:spTree>
    <p:extLst>
      <p:ext uri="{BB962C8B-B14F-4D97-AF65-F5344CB8AC3E}">
        <p14:creationId xmlns:p14="http://schemas.microsoft.com/office/powerpoint/2010/main" val="5763073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그룹 3"/>
          <p:cNvGrpSpPr/>
          <p:nvPr/>
        </p:nvGrpSpPr>
        <p:grpSpPr>
          <a:xfrm>
            <a:off x="575733" y="2273001"/>
            <a:ext cx="7992534" cy="1376281"/>
            <a:chOff x="575733" y="2273001"/>
            <a:chExt cx="7992534" cy="1376281"/>
          </a:xfrm>
        </p:grpSpPr>
        <p:grpSp>
          <p:nvGrpSpPr>
            <p:cNvPr id="71" name="그룹 70"/>
            <p:cNvGrpSpPr/>
            <p:nvPr/>
          </p:nvGrpSpPr>
          <p:grpSpPr>
            <a:xfrm>
              <a:off x="575733" y="2831176"/>
              <a:ext cx="7992534" cy="818106"/>
              <a:chOff x="575733" y="1748965"/>
              <a:chExt cx="7992534" cy="818106"/>
            </a:xfrm>
          </p:grpSpPr>
          <p:grpSp>
            <p:nvGrpSpPr>
              <p:cNvPr id="72" name="그룹 71"/>
              <p:cNvGrpSpPr/>
              <p:nvPr/>
            </p:nvGrpSpPr>
            <p:grpSpPr>
              <a:xfrm>
                <a:off x="575733" y="1748965"/>
                <a:ext cx="7992534" cy="629542"/>
                <a:chOff x="575733" y="1748965"/>
                <a:chExt cx="7992534" cy="629542"/>
              </a:xfrm>
            </p:grpSpPr>
            <p:sp>
              <p:nvSpPr>
                <p:cNvPr id="77" name="모서리가 둥근 직사각형 38"/>
                <p:cNvSpPr/>
                <p:nvPr/>
              </p:nvSpPr>
              <p:spPr>
                <a:xfrm>
                  <a:off x="575733" y="1748965"/>
                  <a:ext cx="7992534" cy="629542"/>
                </a:xfrm>
                <a:custGeom>
                  <a:avLst/>
                  <a:gdLst/>
                  <a:ahLst/>
                  <a:cxnLst/>
                  <a:rect l="l" t="t" r="r" b="b"/>
                  <a:pathLst>
                    <a:path w="7992534" h="629542">
                      <a:moveTo>
                        <a:pt x="7605489" y="454980"/>
                      </a:moveTo>
                      <a:cubicBezTo>
                        <a:pt x="7575666" y="454980"/>
                        <a:pt x="7551489" y="479157"/>
                        <a:pt x="7551489" y="508980"/>
                      </a:cubicBezTo>
                      <a:cubicBezTo>
                        <a:pt x="7551489" y="538803"/>
                        <a:pt x="7575666" y="562980"/>
                        <a:pt x="7605489" y="562980"/>
                      </a:cubicBezTo>
                      <a:cubicBezTo>
                        <a:pt x="7635312" y="562980"/>
                        <a:pt x="7659489" y="538803"/>
                        <a:pt x="7659489" y="508980"/>
                      </a:cubicBezTo>
                      <a:cubicBezTo>
                        <a:pt x="7659489" y="479157"/>
                        <a:pt x="7635312" y="454980"/>
                        <a:pt x="7605489" y="454980"/>
                      </a:cubicBezTo>
                      <a:close/>
                      <a:moveTo>
                        <a:pt x="387045" y="454980"/>
                      </a:moveTo>
                      <a:cubicBezTo>
                        <a:pt x="357222" y="454980"/>
                        <a:pt x="333045" y="479157"/>
                        <a:pt x="333045" y="508980"/>
                      </a:cubicBezTo>
                      <a:cubicBezTo>
                        <a:pt x="333045" y="538803"/>
                        <a:pt x="357222" y="562980"/>
                        <a:pt x="387045" y="562980"/>
                      </a:cubicBezTo>
                      <a:cubicBezTo>
                        <a:pt x="416868" y="562980"/>
                        <a:pt x="441045" y="538803"/>
                        <a:pt x="441045" y="508980"/>
                      </a:cubicBezTo>
                      <a:cubicBezTo>
                        <a:pt x="441045" y="479157"/>
                        <a:pt x="416868" y="454980"/>
                        <a:pt x="387045" y="454980"/>
                      </a:cubicBezTo>
                      <a:close/>
                      <a:moveTo>
                        <a:pt x="7605489" y="66562"/>
                      </a:moveTo>
                      <a:cubicBezTo>
                        <a:pt x="7575666" y="66562"/>
                        <a:pt x="7551489" y="90739"/>
                        <a:pt x="7551489" y="120562"/>
                      </a:cubicBezTo>
                      <a:cubicBezTo>
                        <a:pt x="7551489" y="150385"/>
                        <a:pt x="7575666" y="174562"/>
                        <a:pt x="7605489" y="174562"/>
                      </a:cubicBezTo>
                      <a:cubicBezTo>
                        <a:pt x="7635312" y="174562"/>
                        <a:pt x="7659489" y="150385"/>
                        <a:pt x="7659489" y="120562"/>
                      </a:cubicBezTo>
                      <a:cubicBezTo>
                        <a:pt x="7659489" y="90739"/>
                        <a:pt x="7635312" y="66562"/>
                        <a:pt x="7605489" y="66562"/>
                      </a:cubicBezTo>
                      <a:close/>
                      <a:moveTo>
                        <a:pt x="387045" y="66562"/>
                      </a:moveTo>
                      <a:cubicBezTo>
                        <a:pt x="357222" y="66562"/>
                        <a:pt x="333045" y="90739"/>
                        <a:pt x="333045" y="120562"/>
                      </a:cubicBezTo>
                      <a:cubicBezTo>
                        <a:pt x="333045" y="150385"/>
                        <a:pt x="357222" y="174562"/>
                        <a:pt x="387045" y="174562"/>
                      </a:cubicBezTo>
                      <a:cubicBezTo>
                        <a:pt x="416868" y="174562"/>
                        <a:pt x="441045" y="150385"/>
                        <a:pt x="441045" y="120562"/>
                      </a:cubicBezTo>
                      <a:cubicBezTo>
                        <a:pt x="441045" y="90739"/>
                        <a:pt x="416868" y="66562"/>
                        <a:pt x="387045" y="66562"/>
                      </a:cubicBezTo>
                      <a:close/>
                      <a:moveTo>
                        <a:pt x="314771" y="0"/>
                      </a:moveTo>
                      <a:lnTo>
                        <a:pt x="7677763" y="0"/>
                      </a:lnTo>
                      <a:cubicBezTo>
                        <a:pt x="7851606" y="0"/>
                        <a:pt x="7992534" y="140928"/>
                        <a:pt x="7992534" y="314771"/>
                      </a:cubicBezTo>
                      <a:cubicBezTo>
                        <a:pt x="7992534" y="488614"/>
                        <a:pt x="7851606" y="629542"/>
                        <a:pt x="7677763" y="629542"/>
                      </a:cubicBezTo>
                      <a:lnTo>
                        <a:pt x="314771" y="629542"/>
                      </a:lnTo>
                      <a:cubicBezTo>
                        <a:pt x="140928" y="629542"/>
                        <a:pt x="0" y="488614"/>
                        <a:pt x="0" y="314771"/>
                      </a:cubicBezTo>
                      <a:cubicBezTo>
                        <a:pt x="0" y="140928"/>
                        <a:pt x="140928" y="0"/>
                        <a:pt x="314771" y="0"/>
                      </a:cubicBezTo>
                      <a:close/>
                    </a:path>
                  </a:pathLst>
                </a:cu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3175">
                  <a:noFill/>
                </a:ln>
                <a:effectLst>
                  <a:outerShdw blurRad="381000" dist="355600" dir="5400000" sx="95000" sy="95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bg1"/>
                    </a:solidFill>
                  </a:endParaRPr>
                </a:p>
              </p:txBody>
            </p:sp>
            <p:sp>
              <p:nvSpPr>
                <p:cNvPr id="78" name="타원 77"/>
                <p:cNvSpPr/>
                <p:nvPr/>
              </p:nvSpPr>
              <p:spPr>
                <a:xfrm>
                  <a:off x="902772" y="2199615"/>
                  <a:ext cx="108000" cy="108000"/>
                </a:xfrm>
                <a:prstGeom prst="ellipse">
                  <a:avLst/>
                </a:prstGeom>
                <a:noFill/>
                <a:ln w="3175">
                  <a:gradFill>
                    <a:gsLst>
                      <a:gs pos="0">
                        <a:schemeClr val="accent1">
                          <a:tint val="66000"/>
                          <a:satMod val="160000"/>
                          <a:alpha val="0"/>
                        </a:schemeClr>
                      </a:gs>
                      <a:gs pos="56000">
                        <a:schemeClr val="accent1">
                          <a:tint val="44500"/>
                          <a:satMod val="160000"/>
                          <a:alpha val="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79" name="타원 78"/>
                <p:cNvSpPr/>
                <p:nvPr/>
              </p:nvSpPr>
              <p:spPr>
                <a:xfrm>
                  <a:off x="8128122" y="2199615"/>
                  <a:ext cx="108000" cy="108000"/>
                </a:xfrm>
                <a:prstGeom prst="ellipse">
                  <a:avLst/>
                </a:prstGeom>
                <a:noFill/>
                <a:ln w="3175">
                  <a:gradFill>
                    <a:gsLst>
                      <a:gs pos="0">
                        <a:schemeClr val="accent1">
                          <a:tint val="66000"/>
                          <a:satMod val="160000"/>
                          <a:alpha val="0"/>
                        </a:schemeClr>
                      </a:gs>
                      <a:gs pos="56000">
                        <a:schemeClr val="accent1">
                          <a:tint val="44500"/>
                          <a:satMod val="160000"/>
                          <a:alpha val="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grpSp>
          <p:grpSp>
            <p:nvGrpSpPr>
              <p:cNvPr id="73" name="그룹 72"/>
              <p:cNvGrpSpPr/>
              <p:nvPr/>
            </p:nvGrpSpPr>
            <p:grpSpPr>
              <a:xfrm>
                <a:off x="2165464" y="1819174"/>
                <a:ext cx="5552021" cy="747897"/>
                <a:chOff x="-6986378" y="2310944"/>
                <a:chExt cx="5552021" cy="747897"/>
              </a:xfrm>
            </p:grpSpPr>
            <p:sp>
              <p:nvSpPr>
                <p:cNvPr id="75" name="speed"/>
                <p:cNvSpPr txBox="1">
                  <a:spLocks noChangeArrowheads="1"/>
                </p:cNvSpPr>
                <p:nvPr/>
              </p:nvSpPr>
              <p:spPr bwMode="auto">
                <a:xfrm>
                  <a:off x="-6986378" y="2310944"/>
                  <a:ext cx="3518316" cy="193899"/>
                </a:xfrm>
                <a:prstGeom prst="rect">
                  <a:avLst/>
                </a:prstGeom>
                <a:noFill/>
                <a:scene3d>
                  <a:camera prst="orthographicFront">
                    <a:rot lat="0" lon="0" rev="0"/>
                  </a:camera>
                  <a:lightRig rig="threePt" dir="t"/>
                </a:scene3d>
                <a:sp3d prstMaterial="matte">
                  <a:bevelT w="1270" h="1270"/>
                </a:sp3d>
              </p:spPr>
              <p:txBody>
                <a:bodyPr wrap="square" lIns="0" tIns="0" rIns="0" bIns="0">
                  <a:spAutoFit/>
                  <a:sp3d extrusionH="57150">
                    <a:bevelT w="1270" h="1270"/>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90000"/>
                    </a:lnSpc>
                    <a:buClr>
                      <a:prstClr val="white"/>
                    </a:buClr>
                    <a:defRPr/>
                  </a:pPr>
                  <a:r>
                    <a:rPr lang="en-US" altLang="ko-KR" sz="1400" b="1" dirty="0" smtClean="0">
                      <a:solidFill>
                        <a:schemeClr val="bg1"/>
                      </a:solidFill>
                      <a:effectLst>
                        <a:outerShdw blurRad="38100" dist="38100" dir="2700000" algn="tl">
                          <a:srgbClr val="000000">
                            <a:alpha val="43137"/>
                          </a:srgbClr>
                        </a:outerShdw>
                      </a:effectLst>
                      <a:latin typeface="+mn-lt"/>
                      <a:ea typeface="Tahoma" pitchFamily="34" charset="0"/>
                      <a:cs typeface="Tahoma" pitchFamily="34" charset="0"/>
                    </a:rPr>
                    <a:t>1999 ~ 2000</a:t>
                  </a:r>
                  <a:endParaRPr lang="en-US" altLang="ko-KR" sz="1400" b="1" dirty="0">
                    <a:solidFill>
                      <a:schemeClr val="bg1"/>
                    </a:solidFill>
                    <a:effectLst>
                      <a:outerShdw blurRad="38100" dist="38100" dir="2700000" algn="tl">
                        <a:srgbClr val="000000">
                          <a:alpha val="43137"/>
                        </a:srgbClr>
                      </a:outerShdw>
                    </a:effectLst>
                    <a:latin typeface="+mn-lt"/>
                    <a:ea typeface="Tahoma" pitchFamily="34" charset="0"/>
                    <a:cs typeface="Tahoma" pitchFamily="34" charset="0"/>
                  </a:endParaRPr>
                </a:p>
              </p:txBody>
            </p:sp>
            <p:sp>
              <p:nvSpPr>
                <p:cNvPr id="76" name="speed"/>
                <p:cNvSpPr txBox="1">
                  <a:spLocks noChangeArrowheads="1"/>
                </p:cNvSpPr>
                <p:nvPr/>
              </p:nvSpPr>
              <p:spPr bwMode="auto">
                <a:xfrm>
                  <a:off x="-6978973" y="2504843"/>
                  <a:ext cx="5544616" cy="553998"/>
                </a:xfrm>
                <a:prstGeom prst="rect">
                  <a:avLst/>
                </a:prstGeom>
                <a:noFill/>
                <a:scene3d>
                  <a:camera prst="orthographicFront">
                    <a:rot lat="0" lon="0" rev="0"/>
                  </a:camera>
                  <a:lightRig rig="threePt" dir="t"/>
                </a:scene3d>
                <a:sp3d prstMaterial="matte">
                  <a:bevelT w="1270" h="1270"/>
                </a:sp3d>
              </p:spPr>
              <p:txBody>
                <a:bodyPr wrap="square" lIns="0" tIns="0" rIns="0" bIns="0">
                  <a:spAutoFit/>
                  <a:sp3d extrusionH="57150">
                    <a:bevelT w="1270" h="1270"/>
                  </a:sp3d>
                </a:bodyPr>
                <a:lstStyle>
                  <a:defPPr>
                    <a:defRPr lang="ko-KR"/>
                  </a:defPPr>
                  <a:lvl1pPr fontAlgn="base">
                    <a:spcBef>
                      <a:spcPct val="0"/>
                    </a:spcBef>
                    <a:spcAft>
                      <a:spcPct val="0"/>
                    </a:spcAft>
                    <a:buClr>
                      <a:prstClr val="white"/>
                    </a:buClr>
                    <a:defRPr kumimoji="1" sz="1200" b="1" kern="0">
                      <a:solidFill>
                        <a:schemeClr val="bg1"/>
                      </a:solidFill>
                      <a:latin typeface="+mn-ea"/>
                    </a:defRPr>
                  </a:lvl1pPr>
                  <a:lvl2pPr fontAlgn="base">
                    <a:spcBef>
                      <a:spcPct val="0"/>
                    </a:spcBef>
                    <a:spcAft>
                      <a:spcPct val="0"/>
                    </a:spcAft>
                    <a:defRPr kumimoji="1">
                      <a:latin typeface="굴림" pitchFamily="50" charset="-127"/>
                      <a:ea typeface="굴림" pitchFamily="50" charset="-127"/>
                    </a:defRPr>
                  </a:lvl2pPr>
                  <a:lvl3pPr fontAlgn="base">
                    <a:spcBef>
                      <a:spcPct val="0"/>
                    </a:spcBef>
                    <a:spcAft>
                      <a:spcPct val="0"/>
                    </a:spcAft>
                    <a:defRPr kumimoji="1">
                      <a:latin typeface="굴림" pitchFamily="50" charset="-127"/>
                      <a:ea typeface="굴림" pitchFamily="50" charset="-127"/>
                    </a:defRPr>
                  </a:lvl3pPr>
                  <a:lvl4pPr fontAlgn="base">
                    <a:spcBef>
                      <a:spcPct val="0"/>
                    </a:spcBef>
                    <a:spcAft>
                      <a:spcPct val="0"/>
                    </a:spcAft>
                    <a:defRPr kumimoji="1">
                      <a:latin typeface="굴림" pitchFamily="50" charset="-127"/>
                      <a:ea typeface="굴림" pitchFamily="50" charset="-127"/>
                    </a:defRPr>
                  </a:lvl4pPr>
                  <a:lvl5pPr fontAlgn="base">
                    <a:spcBef>
                      <a:spcPct val="0"/>
                    </a:spcBef>
                    <a:spcAft>
                      <a:spcPct val="0"/>
                    </a:spcAft>
                    <a:defRPr kumimoji="1">
                      <a:latin typeface="굴림" pitchFamily="50" charset="-127"/>
                      <a:ea typeface="굴림" pitchFamily="50" charset="-127"/>
                    </a:defRPr>
                  </a:lvl5pPr>
                  <a:lvl6pPr>
                    <a:defRPr kumimoji="1">
                      <a:latin typeface="굴림" pitchFamily="50" charset="-127"/>
                      <a:ea typeface="굴림" pitchFamily="50" charset="-127"/>
                    </a:defRPr>
                  </a:lvl6pPr>
                  <a:lvl7pPr>
                    <a:defRPr kumimoji="1">
                      <a:latin typeface="굴림" pitchFamily="50" charset="-127"/>
                      <a:ea typeface="굴림" pitchFamily="50" charset="-127"/>
                    </a:defRPr>
                  </a:lvl7pPr>
                  <a:lvl8pPr>
                    <a:defRPr kumimoji="1">
                      <a:latin typeface="굴림" pitchFamily="50" charset="-127"/>
                      <a:ea typeface="굴림" pitchFamily="50" charset="-127"/>
                    </a:defRPr>
                  </a:lvl8pPr>
                  <a:lvl9pPr>
                    <a:defRPr kumimoji="1">
                      <a:latin typeface="굴림" pitchFamily="50" charset="-127"/>
                      <a:ea typeface="굴림" pitchFamily="50" charset="-127"/>
                    </a:defRPr>
                  </a:lvl9pPr>
                </a:lstStyle>
                <a:p>
                  <a:r>
                    <a:rPr lang="en-US" altLang="ko-KR" dirty="0" smtClean="0"/>
                    <a:t>Profit Investment(Center of Seoul, Flowing) ,</a:t>
                  </a:r>
                  <a:r>
                    <a:rPr lang="ko-KR" altLang="en-US" dirty="0"/>
                    <a:t> </a:t>
                  </a:r>
                  <a:r>
                    <a:rPr lang="en-US" altLang="ko-KR" dirty="0" smtClean="0"/>
                    <a:t>Stable, Long-term</a:t>
                  </a:r>
                  <a:r>
                    <a:rPr lang="ko-KR" altLang="en-US" dirty="0" smtClean="0"/>
                    <a:t> </a:t>
                  </a:r>
                  <a:r>
                    <a:rPr lang="en-US" altLang="ko-KR" dirty="0" smtClean="0"/>
                    <a:t>Investment (Rent, Value Investing)</a:t>
                  </a:r>
                  <a:endParaRPr lang="en-US" altLang="ko-KR" dirty="0"/>
                </a:p>
                <a:p>
                  <a:r>
                    <a:rPr lang="en-US" altLang="ko-KR" dirty="0" smtClean="0"/>
                    <a:t>  </a:t>
                  </a:r>
                  <a:endParaRPr lang="en-US" altLang="ko-KR" dirty="0"/>
                </a:p>
              </p:txBody>
            </p:sp>
          </p:grpSp>
          <p:sp>
            <p:nvSpPr>
              <p:cNvPr id="74" name="Rectangle 3"/>
              <p:cNvSpPr txBox="1">
                <a:spLocks noChangeArrowheads="1"/>
              </p:cNvSpPr>
              <p:nvPr/>
            </p:nvSpPr>
            <p:spPr>
              <a:xfrm>
                <a:off x="1187624" y="1776419"/>
                <a:ext cx="716929" cy="553998"/>
              </a:xfrm>
              <a:prstGeom prst="rect">
                <a:avLst/>
              </a:prstGeom>
              <a:noFill/>
            </p:spPr>
            <p:txBody>
              <a:bodyPr wrap="square" lIns="0" tIns="0" rIns="0" bIns="0" rtlCol="0">
                <a:spAutoFit/>
                <a:scene3d>
                  <a:camera prst="orthographicFront"/>
                  <a:lightRig rig="threePt" dir="t"/>
                </a:scene3d>
                <a:sp3d>
                  <a:bevelT w="1270" h="1270"/>
                </a:sp3d>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lgn="r" fontAlgn="auto">
                  <a:spcBef>
                    <a:spcPts val="0"/>
                  </a:spcBef>
                  <a:spcAft>
                    <a:spcPts val="0"/>
                  </a:spcAft>
                  <a:defRPr/>
                </a:pPr>
                <a:r>
                  <a:rPr lang="en-US" altLang="ko-KR" sz="3600" b="1" dirty="0" smtClean="0">
                    <a:solidFill>
                      <a:schemeClr val="bg1"/>
                    </a:solidFill>
                    <a:effectLst>
                      <a:outerShdw blurRad="38100" dist="38100" dir="2700000" algn="tl">
                        <a:srgbClr val="000000">
                          <a:alpha val="43137"/>
                        </a:srgbClr>
                      </a:outerShdw>
                    </a:effectLst>
                    <a:latin typeface="+mn-lt"/>
                    <a:ea typeface="Tahoma" pitchFamily="34" charset="0"/>
                    <a:cs typeface="Tahoma" pitchFamily="34" charset="0"/>
                  </a:rPr>
                  <a:t>02</a:t>
                </a:r>
              </a:p>
            </p:txBody>
          </p:sp>
        </p:grpSp>
        <p:grpSp>
          <p:nvGrpSpPr>
            <p:cNvPr id="107" name="그룹 106"/>
            <p:cNvGrpSpPr/>
            <p:nvPr/>
          </p:nvGrpSpPr>
          <p:grpSpPr>
            <a:xfrm>
              <a:off x="954183" y="2273001"/>
              <a:ext cx="28183" cy="650112"/>
              <a:chOff x="565493" y="1184951"/>
              <a:chExt cx="28183" cy="650112"/>
            </a:xfrm>
          </p:grpSpPr>
          <p:cxnSp>
            <p:nvCxnSpPr>
              <p:cNvPr id="108" name="직선 연결선 107"/>
              <p:cNvCxnSpPr/>
              <p:nvPr/>
            </p:nvCxnSpPr>
            <p:spPr>
              <a:xfrm>
                <a:off x="593676" y="1184951"/>
                <a:ext cx="0" cy="650112"/>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9" name="직선 연결선 108"/>
              <p:cNvCxnSpPr/>
              <p:nvPr/>
            </p:nvCxnSpPr>
            <p:spPr>
              <a:xfrm>
                <a:off x="565493" y="1721542"/>
                <a:ext cx="0" cy="113521"/>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0" name="직선 연결선 109"/>
              <p:cNvCxnSpPr/>
              <p:nvPr/>
            </p:nvCxnSpPr>
            <p:spPr>
              <a:xfrm>
                <a:off x="565493" y="1184951"/>
                <a:ext cx="0" cy="114096"/>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15" name="그룹 114"/>
            <p:cNvGrpSpPr/>
            <p:nvPr/>
          </p:nvGrpSpPr>
          <p:grpSpPr>
            <a:xfrm>
              <a:off x="8166096" y="2273001"/>
              <a:ext cx="28183" cy="650112"/>
              <a:chOff x="565493" y="1184951"/>
              <a:chExt cx="28183" cy="650112"/>
            </a:xfrm>
          </p:grpSpPr>
          <p:cxnSp>
            <p:nvCxnSpPr>
              <p:cNvPr id="116" name="직선 연결선 115"/>
              <p:cNvCxnSpPr/>
              <p:nvPr/>
            </p:nvCxnSpPr>
            <p:spPr>
              <a:xfrm>
                <a:off x="593676" y="1184951"/>
                <a:ext cx="0" cy="650112"/>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7" name="직선 연결선 116"/>
              <p:cNvCxnSpPr/>
              <p:nvPr/>
            </p:nvCxnSpPr>
            <p:spPr>
              <a:xfrm>
                <a:off x="565493" y="1721542"/>
                <a:ext cx="0" cy="113521"/>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8" name="직선 연결선 117"/>
              <p:cNvCxnSpPr/>
              <p:nvPr/>
            </p:nvCxnSpPr>
            <p:spPr>
              <a:xfrm>
                <a:off x="565493" y="1184951"/>
                <a:ext cx="0" cy="114096"/>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 name="그룹 4"/>
          <p:cNvGrpSpPr/>
          <p:nvPr/>
        </p:nvGrpSpPr>
        <p:grpSpPr>
          <a:xfrm>
            <a:off x="575733" y="3368376"/>
            <a:ext cx="7992534" cy="1174553"/>
            <a:chOff x="575733" y="3368376"/>
            <a:chExt cx="7992534" cy="1174553"/>
          </a:xfrm>
        </p:grpSpPr>
        <p:grpSp>
          <p:nvGrpSpPr>
            <p:cNvPr id="10" name="그룹 9"/>
            <p:cNvGrpSpPr/>
            <p:nvPr/>
          </p:nvGrpSpPr>
          <p:grpSpPr>
            <a:xfrm>
              <a:off x="575733" y="3913387"/>
              <a:ext cx="7992534" cy="629542"/>
              <a:chOff x="575733" y="3913387"/>
              <a:chExt cx="7992534" cy="629542"/>
            </a:xfrm>
          </p:grpSpPr>
          <p:grpSp>
            <p:nvGrpSpPr>
              <p:cNvPr id="81" name="그룹 80"/>
              <p:cNvGrpSpPr/>
              <p:nvPr/>
            </p:nvGrpSpPr>
            <p:grpSpPr>
              <a:xfrm>
                <a:off x="575733" y="3913387"/>
                <a:ext cx="7992534" cy="629542"/>
                <a:chOff x="575733" y="1748965"/>
                <a:chExt cx="7992534" cy="629542"/>
              </a:xfrm>
            </p:grpSpPr>
            <p:sp>
              <p:nvSpPr>
                <p:cNvPr id="86" name="모서리가 둥근 직사각형 38"/>
                <p:cNvSpPr/>
                <p:nvPr/>
              </p:nvSpPr>
              <p:spPr>
                <a:xfrm>
                  <a:off x="575733" y="1748965"/>
                  <a:ext cx="7992534" cy="629542"/>
                </a:xfrm>
                <a:custGeom>
                  <a:avLst/>
                  <a:gdLst/>
                  <a:ahLst/>
                  <a:cxnLst/>
                  <a:rect l="l" t="t" r="r" b="b"/>
                  <a:pathLst>
                    <a:path w="7992534" h="629542">
                      <a:moveTo>
                        <a:pt x="7605489" y="454980"/>
                      </a:moveTo>
                      <a:cubicBezTo>
                        <a:pt x="7575666" y="454980"/>
                        <a:pt x="7551489" y="479157"/>
                        <a:pt x="7551489" y="508980"/>
                      </a:cubicBezTo>
                      <a:cubicBezTo>
                        <a:pt x="7551489" y="538803"/>
                        <a:pt x="7575666" y="562980"/>
                        <a:pt x="7605489" y="562980"/>
                      </a:cubicBezTo>
                      <a:cubicBezTo>
                        <a:pt x="7635312" y="562980"/>
                        <a:pt x="7659489" y="538803"/>
                        <a:pt x="7659489" y="508980"/>
                      </a:cubicBezTo>
                      <a:cubicBezTo>
                        <a:pt x="7659489" y="479157"/>
                        <a:pt x="7635312" y="454980"/>
                        <a:pt x="7605489" y="454980"/>
                      </a:cubicBezTo>
                      <a:close/>
                      <a:moveTo>
                        <a:pt x="387045" y="454980"/>
                      </a:moveTo>
                      <a:cubicBezTo>
                        <a:pt x="357222" y="454980"/>
                        <a:pt x="333045" y="479157"/>
                        <a:pt x="333045" y="508980"/>
                      </a:cubicBezTo>
                      <a:cubicBezTo>
                        <a:pt x="333045" y="538803"/>
                        <a:pt x="357222" y="562980"/>
                        <a:pt x="387045" y="562980"/>
                      </a:cubicBezTo>
                      <a:cubicBezTo>
                        <a:pt x="416868" y="562980"/>
                        <a:pt x="441045" y="538803"/>
                        <a:pt x="441045" y="508980"/>
                      </a:cubicBezTo>
                      <a:cubicBezTo>
                        <a:pt x="441045" y="479157"/>
                        <a:pt x="416868" y="454980"/>
                        <a:pt x="387045" y="454980"/>
                      </a:cubicBezTo>
                      <a:close/>
                      <a:moveTo>
                        <a:pt x="7605489" y="66562"/>
                      </a:moveTo>
                      <a:cubicBezTo>
                        <a:pt x="7575666" y="66562"/>
                        <a:pt x="7551489" y="90739"/>
                        <a:pt x="7551489" y="120562"/>
                      </a:cubicBezTo>
                      <a:cubicBezTo>
                        <a:pt x="7551489" y="150385"/>
                        <a:pt x="7575666" y="174562"/>
                        <a:pt x="7605489" y="174562"/>
                      </a:cubicBezTo>
                      <a:cubicBezTo>
                        <a:pt x="7635312" y="174562"/>
                        <a:pt x="7659489" y="150385"/>
                        <a:pt x="7659489" y="120562"/>
                      </a:cubicBezTo>
                      <a:cubicBezTo>
                        <a:pt x="7659489" y="90739"/>
                        <a:pt x="7635312" y="66562"/>
                        <a:pt x="7605489" y="66562"/>
                      </a:cubicBezTo>
                      <a:close/>
                      <a:moveTo>
                        <a:pt x="387045" y="66562"/>
                      </a:moveTo>
                      <a:cubicBezTo>
                        <a:pt x="357222" y="66562"/>
                        <a:pt x="333045" y="90739"/>
                        <a:pt x="333045" y="120562"/>
                      </a:cubicBezTo>
                      <a:cubicBezTo>
                        <a:pt x="333045" y="150385"/>
                        <a:pt x="357222" y="174562"/>
                        <a:pt x="387045" y="174562"/>
                      </a:cubicBezTo>
                      <a:cubicBezTo>
                        <a:pt x="416868" y="174562"/>
                        <a:pt x="441045" y="150385"/>
                        <a:pt x="441045" y="120562"/>
                      </a:cubicBezTo>
                      <a:cubicBezTo>
                        <a:pt x="441045" y="90739"/>
                        <a:pt x="416868" y="66562"/>
                        <a:pt x="387045" y="66562"/>
                      </a:cubicBezTo>
                      <a:close/>
                      <a:moveTo>
                        <a:pt x="314771" y="0"/>
                      </a:moveTo>
                      <a:lnTo>
                        <a:pt x="7677763" y="0"/>
                      </a:lnTo>
                      <a:cubicBezTo>
                        <a:pt x="7851606" y="0"/>
                        <a:pt x="7992534" y="140928"/>
                        <a:pt x="7992534" y="314771"/>
                      </a:cubicBezTo>
                      <a:cubicBezTo>
                        <a:pt x="7992534" y="488614"/>
                        <a:pt x="7851606" y="629542"/>
                        <a:pt x="7677763" y="629542"/>
                      </a:cubicBezTo>
                      <a:lnTo>
                        <a:pt x="314771" y="629542"/>
                      </a:lnTo>
                      <a:cubicBezTo>
                        <a:pt x="140928" y="629542"/>
                        <a:pt x="0" y="488614"/>
                        <a:pt x="0" y="314771"/>
                      </a:cubicBezTo>
                      <a:cubicBezTo>
                        <a:pt x="0" y="140928"/>
                        <a:pt x="140928" y="0"/>
                        <a:pt x="314771" y="0"/>
                      </a:cubicBezTo>
                      <a:close/>
                    </a:path>
                  </a:pathLst>
                </a:cu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3175">
                  <a:noFill/>
                </a:ln>
                <a:effectLst>
                  <a:outerShdw blurRad="381000" dist="355600" dir="5400000" sx="95000" sy="95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bg1"/>
                    </a:solidFill>
                  </a:endParaRPr>
                </a:p>
              </p:txBody>
            </p:sp>
            <p:sp>
              <p:nvSpPr>
                <p:cNvPr id="87" name="타원 86"/>
                <p:cNvSpPr/>
                <p:nvPr/>
              </p:nvSpPr>
              <p:spPr>
                <a:xfrm>
                  <a:off x="902772" y="2199615"/>
                  <a:ext cx="108000" cy="108000"/>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3175">
                  <a:noFill/>
                </a:ln>
                <a:effectLst>
                  <a:outerShdw blurRad="381000" dist="355600" dir="5400000" sx="95000" sy="95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bg1"/>
                    </a:solidFill>
                  </a:endParaRPr>
                </a:p>
              </p:txBody>
            </p:sp>
            <p:sp>
              <p:nvSpPr>
                <p:cNvPr id="88" name="타원 87"/>
                <p:cNvSpPr/>
                <p:nvPr/>
              </p:nvSpPr>
              <p:spPr>
                <a:xfrm>
                  <a:off x="8128122" y="2199615"/>
                  <a:ext cx="108000" cy="108000"/>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3175">
                  <a:noFill/>
                </a:ln>
                <a:effectLst>
                  <a:outerShdw blurRad="381000" dist="355600" dir="5400000" sx="95000" sy="95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bg1"/>
                    </a:solidFill>
                  </a:endParaRPr>
                </a:p>
              </p:txBody>
            </p:sp>
          </p:grpSp>
          <p:sp>
            <p:nvSpPr>
              <p:cNvPr id="84" name="speed"/>
              <p:cNvSpPr txBox="1">
                <a:spLocks noChangeArrowheads="1"/>
              </p:cNvSpPr>
              <p:nvPr/>
            </p:nvSpPr>
            <p:spPr bwMode="auto">
              <a:xfrm>
                <a:off x="2165464" y="4038878"/>
                <a:ext cx="3518316" cy="193899"/>
              </a:xfrm>
              <a:prstGeom prst="rect">
                <a:avLst/>
              </a:prstGeom>
              <a:noFill/>
              <a:scene3d>
                <a:camera prst="orthographicFront">
                  <a:rot lat="0" lon="0" rev="0"/>
                </a:camera>
                <a:lightRig rig="threePt" dir="t"/>
              </a:scene3d>
              <a:sp3d prstMaterial="matte">
                <a:bevelT w="1270" h="1270"/>
              </a:sp3d>
            </p:spPr>
            <p:txBody>
              <a:bodyPr wrap="square" lIns="0" tIns="0" rIns="0" bIns="0">
                <a:spAutoFit/>
                <a:sp3d extrusionH="57150">
                  <a:bevelT w="1270" h="1270"/>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90000"/>
                  </a:lnSpc>
                  <a:buClr>
                    <a:prstClr val="white"/>
                  </a:buClr>
                  <a:defRPr/>
                </a:pPr>
                <a:r>
                  <a:rPr lang="en-US" altLang="ko-KR" sz="1400" b="1" dirty="0" smtClean="0">
                    <a:solidFill>
                      <a:schemeClr val="bg1"/>
                    </a:solidFill>
                    <a:effectLst>
                      <a:outerShdw blurRad="38100" dist="38100" dir="2700000" algn="tl">
                        <a:srgbClr val="000000">
                          <a:alpha val="43137"/>
                        </a:srgbClr>
                      </a:outerShdw>
                    </a:effectLst>
                    <a:latin typeface="+mn-lt"/>
                    <a:ea typeface="Tahoma" pitchFamily="34" charset="0"/>
                    <a:cs typeface="Tahoma" pitchFamily="34" charset="0"/>
                  </a:rPr>
                  <a:t>2000 ~2004,5</a:t>
                </a:r>
                <a:endParaRPr lang="en-US" altLang="ko-KR" sz="1400" b="1" dirty="0">
                  <a:solidFill>
                    <a:schemeClr val="bg1"/>
                  </a:solidFill>
                  <a:effectLst>
                    <a:outerShdw blurRad="38100" dist="38100" dir="2700000" algn="tl">
                      <a:srgbClr val="000000">
                        <a:alpha val="43137"/>
                      </a:srgbClr>
                    </a:outerShdw>
                  </a:effectLst>
                  <a:latin typeface="+mn-lt"/>
                  <a:ea typeface="Tahoma" pitchFamily="34" charset="0"/>
                  <a:cs typeface="Tahoma" pitchFamily="34" charset="0"/>
                </a:endParaRPr>
              </a:p>
            </p:txBody>
          </p:sp>
          <p:sp>
            <p:nvSpPr>
              <p:cNvPr id="83" name="Rectangle 3"/>
              <p:cNvSpPr txBox="1">
                <a:spLocks noChangeArrowheads="1"/>
              </p:cNvSpPr>
              <p:nvPr/>
            </p:nvSpPr>
            <p:spPr>
              <a:xfrm>
                <a:off x="1187624" y="3940841"/>
                <a:ext cx="716929" cy="553998"/>
              </a:xfrm>
              <a:prstGeom prst="rect">
                <a:avLst/>
              </a:prstGeom>
              <a:noFill/>
            </p:spPr>
            <p:txBody>
              <a:bodyPr wrap="square" lIns="0" tIns="0" rIns="0" bIns="0" rtlCol="0">
                <a:spAutoFit/>
                <a:scene3d>
                  <a:camera prst="orthographicFront"/>
                  <a:lightRig rig="threePt" dir="t"/>
                </a:scene3d>
                <a:sp3d>
                  <a:bevelT w="1270" h="1270"/>
                </a:sp3d>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lgn="r" fontAlgn="auto">
                  <a:spcBef>
                    <a:spcPts val="0"/>
                  </a:spcBef>
                  <a:spcAft>
                    <a:spcPts val="0"/>
                  </a:spcAft>
                  <a:defRPr/>
                </a:pPr>
                <a:r>
                  <a:rPr lang="en-US" altLang="ko-KR" sz="3600" b="1" dirty="0" smtClean="0">
                    <a:solidFill>
                      <a:schemeClr val="bg1"/>
                    </a:solidFill>
                    <a:effectLst>
                      <a:outerShdw blurRad="38100" dist="38100" dir="2700000" algn="tl">
                        <a:srgbClr val="000000">
                          <a:alpha val="43137"/>
                        </a:srgbClr>
                      </a:outerShdw>
                    </a:effectLst>
                    <a:latin typeface="+mn-lt"/>
                    <a:ea typeface="Tahoma" pitchFamily="34" charset="0"/>
                    <a:cs typeface="Tahoma" pitchFamily="34" charset="0"/>
                  </a:rPr>
                  <a:t>03</a:t>
                </a:r>
              </a:p>
            </p:txBody>
          </p:sp>
        </p:grpSp>
        <p:grpSp>
          <p:nvGrpSpPr>
            <p:cNvPr id="131" name="그룹 130"/>
            <p:cNvGrpSpPr/>
            <p:nvPr/>
          </p:nvGrpSpPr>
          <p:grpSpPr>
            <a:xfrm>
              <a:off x="954183" y="3368376"/>
              <a:ext cx="28183" cy="650112"/>
              <a:chOff x="565493" y="1184951"/>
              <a:chExt cx="28183" cy="650112"/>
            </a:xfrm>
          </p:grpSpPr>
          <p:cxnSp>
            <p:nvCxnSpPr>
              <p:cNvPr id="132" name="직선 연결선 131"/>
              <p:cNvCxnSpPr/>
              <p:nvPr/>
            </p:nvCxnSpPr>
            <p:spPr>
              <a:xfrm>
                <a:off x="593676" y="1184951"/>
                <a:ext cx="0" cy="650112"/>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3" name="직선 연결선 132"/>
              <p:cNvCxnSpPr/>
              <p:nvPr/>
            </p:nvCxnSpPr>
            <p:spPr>
              <a:xfrm>
                <a:off x="565493" y="1721542"/>
                <a:ext cx="0" cy="113521"/>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4" name="직선 연결선 133"/>
              <p:cNvCxnSpPr/>
              <p:nvPr/>
            </p:nvCxnSpPr>
            <p:spPr>
              <a:xfrm>
                <a:off x="565493" y="1184951"/>
                <a:ext cx="0" cy="114096"/>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35" name="그룹 134"/>
            <p:cNvGrpSpPr/>
            <p:nvPr/>
          </p:nvGrpSpPr>
          <p:grpSpPr>
            <a:xfrm>
              <a:off x="8166096" y="3368376"/>
              <a:ext cx="28183" cy="650112"/>
              <a:chOff x="565493" y="1184951"/>
              <a:chExt cx="28183" cy="650112"/>
            </a:xfrm>
          </p:grpSpPr>
          <p:cxnSp>
            <p:nvCxnSpPr>
              <p:cNvPr id="136" name="직선 연결선 135"/>
              <p:cNvCxnSpPr/>
              <p:nvPr/>
            </p:nvCxnSpPr>
            <p:spPr>
              <a:xfrm>
                <a:off x="593676" y="1184951"/>
                <a:ext cx="0" cy="650112"/>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7" name="직선 연결선 136"/>
              <p:cNvCxnSpPr/>
              <p:nvPr/>
            </p:nvCxnSpPr>
            <p:spPr>
              <a:xfrm>
                <a:off x="565493" y="1721542"/>
                <a:ext cx="0" cy="113521"/>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8" name="직선 연결선 137"/>
              <p:cNvCxnSpPr/>
              <p:nvPr/>
            </p:nvCxnSpPr>
            <p:spPr>
              <a:xfrm>
                <a:off x="565493" y="1184951"/>
                <a:ext cx="0" cy="114096"/>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 name="그룹 2"/>
          <p:cNvGrpSpPr/>
          <p:nvPr/>
        </p:nvGrpSpPr>
        <p:grpSpPr>
          <a:xfrm>
            <a:off x="575733" y="961789"/>
            <a:ext cx="7992534" cy="1416718"/>
            <a:chOff x="575733" y="961789"/>
            <a:chExt cx="7992534" cy="1416718"/>
          </a:xfrm>
        </p:grpSpPr>
        <p:grpSp>
          <p:nvGrpSpPr>
            <p:cNvPr id="70" name="그룹 69"/>
            <p:cNvGrpSpPr/>
            <p:nvPr/>
          </p:nvGrpSpPr>
          <p:grpSpPr>
            <a:xfrm>
              <a:off x="575733" y="1748965"/>
              <a:ext cx="7992534" cy="629542"/>
              <a:chOff x="575733" y="1748965"/>
              <a:chExt cx="7992534" cy="629542"/>
            </a:xfrm>
          </p:grpSpPr>
          <p:grpSp>
            <p:nvGrpSpPr>
              <p:cNvPr id="69" name="그룹 68"/>
              <p:cNvGrpSpPr/>
              <p:nvPr/>
            </p:nvGrpSpPr>
            <p:grpSpPr>
              <a:xfrm>
                <a:off x="575733" y="1748965"/>
                <a:ext cx="7992534" cy="629542"/>
                <a:chOff x="575733" y="1748965"/>
                <a:chExt cx="7992534" cy="629542"/>
              </a:xfrm>
            </p:grpSpPr>
            <p:sp>
              <p:nvSpPr>
                <p:cNvPr id="39" name="모서리가 둥근 직사각형 38"/>
                <p:cNvSpPr/>
                <p:nvPr/>
              </p:nvSpPr>
              <p:spPr>
                <a:xfrm>
                  <a:off x="575733" y="1748965"/>
                  <a:ext cx="7992534" cy="629542"/>
                </a:xfrm>
                <a:custGeom>
                  <a:avLst/>
                  <a:gdLst/>
                  <a:ahLst/>
                  <a:cxnLst/>
                  <a:rect l="l" t="t" r="r" b="b"/>
                  <a:pathLst>
                    <a:path w="7992534" h="629542">
                      <a:moveTo>
                        <a:pt x="7605489" y="454980"/>
                      </a:moveTo>
                      <a:cubicBezTo>
                        <a:pt x="7575666" y="454980"/>
                        <a:pt x="7551489" y="479157"/>
                        <a:pt x="7551489" y="508980"/>
                      </a:cubicBezTo>
                      <a:cubicBezTo>
                        <a:pt x="7551489" y="538803"/>
                        <a:pt x="7575666" y="562980"/>
                        <a:pt x="7605489" y="562980"/>
                      </a:cubicBezTo>
                      <a:cubicBezTo>
                        <a:pt x="7635312" y="562980"/>
                        <a:pt x="7659489" y="538803"/>
                        <a:pt x="7659489" y="508980"/>
                      </a:cubicBezTo>
                      <a:cubicBezTo>
                        <a:pt x="7659489" y="479157"/>
                        <a:pt x="7635312" y="454980"/>
                        <a:pt x="7605489" y="454980"/>
                      </a:cubicBezTo>
                      <a:close/>
                      <a:moveTo>
                        <a:pt x="387045" y="454980"/>
                      </a:moveTo>
                      <a:cubicBezTo>
                        <a:pt x="357222" y="454980"/>
                        <a:pt x="333045" y="479157"/>
                        <a:pt x="333045" y="508980"/>
                      </a:cubicBezTo>
                      <a:cubicBezTo>
                        <a:pt x="333045" y="538803"/>
                        <a:pt x="357222" y="562980"/>
                        <a:pt x="387045" y="562980"/>
                      </a:cubicBezTo>
                      <a:cubicBezTo>
                        <a:pt x="416868" y="562980"/>
                        <a:pt x="441045" y="538803"/>
                        <a:pt x="441045" y="508980"/>
                      </a:cubicBezTo>
                      <a:cubicBezTo>
                        <a:pt x="441045" y="479157"/>
                        <a:pt x="416868" y="454980"/>
                        <a:pt x="387045" y="454980"/>
                      </a:cubicBezTo>
                      <a:close/>
                      <a:moveTo>
                        <a:pt x="7605489" y="66562"/>
                      </a:moveTo>
                      <a:cubicBezTo>
                        <a:pt x="7575666" y="66562"/>
                        <a:pt x="7551489" y="90739"/>
                        <a:pt x="7551489" y="120562"/>
                      </a:cubicBezTo>
                      <a:cubicBezTo>
                        <a:pt x="7551489" y="150385"/>
                        <a:pt x="7575666" y="174562"/>
                        <a:pt x="7605489" y="174562"/>
                      </a:cubicBezTo>
                      <a:cubicBezTo>
                        <a:pt x="7635312" y="174562"/>
                        <a:pt x="7659489" y="150385"/>
                        <a:pt x="7659489" y="120562"/>
                      </a:cubicBezTo>
                      <a:cubicBezTo>
                        <a:pt x="7659489" y="90739"/>
                        <a:pt x="7635312" y="66562"/>
                        <a:pt x="7605489" y="66562"/>
                      </a:cubicBezTo>
                      <a:close/>
                      <a:moveTo>
                        <a:pt x="387045" y="66562"/>
                      </a:moveTo>
                      <a:cubicBezTo>
                        <a:pt x="357222" y="66562"/>
                        <a:pt x="333045" y="90739"/>
                        <a:pt x="333045" y="120562"/>
                      </a:cubicBezTo>
                      <a:cubicBezTo>
                        <a:pt x="333045" y="150385"/>
                        <a:pt x="357222" y="174562"/>
                        <a:pt x="387045" y="174562"/>
                      </a:cubicBezTo>
                      <a:cubicBezTo>
                        <a:pt x="416868" y="174562"/>
                        <a:pt x="441045" y="150385"/>
                        <a:pt x="441045" y="120562"/>
                      </a:cubicBezTo>
                      <a:cubicBezTo>
                        <a:pt x="441045" y="90739"/>
                        <a:pt x="416868" y="66562"/>
                        <a:pt x="387045" y="66562"/>
                      </a:cubicBezTo>
                      <a:close/>
                      <a:moveTo>
                        <a:pt x="314771" y="0"/>
                      </a:moveTo>
                      <a:lnTo>
                        <a:pt x="7677763" y="0"/>
                      </a:lnTo>
                      <a:cubicBezTo>
                        <a:pt x="7851606" y="0"/>
                        <a:pt x="7992534" y="140928"/>
                        <a:pt x="7992534" y="314771"/>
                      </a:cubicBezTo>
                      <a:cubicBezTo>
                        <a:pt x="7992534" y="488614"/>
                        <a:pt x="7851606" y="629542"/>
                        <a:pt x="7677763" y="629542"/>
                      </a:cubicBezTo>
                      <a:lnTo>
                        <a:pt x="314771" y="629542"/>
                      </a:lnTo>
                      <a:cubicBezTo>
                        <a:pt x="140928" y="629542"/>
                        <a:pt x="0" y="488614"/>
                        <a:pt x="0" y="314771"/>
                      </a:cubicBezTo>
                      <a:cubicBezTo>
                        <a:pt x="0" y="140928"/>
                        <a:pt x="140928" y="0"/>
                        <a:pt x="314771" y="0"/>
                      </a:cubicBezTo>
                      <a:close/>
                    </a:path>
                  </a:pathLst>
                </a:cu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3175">
                  <a:noFill/>
                </a:ln>
                <a:effectLst>
                  <a:outerShdw blurRad="381000" dist="355600" dir="5400000" sx="95000" sy="95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bg1"/>
                    </a:solidFill>
                  </a:endParaRPr>
                </a:p>
              </p:txBody>
            </p:sp>
            <p:sp>
              <p:nvSpPr>
                <p:cNvPr id="67" name="타원 66"/>
                <p:cNvSpPr/>
                <p:nvPr/>
              </p:nvSpPr>
              <p:spPr>
                <a:xfrm>
                  <a:off x="902772" y="2199615"/>
                  <a:ext cx="108000" cy="108000"/>
                </a:xfrm>
                <a:prstGeom prst="ellipse">
                  <a:avLst/>
                </a:prstGeom>
                <a:noFill/>
                <a:ln w="3175">
                  <a:gradFill>
                    <a:gsLst>
                      <a:gs pos="0">
                        <a:schemeClr val="accent1">
                          <a:tint val="66000"/>
                          <a:satMod val="160000"/>
                          <a:alpha val="0"/>
                        </a:schemeClr>
                      </a:gs>
                      <a:gs pos="56000">
                        <a:schemeClr val="accent1">
                          <a:tint val="44500"/>
                          <a:satMod val="160000"/>
                          <a:alpha val="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68" name="타원 67"/>
                <p:cNvSpPr/>
                <p:nvPr/>
              </p:nvSpPr>
              <p:spPr>
                <a:xfrm>
                  <a:off x="8128122" y="2199615"/>
                  <a:ext cx="108000" cy="108000"/>
                </a:xfrm>
                <a:prstGeom prst="ellipse">
                  <a:avLst/>
                </a:prstGeom>
                <a:noFill/>
                <a:ln w="3175">
                  <a:gradFill>
                    <a:gsLst>
                      <a:gs pos="0">
                        <a:schemeClr val="accent1">
                          <a:tint val="66000"/>
                          <a:satMod val="160000"/>
                          <a:alpha val="0"/>
                        </a:schemeClr>
                      </a:gs>
                      <a:gs pos="56000">
                        <a:schemeClr val="accent1">
                          <a:tint val="44500"/>
                          <a:satMod val="160000"/>
                          <a:alpha val="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grpSp>
          <p:grpSp>
            <p:nvGrpSpPr>
              <p:cNvPr id="2" name="그룹 1"/>
              <p:cNvGrpSpPr/>
              <p:nvPr/>
            </p:nvGrpSpPr>
            <p:grpSpPr>
              <a:xfrm>
                <a:off x="2165464" y="1874456"/>
                <a:ext cx="5544616" cy="378560"/>
                <a:chOff x="-6986378" y="2366226"/>
                <a:chExt cx="5544616" cy="378560"/>
              </a:xfrm>
            </p:grpSpPr>
            <p:sp>
              <p:nvSpPr>
                <p:cNvPr id="7" name="speed"/>
                <p:cNvSpPr txBox="1">
                  <a:spLocks noChangeArrowheads="1"/>
                </p:cNvSpPr>
                <p:nvPr/>
              </p:nvSpPr>
              <p:spPr bwMode="auto">
                <a:xfrm>
                  <a:off x="-6986378" y="2366226"/>
                  <a:ext cx="3518316" cy="193899"/>
                </a:xfrm>
                <a:prstGeom prst="rect">
                  <a:avLst/>
                </a:prstGeom>
                <a:noFill/>
                <a:scene3d>
                  <a:camera prst="orthographicFront">
                    <a:rot lat="0" lon="0" rev="0"/>
                  </a:camera>
                  <a:lightRig rig="threePt" dir="t"/>
                </a:scene3d>
                <a:sp3d prstMaterial="matte">
                  <a:bevelT w="1270" h="1270"/>
                </a:sp3d>
              </p:spPr>
              <p:txBody>
                <a:bodyPr wrap="square" lIns="0" tIns="0" rIns="0" bIns="0">
                  <a:spAutoFit/>
                  <a:sp3d extrusionH="57150">
                    <a:bevelT w="1270" h="1270"/>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90000"/>
                    </a:lnSpc>
                    <a:buClr>
                      <a:prstClr val="white"/>
                    </a:buClr>
                    <a:defRPr/>
                  </a:pPr>
                  <a:r>
                    <a:rPr lang="en-US" altLang="ko-KR" sz="1400" b="1" dirty="0" smtClean="0">
                      <a:solidFill>
                        <a:schemeClr val="bg1"/>
                      </a:solidFill>
                      <a:effectLst>
                        <a:outerShdw blurRad="38100" dist="38100" dir="2700000" algn="tl">
                          <a:srgbClr val="000000">
                            <a:alpha val="43137"/>
                          </a:srgbClr>
                        </a:outerShdw>
                      </a:effectLst>
                      <a:latin typeface="+mn-lt"/>
                      <a:ea typeface="Tahoma" pitchFamily="34" charset="0"/>
                      <a:cs typeface="Tahoma" pitchFamily="34" charset="0"/>
                    </a:rPr>
                    <a:t>1997 ~ 1998</a:t>
                  </a:r>
                  <a:endParaRPr lang="en-US" altLang="ko-KR" sz="1400" b="1" dirty="0">
                    <a:solidFill>
                      <a:schemeClr val="bg1"/>
                    </a:solidFill>
                    <a:effectLst>
                      <a:outerShdw blurRad="38100" dist="38100" dir="2700000" algn="tl">
                        <a:srgbClr val="000000">
                          <a:alpha val="43137"/>
                        </a:srgbClr>
                      </a:outerShdw>
                    </a:effectLst>
                    <a:latin typeface="+mn-lt"/>
                    <a:ea typeface="Tahoma" pitchFamily="34" charset="0"/>
                    <a:cs typeface="Tahoma" pitchFamily="34" charset="0"/>
                  </a:endParaRPr>
                </a:p>
              </p:txBody>
            </p:sp>
            <p:sp>
              <p:nvSpPr>
                <p:cNvPr id="8" name="speed"/>
                <p:cNvSpPr txBox="1">
                  <a:spLocks noChangeArrowheads="1"/>
                </p:cNvSpPr>
                <p:nvPr/>
              </p:nvSpPr>
              <p:spPr bwMode="auto">
                <a:xfrm>
                  <a:off x="-6986378" y="2560120"/>
                  <a:ext cx="5544616" cy="184666"/>
                </a:xfrm>
                <a:prstGeom prst="rect">
                  <a:avLst/>
                </a:prstGeom>
                <a:noFill/>
                <a:scene3d>
                  <a:camera prst="orthographicFront">
                    <a:rot lat="0" lon="0" rev="0"/>
                  </a:camera>
                  <a:lightRig rig="threePt" dir="t"/>
                </a:scene3d>
                <a:sp3d prstMaterial="matte">
                  <a:bevelT w="1270" h="1270"/>
                </a:sp3d>
              </p:spPr>
              <p:txBody>
                <a:bodyPr wrap="square" lIns="0" tIns="0" rIns="0" bIns="0">
                  <a:spAutoFit/>
                  <a:sp3d extrusionH="57150">
                    <a:bevelT w="1270" h="1270"/>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buClr>
                      <a:prstClr val="white"/>
                    </a:buClr>
                    <a:defRPr/>
                  </a:pPr>
                  <a:r>
                    <a:rPr lang="en-US" altLang="ko-KR" sz="1200" b="1" kern="0" dirty="0" smtClean="0">
                      <a:solidFill>
                        <a:schemeClr val="bg1"/>
                      </a:solidFill>
                      <a:latin typeface="+mn-ea"/>
                      <a:ea typeface="+mn-ea"/>
                    </a:rPr>
                    <a:t>High Risk, High Profit</a:t>
                  </a:r>
                  <a:r>
                    <a:rPr lang="ko-KR" altLang="en-US" sz="1200" b="1" kern="0" dirty="0" smtClean="0">
                      <a:solidFill>
                        <a:schemeClr val="bg1"/>
                      </a:solidFill>
                      <a:latin typeface="+mn-ea"/>
                      <a:ea typeface="+mn-ea"/>
                    </a:rPr>
                    <a:t> </a:t>
                  </a:r>
                  <a:r>
                    <a:rPr lang="en-US" altLang="ko-KR" sz="1200" b="1" kern="0" dirty="0">
                      <a:solidFill>
                        <a:schemeClr val="bg1"/>
                      </a:solidFill>
                      <a:latin typeface="+mn-ea"/>
                      <a:ea typeface="+mn-ea"/>
                    </a:rPr>
                    <a:t>(NPL, </a:t>
                  </a:r>
                  <a:r>
                    <a:rPr lang="en-US" altLang="ko-KR" sz="1200" b="1" kern="0" dirty="0" smtClean="0">
                      <a:solidFill>
                        <a:schemeClr val="bg1"/>
                      </a:solidFill>
                      <a:latin typeface="+mn-ea"/>
                      <a:ea typeface="+mn-ea"/>
                    </a:rPr>
                    <a:t>liquidity</a:t>
                  </a:r>
                  <a:r>
                    <a:rPr lang="ko-KR" altLang="en-US" sz="1200" b="1" kern="0" dirty="0">
                      <a:solidFill>
                        <a:schemeClr val="bg1"/>
                      </a:solidFill>
                      <a:latin typeface="+mn-ea"/>
                      <a:ea typeface="+mn-ea"/>
                    </a:rPr>
                    <a:t> </a:t>
                  </a:r>
                  <a:r>
                    <a:rPr lang="en-US" altLang="ko-KR" sz="1200" b="1" kern="0" dirty="0" smtClean="0">
                      <a:solidFill>
                        <a:schemeClr val="bg1"/>
                      </a:solidFill>
                      <a:latin typeface="+mn-ea"/>
                      <a:ea typeface="+mn-ea"/>
                    </a:rPr>
                    <a:t>bond)</a:t>
                  </a:r>
                  <a:endParaRPr lang="en-US" altLang="ko-KR" sz="1200" dirty="0">
                    <a:solidFill>
                      <a:schemeClr val="bg1"/>
                    </a:solidFill>
                    <a:effectLst>
                      <a:outerShdw blurRad="38100" dist="38100" dir="2700000" algn="tl">
                        <a:srgbClr val="000000">
                          <a:alpha val="43137"/>
                        </a:srgbClr>
                      </a:outerShdw>
                    </a:effectLst>
                    <a:latin typeface="+mn-ea"/>
                    <a:ea typeface="+mn-ea"/>
                    <a:cs typeface="Tahoma" pitchFamily="34" charset="0"/>
                  </a:endParaRPr>
                </a:p>
              </p:txBody>
            </p:sp>
          </p:grpSp>
          <p:sp>
            <p:nvSpPr>
              <p:cNvPr id="9" name="Rectangle 3"/>
              <p:cNvSpPr txBox="1">
                <a:spLocks noChangeArrowheads="1"/>
              </p:cNvSpPr>
              <p:nvPr/>
            </p:nvSpPr>
            <p:spPr>
              <a:xfrm>
                <a:off x="1187624" y="1776419"/>
                <a:ext cx="716929" cy="553998"/>
              </a:xfrm>
              <a:prstGeom prst="rect">
                <a:avLst/>
              </a:prstGeom>
              <a:noFill/>
            </p:spPr>
            <p:txBody>
              <a:bodyPr wrap="square" lIns="0" tIns="0" rIns="0" bIns="0" rtlCol="0">
                <a:spAutoFit/>
                <a:scene3d>
                  <a:camera prst="orthographicFront"/>
                  <a:lightRig rig="threePt" dir="t"/>
                </a:scene3d>
                <a:sp3d>
                  <a:bevelT w="1270" h="1270"/>
                </a:sp3d>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lgn="r" fontAlgn="auto">
                  <a:spcBef>
                    <a:spcPts val="0"/>
                  </a:spcBef>
                  <a:spcAft>
                    <a:spcPts val="0"/>
                  </a:spcAft>
                  <a:defRPr/>
                </a:pPr>
                <a:r>
                  <a:rPr lang="en-US" altLang="ko-KR" sz="3600" b="1" dirty="0" smtClean="0">
                    <a:solidFill>
                      <a:schemeClr val="bg1"/>
                    </a:solidFill>
                    <a:effectLst>
                      <a:outerShdw blurRad="38100" dist="38100" dir="2700000" algn="tl">
                        <a:srgbClr val="000000">
                          <a:alpha val="43137"/>
                        </a:srgbClr>
                      </a:outerShdw>
                    </a:effectLst>
                    <a:latin typeface="+mn-lt"/>
                    <a:ea typeface="Tahoma" pitchFamily="34" charset="0"/>
                    <a:cs typeface="Tahoma" pitchFamily="34" charset="0"/>
                  </a:rPr>
                  <a:t>01</a:t>
                </a:r>
              </a:p>
            </p:txBody>
          </p:sp>
        </p:grpSp>
        <p:grpSp>
          <p:nvGrpSpPr>
            <p:cNvPr id="147" name="그룹 146"/>
            <p:cNvGrpSpPr/>
            <p:nvPr/>
          </p:nvGrpSpPr>
          <p:grpSpPr>
            <a:xfrm>
              <a:off x="940091" y="961789"/>
              <a:ext cx="28183" cy="875796"/>
              <a:chOff x="565493" y="959267"/>
              <a:chExt cx="28183" cy="875796"/>
            </a:xfrm>
          </p:grpSpPr>
          <p:cxnSp>
            <p:nvCxnSpPr>
              <p:cNvPr id="148" name="직선 연결선 147"/>
              <p:cNvCxnSpPr/>
              <p:nvPr/>
            </p:nvCxnSpPr>
            <p:spPr>
              <a:xfrm>
                <a:off x="593676" y="959267"/>
                <a:ext cx="0" cy="875796"/>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9" name="직선 연결선 148"/>
              <p:cNvCxnSpPr/>
              <p:nvPr/>
            </p:nvCxnSpPr>
            <p:spPr>
              <a:xfrm>
                <a:off x="565493" y="1711686"/>
                <a:ext cx="0" cy="123377"/>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51" name="그룹 150"/>
            <p:cNvGrpSpPr/>
            <p:nvPr/>
          </p:nvGrpSpPr>
          <p:grpSpPr>
            <a:xfrm>
              <a:off x="8166096" y="961789"/>
              <a:ext cx="28183" cy="875796"/>
              <a:chOff x="565493" y="959267"/>
              <a:chExt cx="28183" cy="875796"/>
            </a:xfrm>
          </p:grpSpPr>
          <p:cxnSp>
            <p:nvCxnSpPr>
              <p:cNvPr id="152" name="직선 연결선 151"/>
              <p:cNvCxnSpPr/>
              <p:nvPr/>
            </p:nvCxnSpPr>
            <p:spPr>
              <a:xfrm>
                <a:off x="593676" y="959267"/>
                <a:ext cx="0" cy="875796"/>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3" name="직선 연결선 152"/>
              <p:cNvCxnSpPr/>
              <p:nvPr/>
            </p:nvCxnSpPr>
            <p:spPr>
              <a:xfrm>
                <a:off x="565493" y="1711686"/>
                <a:ext cx="0" cy="123377"/>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54" name="그룹 153"/>
          <p:cNvGrpSpPr/>
          <p:nvPr/>
        </p:nvGrpSpPr>
        <p:grpSpPr>
          <a:xfrm>
            <a:off x="7985802" y="972141"/>
            <a:ext cx="856088" cy="2988480"/>
            <a:chOff x="2088590" y="-771720"/>
            <a:chExt cx="856088" cy="2988480"/>
          </a:xfrm>
        </p:grpSpPr>
        <p:pic>
          <p:nvPicPr>
            <p:cNvPr id="155" name="그림 154"/>
            <p:cNvPicPr>
              <a:picLocks noChangeAspect="1"/>
            </p:cNvPicPr>
            <p:nvPr/>
          </p:nvPicPr>
          <p:blipFill rotWithShape="1">
            <a:blip r:embed="rId3" cstate="print">
              <a:extLst>
                <a:ext uri="{28A0092B-C50C-407E-A947-70E740481C1C}">
                  <a14:useLocalDpi xmlns:a14="http://schemas.microsoft.com/office/drawing/2010/main" val="0"/>
                </a:ext>
              </a:extLst>
            </a:blip>
            <a:srcRect l="53483" t="17978" r="15730" b="52659"/>
            <a:stretch/>
          </p:blipFill>
          <p:spPr>
            <a:xfrm>
              <a:off x="2088590" y="1604376"/>
              <a:ext cx="856088" cy="612384"/>
            </a:xfrm>
            <a:prstGeom prst="rect">
              <a:avLst/>
            </a:prstGeom>
          </p:spPr>
        </p:pic>
        <p:cxnSp>
          <p:nvCxnSpPr>
            <p:cNvPr id="156" name="직선 연결선 155"/>
            <p:cNvCxnSpPr/>
            <p:nvPr/>
          </p:nvCxnSpPr>
          <p:spPr>
            <a:xfrm>
              <a:off x="2495588" y="-771720"/>
              <a:ext cx="0" cy="2478600"/>
            </a:xfrm>
            <a:prstGeom prst="line">
              <a:avLst/>
            </a:prstGeom>
            <a:ln cap="rnd">
              <a:solidFill>
                <a:schemeClr val="bg1">
                  <a:lumMod val="75000"/>
                </a:schemeClr>
              </a:solidFill>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7" name="직선 연결선 156"/>
            <p:cNvCxnSpPr/>
            <p:nvPr/>
          </p:nvCxnSpPr>
          <p:spPr>
            <a:xfrm>
              <a:off x="2495588" y="1684526"/>
              <a:ext cx="0" cy="54000"/>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58" name="직선 연결선 157"/>
            <p:cNvCxnSpPr/>
            <p:nvPr/>
          </p:nvCxnSpPr>
          <p:spPr>
            <a:xfrm>
              <a:off x="2482298" y="1684526"/>
              <a:ext cx="0" cy="54000"/>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59" name="그룹 158"/>
          <p:cNvGrpSpPr/>
          <p:nvPr/>
        </p:nvGrpSpPr>
        <p:grpSpPr>
          <a:xfrm>
            <a:off x="73531" y="972141"/>
            <a:ext cx="1485901" cy="1884465"/>
            <a:chOff x="-1485901" y="344384"/>
            <a:chExt cx="1485901" cy="1884465"/>
          </a:xfrm>
        </p:grpSpPr>
        <p:cxnSp>
          <p:nvCxnSpPr>
            <p:cNvPr id="160" name="직선 연결선 159"/>
            <p:cNvCxnSpPr/>
            <p:nvPr/>
          </p:nvCxnSpPr>
          <p:spPr>
            <a:xfrm>
              <a:off x="-826981" y="344384"/>
              <a:ext cx="0" cy="1034473"/>
            </a:xfrm>
            <a:prstGeom prst="line">
              <a:avLst/>
            </a:prstGeom>
            <a:ln cap="rnd">
              <a:solidFill>
                <a:schemeClr val="bg1">
                  <a:lumMod val="75000"/>
                </a:schemeClr>
              </a:solidFill>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61" name="그림 160"/>
            <p:cNvPicPr>
              <a:picLocks noChangeAspect="1"/>
            </p:cNvPicPr>
            <p:nvPr/>
          </p:nvPicPr>
          <p:blipFill rotWithShape="1">
            <a:blip r:embed="rId4">
              <a:extLst>
                <a:ext uri="{28A0092B-C50C-407E-A947-70E740481C1C}">
                  <a14:useLocalDpi xmlns:a14="http://schemas.microsoft.com/office/drawing/2010/main" val="0"/>
                </a:ext>
              </a:extLst>
            </a:blip>
            <a:srcRect l="29479" t="23194" r="54271" b="63056"/>
            <a:stretch/>
          </p:blipFill>
          <p:spPr>
            <a:xfrm>
              <a:off x="-1485901" y="1285874"/>
              <a:ext cx="1485901" cy="942975"/>
            </a:xfrm>
            <a:prstGeom prst="rect">
              <a:avLst/>
            </a:prstGeom>
          </p:spPr>
        </p:pic>
        <p:cxnSp>
          <p:nvCxnSpPr>
            <p:cNvPr id="162" name="직선 연결선 161"/>
            <p:cNvCxnSpPr/>
            <p:nvPr/>
          </p:nvCxnSpPr>
          <p:spPr>
            <a:xfrm>
              <a:off x="-826981" y="1345631"/>
              <a:ext cx="0" cy="54000"/>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63" name="직선 연결선 162"/>
            <p:cNvCxnSpPr/>
            <p:nvPr/>
          </p:nvCxnSpPr>
          <p:spPr>
            <a:xfrm>
              <a:off x="-840271" y="1345631"/>
              <a:ext cx="0" cy="54000"/>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grpSp>
      <p:sp>
        <p:nvSpPr>
          <p:cNvPr id="94" name="텍스트 개체 틀 2"/>
          <p:cNvSpPr>
            <a:spLocks noGrp="1"/>
          </p:cNvSpPr>
          <p:nvPr>
            <p:ph type="body" sz="quarter" idx="16"/>
          </p:nvPr>
        </p:nvSpPr>
        <p:spPr>
          <a:xfrm>
            <a:off x="417139" y="405825"/>
            <a:ext cx="8187309" cy="430887"/>
          </a:xfrm>
          <a:prstGeom prst="rect">
            <a:avLst/>
          </a:prstGeom>
        </p:spPr>
        <p:txBody>
          <a:bodyPr vert="horz" wrap="square" lIns="0" tIns="0" rIns="0" bIns="0" rtlCol="0" anchor="ctr">
            <a:spAutoFit/>
            <a:scene3d>
              <a:camera prst="orthographicFront"/>
              <a:lightRig rig="threePt" dir="t"/>
            </a:scene3d>
            <a:sp3d>
              <a:bevelT w="1270" h="1270"/>
            </a:sp3d>
          </a:bodyPr>
          <a:lstStyle>
            <a:lvl1pPr marL="342900" indent="-342900" algn="l">
              <a:buNone/>
              <a:defRPr lang="ko-KR" altLang="en-US" sz="2800" b="1" i="0" baseline="0" dirty="0">
                <a:solidFill>
                  <a:schemeClr val="bg1"/>
                </a:solidFill>
                <a:effectLst>
                  <a:outerShdw blurRad="38100" dist="38100" dir="2700000" algn="tl">
                    <a:srgbClr val="000000">
                      <a:alpha val="43137"/>
                    </a:srgbClr>
                  </a:outerShdw>
                </a:effectLst>
                <a:latin typeface="Tahoma" pitchFamily="34" charset="0"/>
                <a:ea typeface="+mj-ea"/>
                <a:cs typeface="Tahoma" pitchFamily="34" charset="0"/>
              </a:defRPr>
            </a:lvl1pPr>
          </a:lstStyle>
          <a:p>
            <a:pPr marL="0" marR="0" lvl="0" indent="0" fontAlgn="auto">
              <a:lnSpc>
                <a:spcPct val="100000"/>
              </a:lnSpc>
              <a:spcBef>
                <a:spcPct val="0"/>
              </a:spcBef>
              <a:spcAft>
                <a:spcPts val="0"/>
              </a:spcAft>
              <a:buClrTx/>
              <a:buSzTx/>
              <a:tabLst/>
            </a:pPr>
            <a:r>
              <a:rPr lang="en-US" altLang="ko-KR" dirty="0" smtClean="0"/>
              <a:t>Trend of Real Estate Market in Korea</a:t>
            </a:r>
            <a:endParaRPr lang="ko-KR" altLang="en-US" dirty="0"/>
          </a:p>
        </p:txBody>
      </p:sp>
      <p:grpSp>
        <p:nvGrpSpPr>
          <p:cNvPr id="12" name="그룹 11"/>
          <p:cNvGrpSpPr/>
          <p:nvPr/>
        </p:nvGrpSpPr>
        <p:grpSpPr>
          <a:xfrm>
            <a:off x="575733" y="4206211"/>
            <a:ext cx="7992534" cy="1418930"/>
            <a:chOff x="575733" y="4206211"/>
            <a:chExt cx="7992534" cy="1418930"/>
          </a:xfrm>
        </p:grpSpPr>
        <p:grpSp>
          <p:nvGrpSpPr>
            <p:cNvPr id="11" name="그룹 10"/>
            <p:cNvGrpSpPr/>
            <p:nvPr/>
          </p:nvGrpSpPr>
          <p:grpSpPr>
            <a:xfrm>
              <a:off x="575733" y="4206211"/>
              <a:ext cx="7992534" cy="1418930"/>
              <a:chOff x="575733" y="4206211"/>
              <a:chExt cx="7992534" cy="1418930"/>
            </a:xfrm>
          </p:grpSpPr>
          <p:grpSp>
            <p:nvGrpSpPr>
              <p:cNvPr id="6" name="그룹 5"/>
              <p:cNvGrpSpPr/>
              <p:nvPr/>
            </p:nvGrpSpPr>
            <p:grpSpPr>
              <a:xfrm>
                <a:off x="575733" y="4206211"/>
                <a:ext cx="7992534" cy="1418930"/>
                <a:chOff x="575733" y="4206211"/>
                <a:chExt cx="7992534" cy="1418930"/>
              </a:xfrm>
            </p:grpSpPr>
            <p:grpSp>
              <p:nvGrpSpPr>
                <p:cNvPr id="99" name="그룹 98"/>
                <p:cNvGrpSpPr/>
                <p:nvPr/>
              </p:nvGrpSpPr>
              <p:grpSpPr>
                <a:xfrm>
                  <a:off x="575733" y="4995599"/>
                  <a:ext cx="7992534" cy="629542"/>
                  <a:chOff x="575733" y="1748965"/>
                  <a:chExt cx="7992534" cy="629542"/>
                </a:xfrm>
              </p:grpSpPr>
              <p:sp>
                <p:nvSpPr>
                  <p:cNvPr id="104" name="모서리가 둥근 직사각형 38"/>
                  <p:cNvSpPr/>
                  <p:nvPr/>
                </p:nvSpPr>
                <p:spPr>
                  <a:xfrm>
                    <a:off x="575733" y="1748965"/>
                    <a:ext cx="7992534" cy="629542"/>
                  </a:xfrm>
                  <a:custGeom>
                    <a:avLst/>
                    <a:gdLst/>
                    <a:ahLst/>
                    <a:cxnLst/>
                    <a:rect l="l" t="t" r="r" b="b"/>
                    <a:pathLst>
                      <a:path w="7992534" h="629542">
                        <a:moveTo>
                          <a:pt x="7605489" y="454980"/>
                        </a:moveTo>
                        <a:cubicBezTo>
                          <a:pt x="7575666" y="454980"/>
                          <a:pt x="7551489" y="479157"/>
                          <a:pt x="7551489" y="508980"/>
                        </a:cubicBezTo>
                        <a:cubicBezTo>
                          <a:pt x="7551489" y="538803"/>
                          <a:pt x="7575666" y="562980"/>
                          <a:pt x="7605489" y="562980"/>
                        </a:cubicBezTo>
                        <a:cubicBezTo>
                          <a:pt x="7635312" y="562980"/>
                          <a:pt x="7659489" y="538803"/>
                          <a:pt x="7659489" y="508980"/>
                        </a:cubicBezTo>
                        <a:cubicBezTo>
                          <a:pt x="7659489" y="479157"/>
                          <a:pt x="7635312" y="454980"/>
                          <a:pt x="7605489" y="454980"/>
                        </a:cubicBezTo>
                        <a:close/>
                        <a:moveTo>
                          <a:pt x="387045" y="454980"/>
                        </a:moveTo>
                        <a:cubicBezTo>
                          <a:pt x="357222" y="454980"/>
                          <a:pt x="333045" y="479157"/>
                          <a:pt x="333045" y="508980"/>
                        </a:cubicBezTo>
                        <a:cubicBezTo>
                          <a:pt x="333045" y="538803"/>
                          <a:pt x="357222" y="562980"/>
                          <a:pt x="387045" y="562980"/>
                        </a:cubicBezTo>
                        <a:cubicBezTo>
                          <a:pt x="416868" y="562980"/>
                          <a:pt x="441045" y="538803"/>
                          <a:pt x="441045" y="508980"/>
                        </a:cubicBezTo>
                        <a:cubicBezTo>
                          <a:pt x="441045" y="479157"/>
                          <a:pt x="416868" y="454980"/>
                          <a:pt x="387045" y="454980"/>
                        </a:cubicBezTo>
                        <a:close/>
                        <a:moveTo>
                          <a:pt x="7605489" y="66562"/>
                        </a:moveTo>
                        <a:cubicBezTo>
                          <a:pt x="7575666" y="66562"/>
                          <a:pt x="7551489" y="90739"/>
                          <a:pt x="7551489" y="120562"/>
                        </a:cubicBezTo>
                        <a:cubicBezTo>
                          <a:pt x="7551489" y="150385"/>
                          <a:pt x="7575666" y="174562"/>
                          <a:pt x="7605489" y="174562"/>
                        </a:cubicBezTo>
                        <a:cubicBezTo>
                          <a:pt x="7635312" y="174562"/>
                          <a:pt x="7659489" y="150385"/>
                          <a:pt x="7659489" y="120562"/>
                        </a:cubicBezTo>
                        <a:cubicBezTo>
                          <a:pt x="7659489" y="90739"/>
                          <a:pt x="7635312" y="66562"/>
                          <a:pt x="7605489" y="66562"/>
                        </a:cubicBezTo>
                        <a:close/>
                        <a:moveTo>
                          <a:pt x="387045" y="66562"/>
                        </a:moveTo>
                        <a:cubicBezTo>
                          <a:pt x="357222" y="66562"/>
                          <a:pt x="333045" y="90739"/>
                          <a:pt x="333045" y="120562"/>
                        </a:cubicBezTo>
                        <a:cubicBezTo>
                          <a:pt x="333045" y="150385"/>
                          <a:pt x="357222" y="174562"/>
                          <a:pt x="387045" y="174562"/>
                        </a:cubicBezTo>
                        <a:cubicBezTo>
                          <a:pt x="416868" y="174562"/>
                          <a:pt x="441045" y="150385"/>
                          <a:pt x="441045" y="120562"/>
                        </a:cubicBezTo>
                        <a:cubicBezTo>
                          <a:pt x="441045" y="90739"/>
                          <a:pt x="416868" y="66562"/>
                          <a:pt x="387045" y="66562"/>
                        </a:cubicBezTo>
                        <a:close/>
                        <a:moveTo>
                          <a:pt x="314771" y="0"/>
                        </a:moveTo>
                        <a:lnTo>
                          <a:pt x="7677763" y="0"/>
                        </a:lnTo>
                        <a:cubicBezTo>
                          <a:pt x="7851606" y="0"/>
                          <a:pt x="7992534" y="140928"/>
                          <a:pt x="7992534" y="314771"/>
                        </a:cubicBezTo>
                        <a:cubicBezTo>
                          <a:pt x="7992534" y="488614"/>
                          <a:pt x="7851606" y="629542"/>
                          <a:pt x="7677763" y="629542"/>
                        </a:cubicBezTo>
                        <a:lnTo>
                          <a:pt x="314771" y="629542"/>
                        </a:lnTo>
                        <a:cubicBezTo>
                          <a:pt x="140928" y="629542"/>
                          <a:pt x="0" y="488614"/>
                          <a:pt x="0" y="314771"/>
                        </a:cubicBezTo>
                        <a:cubicBezTo>
                          <a:pt x="0" y="140928"/>
                          <a:pt x="140928" y="0"/>
                          <a:pt x="314771" y="0"/>
                        </a:cubicBezTo>
                        <a:close/>
                      </a:path>
                    </a:pathLst>
                  </a:custGeom>
                  <a:gradFill flip="none" rotWithShape="1">
                    <a:gsLst>
                      <a:gs pos="0">
                        <a:srgbClr val="FF9801">
                          <a:shade val="30000"/>
                          <a:satMod val="115000"/>
                        </a:srgbClr>
                      </a:gs>
                      <a:gs pos="50000">
                        <a:srgbClr val="FF9801">
                          <a:shade val="67500"/>
                          <a:satMod val="115000"/>
                        </a:srgbClr>
                      </a:gs>
                      <a:gs pos="100000">
                        <a:srgbClr val="FF9801">
                          <a:shade val="100000"/>
                          <a:satMod val="115000"/>
                        </a:srgbClr>
                      </a:gs>
                    </a:gsLst>
                    <a:lin ang="16200000" scaled="1"/>
                    <a:tileRect/>
                  </a:gradFill>
                  <a:ln>
                    <a:noFill/>
                  </a:ln>
                  <a:effectLst>
                    <a:outerShdw blurRad="381000" dist="355600" dir="5400000" sx="95000" sy="95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bg1"/>
                      </a:solidFill>
                    </a:endParaRPr>
                  </a:p>
                </p:txBody>
              </p:sp>
              <p:sp>
                <p:nvSpPr>
                  <p:cNvPr id="105" name="타원 104"/>
                  <p:cNvSpPr/>
                  <p:nvPr/>
                </p:nvSpPr>
                <p:spPr>
                  <a:xfrm>
                    <a:off x="902772" y="2199615"/>
                    <a:ext cx="108000" cy="108000"/>
                  </a:xfrm>
                  <a:prstGeom prst="ellipse">
                    <a:avLst/>
                  </a:prstGeom>
                  <a:gradFill flip="none" rotWithShape="1">
                    <a:gsLst>
                      <a:gs pos="0">
                        <a:srgbClr val="FF9801">
                          <a:shade val="30000"/>
                          <a:satMod val="115000"/>
                        </a:srgbClr>
                      </a:gs>
                      <a:gs pos="50000">
                        <a:srgbClr val="FF9801">
                          <a:shade val="67500"/>
                          <a:satMod val="115000"/>
                        </a:srgbClr>
                      </a:gs>
                      <a:gs pos="100000">
                        <a:srgbClr val="FF9801">
                          <a:shade val="100000"/>
                          <a:satMod val="115000"/>
                        </a:srgbClr>
                      </a:gs>
                    </a:gsLst>
                    <a:lin ang="16200000" scaled="1"/>
                    <a:tileRect/>
                  </a:gradFill>
                  <a:ln>
                    <a:noFill/>
                  </a:ln>
                  <a:effectLst>
                    <a:outerShdw blurRad="381000" dist="355600" dir="5400000" sx="95000" sy="95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bg1"/>
                      </a:solidFill>
                    </a:endParaRPr>
                  </a:p>
                </p:txBody>
              </p:sp>
              <p:sp>
                <p:nvSpPr>
                  <p:cNvPr id="106" name="타원 105"/>
                  <p:cNvSpPr/>
                  <p:nvPr/>
                </p:nvSpPr>
                <p:spPr>
                  <a:xfrm>
                    <a:off x="8128122" y="2199615"/>
                    <a:ext cx="108000" cy="108000"/>
                  </a:xfrm>
                  <a:prstGeom prst="ellipse">
                    <a:avLst/>
                  </a:prstGeom>
                  <a:gradFill flip="none" rotWithShape="1">
                    <a:gsLst>
                      <a:gs pos="0">
                        <a:srgbClr val="FF9801">
                          <a:shade val="30000"/>
                          <a:satMod val="115000"/>
                        </a:srgbClr>
                      </a:gs>
                      <a:gs pos="50000">
                        <a:srgbClr val="FF9801">
                          <a:shade val="67500"/>
                          <a:satMod val="115000"/>
                        </a:srgbClr>
                      </a:gs>
                      <a:gs pos="100000">
                        <a:srgbClr val="FF9801">
                          <a:shade val="100000"/>
                          <a:satMod val="115000"/>
                        </a:srgbClr>
                      </a:gs>
                    </a:gsLst>
                    <a:lin ang="16200000" scaled="1"/>
                    <a:tileRect/>
                  </a:gradFill>
                  <a:ln>
                    <a:noFill/>
                  </a:ln>
                  <a:effectLst>
                    <a:outerShdw blurRad="381000" dist="355600" dir="5400000" sx="95000" sy="95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bg1"/>
                      </a:solidFill>
                    </a:endParaRPr>
                  </a:p>
                </p:txBody>
              </p:sp>
            </p:grpSp>
            <p:grpSp>
              <p:nvGrpSpPr>
                <p:cNvPr id="100" name="그룹 99"/>
                <p:cNvGrpSpPr/>
                <p:nvPr/>
              </p:nvGrpSpPr>
              <p:grpSpPr>
                <a:xfrm>
                  <a:off x="1691680" y="4206211"/>
                  <a:ext cx="6018400" cy="1104025"/>
                  <a:chOff x="-7460162" y="1451347"/>
                  <a:chExt cx="6018400" cy="1104025"/>
                </a:xfrm>
              </p:grpSpPr>
              <p:sp>
                <p:nvSpPr>
                  <p:cNvPr id="102" name="speed"/>
                  <p:cNvSpPr txBox="1">
                    <a:spLocks noChangeArrowheads="1"/>
                  </p:cNvSpPr>
                  <p:nvPr/>
                </p:nvSpPr>
                <p:spPr bwMode="auto">
                  <a:xfrm>
                    <a:off x="-6986378" y="2333773"/>
                    <a:ext cx="3518316" cy="221599"/>
                  </a:xfrm>
                  <a:prstGeom prst="rect">
                    <a:avLst/>
                  </a:prstGeom>
                  <a:noFill/>
                  <a:scene3d>
                    <a:camera prst="orthographicFront">
                      <a:rot lat="0" lon="0" rev="0"/>
                    </a:camera>
                    <a:lightRig rig="threePt" dir="t"/>
                  </a:scene3d>
                  <a:sp3d prstMaterial="matte">
                    <a:bevelT w="1270" h="1270"/>
                  </a:sp3d>
                </p:spPr>
                <p:txBody>
                  <a:bodyPr wrap="square" lIns="0" tIns="0" rIns="0" bIns="0">
                    <a:spAutoFit/>
                    <a:sp3d extrusionH="57150">
                      <a:bevelT w="1270" h="1270"/>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90000"/>
                      </a:lnSpc>
                      <a:buClr>
                        <a:prstClr val="white"/>
                      </a:buClr>
                      <a:defRPr/>
                    </a:pPr>
                    <a:r>
                      <a:rPr lang="en-US" altLang="ko-KR" sz="1600" b="1" dirty="0" smtClean="0">
                        <a:solidFill>
                          <a:schemeClr val="bg1"/>
                        </a:solidFill>
                        <a:effectLst>
                          <a:outerShdw blurRad="38100" dist="38100" dir="2700000" algn="tl">
                            <a:srgbClr val="000000">
                              <a:alpha val="43137"/>
                            </a:srgbClr>
                          </a:outerShdw>
                        </a:effectLst>
                        <a:latin typeface="+mn-ea"/>
                        <a:ea typeface="+mn-ea"/>
                        <a:cs typeface="Tahoma" pitchFamily="34" charset="0"/>
                      </a:rPr>
                      <a:t>2010 ~ Now</a:t>
                    </a:r>
                    <a:endParaRPr lang="en-US" altLang="ko-KR" sz="1600" b="1" dirty="0">
                      <a:solidFill>
                        <a:schemeClr val="bg1"/>
                      </a:solidFill>
                      <a:effectLst>
                        <a:outerShdw blurRad="38100" dist="38100" dir="2700000" algn="tl">
                          <a:srgbClr val="000000">
                            <a:alpha val="43137"/>
                          </a:srgbClr>
                        </a:outerShdw>
                      </a:effectLst>
                      <a:latin typeface="+mn-ea"/>
                      <a:ea typeface="+mn-ea"/>
                      <a:cs typeface="Tahoma" pitchFamily="34" charset="0"/>
                    </a:endParaRPr>
                  </a:p>
                </p:txBody>
              </p:sp>
              <p:sp>
                <p:nvSpPr>
                  <p:cNvPr id="103" name="speed"/>
                  <p:cNvSpPr txBox="1">
                    <a:spLocks noChangeArrowheads="1"/>
                  </p:cNvSpPr>
                  <p:nvPr/>
                </p:nvSpPr>
                <p:spPr bwMode="auto">
                  <a:xfrm>
                    <a:off x="-7460162" y="1451347"/>
                    <a:ext cx="6018400" cy="184666"/>
                  </a:xfrm>
                  <a:prstGeom prst="rect">
                    <a:avLst/>
                  </a:prstGeom>
                  <a:noFill/>
                  <a:scene3d>
                    <a:camera prst="orthographicFront">
                      <a:rot lat="0" lon="0" rev="0"/>
                    </a:camera>
                    <a:lightRig rig="threePt" dir="t"/>
                  </a:scene3d>
                  <a:sp3d prstMaterial="matte">
                    <a:bevelT w="1270" h="1270"/>
                  </a:sp3d>
                </p:spPr>
                <p:txBody>
                  <a:bodyPr wrap="square" lIns="0" tIns="0" rIns="0" bIns="0">
                    <a:spAutoFit/>
                    <a:sp3d extrusionH="57150">
                      <a:bevelT w="1270" h="1270"/>
                    </a:sp3d>
                  </a:bodyPr>
                  <a:lstStyle>
                    <a:defPPr>
                      <a:defRPr lang="ko-KR"/>
                    </a:defPPr>
                    <a:lvl1pPr fontAlgn="base">
                      <a:spcBef>
                        <a:spcPct val="0"/>
                      </a:spcBef>
                      <a:spcAft>
                        <a:spcPct val="0"/>
                      </a:spcAft>
                      <a:buClr>
                        <a:prstClr val="white"/>
                      </a:buClr>
                      <a:defRPr kumimoji="1" sz="1200" b="1" kern="0">
                        <a:solidFill>
                          <a:schemeClr val="bg1"/>
                        </a:solidFill>
                        <a:latin typeface="+mn-ea"/>
                      </a:defRPr>
                    </a:lvl1pPr>
                    <a:lvl2pPr fontAlgn="base">
                      <a:spcBef>
                        <a:spcPct val="0"/>
                      </a:spcBef>
                      <a:spcAft>
                        <a:spcPct val="0"/>
                      </a:spcAft>
                      <a:defRPr kumimoji="1">
                        <a:latin typeface="굴림" pitchFamily="50" charset="-127"/>
                        <a:ea typeface="굴림" pitchFamily="50" charset="-127"/>
                      </a:defRPr>
                    </a:lvl2pPr>
                    <a:lvl3pPr fontAlgn="base">
                      <a:spcBef>
                        <a:spcPct val="0"/>
                      </a:spcBef>
                      <a:spcAft>
                        <a:spcPct val="0"/>
                      </a:spcAft>
                      <a:defRPr kumimoji="1">
                        <a:latin typeface="굴림" pitchFamily="50" charset="-127"/>
                        <a:ea typeface="굴림" pitchFamily="50" charset="-127"/>
                      </a:defRPr>
                    </a:lvl3pPr>
                    <a:lvl4pPr fontAlgn="base">
                      <a:spcBef>
                        <a:spcPct val="0"/>
                      </a:spcBef>
                      <a:spcAft>
                        <a:spcPct val="0"/>
                      </a:spcAft>
                      <a:defRPr kumimoji="1">
                        <a:latin typeface="굴림" pitchFamily="50" charset="-127"/>
                        <a:ea typeface="굴림" pitchFamily="50" charset="-127"/>
                      </a:defRPr>
                    </a:lvl4pPr>
                    <a:lvl5pPr fontAlgn="base">
                      <a:spcBef>
                        <a:spcPct val="0"/>
                      </a:spcBef>
                      <a:spcAft>
                        <a:spcPct val="0"/>
                      </a:spcAft>
                      <a:defRPr kumimoji="1">
                        <a:latin typeface="굴림" pitchFamily="50" charset="-127"/>
                        <a:ea typeface="굴림" pitchFamily="50" charset="-127"/>
                      </a:defRPr>
                    </a:lvl5pPr>
                    <a:lvl6pPr>
                      <a:defRPr kumimoji="1">
                        <a:latin typeface="굴림" pitchFamily="50" charset="-127"/>
                        <a:ea typeface="굴림" pitchFamily="50" charset="-127"/>
                      </a:defRPr>
                    </a:lvl6pPr>
                    <a:lvl7pPr>
                      <a:defRPr kumimoji="1">
                        <a:latin typeface="굴림" pitchFamily="50" charset="-127"/>
                        <a:ea typeface="굴림" pitchFamily="50" charset="-127"/>
                      </a:defRPr>
                    </a:lvl7pPr>
                    <a:lvl8pPr>
                      <a:defRPr kumimoji="1">
                        <a:latin typeface="굴림" pitchFamily="50" charset="-127"/>
                        <a:ea typeface="굴림" pitchFamily="50" charset="-127"/>
                      </a:defRPr>
                    </a:lvl8pPr>
                    <a:lvl9pPr>
                      <a:defRPr kumimoji="1">
                        <a:latin typeface="굴림" pitchFamily="50" charset="-127"/>
                        <a:ea typeface="굴림" pitchFamily="50" charset="-127"/>
                      </a:defRPr>
                    </a:lvl9pPr>
                  </a:lstStyle>
                  <a:p>
                    <a:pPr lvl="1"/>
                    <a:r>
                      <a:rPr lang="en-US" altLang="ko-KR" sz="1200" b="1" kern="0" dirty="0" smtClean="0">
                        <a:solidFill>
                          <a:schemeClr val="bg1"/>
                        </a:solidFill>
                        <a:latin typeface="+mn-ea"/>
                        <a:ea typeface="+mn-ea"/>
                      </a:rPr>
                      <a:t>Development Project, Funds(Quota investment, Investment out of Seoul)</a:t>
                    </a:r>
                    <a:endParaRPr lang="en-US" altLang="en-US" sz="1200" b="1" kern="0" dirty="0">
                      <a:solidFill>
                        <a:schemeClr val="bg1"/>
                      </a:solidFill>
                      <a:latin typeface="+mn-ea"/>
                      <a:ea typeface="+mn-ea"/>
                    </a:endParaRPr>
                  </a:p>
                </p:txBody>
              </p:sp>
            </p:grpSp>
            <p:sp>
              <p:nvSpPr>
                <p:cNvPr id="101" name="Rectangle 3"/>
                <p:cNvSpPr txBox="1">
                  <a:spLocks noChangeArrowheads="1"/>
                </p:cNvSpPr>
                <p:nvPr/>
              </p:nvSpPr>
              <p:spPr>
                <a:xfrm>
                  <a:off x="1187624" y="5023053"/>
                  <a:ext cx="716929" cy="553998"/>
                </a:xfrm>
                <a:prstGeom prst="rect">
                  <a:avLst/>
                </a:prstGeom>
                <a:noFill/>
              </p:spPr>
              <p:txBody>
                <a:bodyPr wrap="square" lIns="0" tIns="0" rIns="0" bIns="0" rtlCol="0">
                  <a:spAutoFit/>
                  <a:scene3d>
                    <a:camera prst="orthographicFront"/>
                    <a:lightRig rig="threePt" dir="t"/>
                  </a:scene3d>
                  <a:sp3d>
                    <a:bevelT w="1270" h="1270"/>
                  </a:sp3d>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lgn="r" fontAlgn="auto">
                    <a:spcBef>
                      <a:spcPts val="0"/>
                    </a:spcBef>
                    <a:spcAft>
                      <a:spcPts val="0"/>
                    </a:spcAft>
                    <a:defRPr/>
                  </a:pPr>
                  <a:r>
                    <a:rPr lang="en-US" altLang="ko-KR" sz="3600" b="1" dirty="0" smtClean="0">
                      <a:solidFill>
                        <a:schemeClr val="bg1"/>
                      </a:solidFill>
                      <a:effectLst>
                        <a:outerShdw blurRad="38100" dist="38100" dir="2700000" algn="tl">
                          <a:srgbClr val="000000">
                            <a:alpha val="43137"/>
                          </a:srgbClr>
                        </a:outerShdw>
                      </a:effectLst>
                      <a:latin typeface="+mn-lt"/>
                      <a:ea typeface="Tahoma" pitchFamily="34" charset="0"/>
                      <a:cs typeface="Tahoma" pitchFamily="34" charset="0"/>
                    </a:rPr>
                    <a:t>04</a:t>
                  </a:r>
                </a:p>
              </p:txBody>
            </p:sp>
          </p:grpSp>
          <p:grpSp>
            <p:nvGrpSpPr>
              <p:cNvPr id="139" name="그룹 138"/>
              <p:cNvGrpSpPr/>
              <p:nvPr/>
            </p:nvGrpSpPr>
            <p:grpSpPr>
              <a:xfrm>
                <a:off x="954183" y="4438525"/>
                <a:ext cx="28183" cy="650112"/>
                <a:chOff x="565493" y="1184951"/>
                <a:chExt cx="28183" cy="650112"/>
              </a:xfrm>
            </p:grpSpPr>
            <p:cxnSp>
              <p:nvCxnSpPr>
                <p:cNvPr id="140" name="직선 연결선 139"/>
                <p:cNvCxnSpPr/>
                <p:nvPr/>
              </p:nvCxnSpPr>
              <p:spPr>
                <a:xfrm>
                  <a:off x="593676" y="1184951"/>
                  <a:ext cx="0" cy="650112"/>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1" name="직선 연결선 140"/>
                <p:cNvCxnSpPr/>
                <p:nvPr/>
              </p:nvCxnSpPr>
              <p:spPr>
                <a:xfrm>
                  <a:off x="565493" y="1721542"/>
                  <a:ext cx="0" cy="113521"/>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2" name="직선 연결선 141"/>
                <p:cNvCxnSpPr/>
                <p:nvPr/>
              </p:nvCxnSpPr>
              <p:spPr>
                <a:xfrm>
                  <a:off x="565493" y="1184951"/>
                  <a:ext cx="0" cy="114096"/>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43" name="그룹 142"/>
              <p:cNvGrpSpPr/>
              <p:nvPr/>
            </p:nvGrpSpPr>
            <p:grpSpPr>
              <a:xfrm>
                <a:off x="8166096" y="4438525"/>
                <a:ext cx="28183" cy="650112"/>
                <a:chOff x="565493" y="1184951"/>
                <a:chExt cx="28183" cy="650112"/>
              </a:xfrm>
            </p:grpSpPr>
            <p:cxnSp>
              <p:nvCxnSpPr>
                <p:cNvPr id="144" name="직선 연결선 143"/>
                <p:cNvCxnSpPr/>
                <p:nvPr/>
              </p:nvCxnSpPr>
              <p:spPr>
                <a:xfrm>
                  <a:off x="593676" y="1184951"/>
                  <a:ext cx="0" cy="650112"/>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5" name="직선 연결선 144"/>
                <p:cNvCxnSpPr/>
                <p:nvPr/>
              </p:nvCxnSpPr>
              <p:spPr>
                <a:xfrm>
                  <a:off x="565493" y="1721542"/>
                  <a:ext cx="0" cy="113521"/>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6" name="직선 연결선 145"/>
                <p:cNvCxnSpPr/>
                <p:nvPr/>
              </p:nvCxnSpPr>
              <p:spPr>
                <a:xfrm>
                  <a:off x="565493" y="1184951"/>
                  <a:ext cx="0" cy="114096"/>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89" name="speed"/>
            <p:cNvSpPr txBox="1">
              <a:spLocks noChangeArrowheads="1"/>
            </p:cNvSpPr>
            <p:nvPr/>
          </p:nvSpPr>
          <p:spPr bwMode="auto">
            <a:xfrm>
              <a:off x="1691680" y="5300052"/>
              <a:ext cx="5544616" cy="184666"/>
            </a:xfrm>
            <a:prstGeom prst="rect">
              <a:avLst/>
            </a:prstGeom>
            <a:noFill/>
            <a:scene3d>
              <a:camera prst="orthographicFront">
                <a:rot lat="0" lon="0" rev="0"/>
              </a:camera>
              <a:lightRig rig="threePt" dir="t"/>
            </a:scene3d>
            <a:sp3d prstMaterial="matte">
              <a:bevelT w="1270" h="1270"/>
            </a:sp3d>
          </p:spPr>
          <p:txBody>
            <a:bodyPr wrap="square" lIns="0" tIns="0" rIns="0" bIns="0">
              <a:spAutoFit/>
              <a:sp3d extrusionH="57150">
                <a:bevelT w="1270" h="1270"/>
              </a:sp3d>
            </a:bodyPr>
            <a:lstStyle>
              <a:defPPr>
                <a:defRPr lang="ko-KR"/>
              </a:defPPr>
              <a:lvl1pPr fontAlgn="base">
                <a:spcBef>
                  <a:spcPct val="0"/>
                </a:spcBef>
                <a:spcAft>
                  <a:spcPct val="0"/>
                </a:spcAft>
                <a:buClr>
                  <a:prstClr val="white"/>
                </a:buClr>
                <a:defRPr kumimoji="1" sz="1200" b="1" kern="0">
                  <a:solidFill>
                    <a:schemeClr val="bg1"/>
                  </a:solidFill>
                  <a:latin typeface="+mn-ea"/>
                </a:defRPr>
              </a:lvl1pPr>
              <a:lvl2pPr fontAlgn="base">
                <a:spcBef>
                  <a:spcPct val="0"/>
                </a:spcBef>
                <a:spcAft>
                  <a:spcPct val="0"/>
                </a:spcAft>
                <a:defRPr kumimoji="1">
                  <a:latin typeface="굴림" pitchFamily="50" charset="-127"/>
                  <a:ea typeface="굴림" pitchFamily="50" charset="-127"/>
                </a:defRPr>
              </a:lvl2pPr>
              <a:lvl3pPr fontAlgn="base">
                <a:spcBef>
                  <a:spcPct val="0"/>
                </a:spcBef>
                <a:spcAft>
                  <a:spcPct val="0"/>
                </a:spcAft>
                <a:defRPr kumimoji="1">
                  <a:latin typeface="굴림" pitchFamily="50" charset="-127"/>
                  <a:ea typeface="굴림" pitchFamily="50" charset="-127"/>
                </a:defRPr>
              </a:lvl3pPr>
              <a:lvl4pPr fontAlgn="base">
                <a:spcBef>
                  <a:spcPct val="0"/>
                </a:spcBef>
                <a:spcAft>
                  <a:spcPct val="0"/>
                </a:spcAft>
                <a:defRPr kumimoji="1">
                  <a:latin typeface="굴림" pitchFamily="50" charset="-127"/>
                  <a:ea typeface="굴림" pitchFamily="50" charset="-127"/>
                </a:defRPr>
              </a:lvl4pPr>
              <a:lvl5pPr fontAlgn="base">
                <a:spcBef>
                  <a:spcPct val="0"/>
                </a:spcBef>
                <a:spcAft>
                  <a:spcPct val="0"/>
                </a:spcAft>
                <a:defRPr kumimoji="1">
                  <a:latin typeface="굴림" pitchFamily="50" charset="-127"/>
                  <a:ea typeface="굴림" pitchFamily="50" charset="-127"/>
                </a:defRPr>
              </a:lvl5pPr>
              <a:lvl6pPr>
                <a:defRPr kumimoji="1">
                  <a:latin typeface="굴림" pitchFamily="50" charset="-127"/>
                  <a:ea typeface="굴림" pitchFamily="50" charset="-127"/>
                </a:defRPr>
              </a:lvl6pPr>
              <a:lvl7pPr>
                <a:defRPr kumimoji="1">
                  <a:latin typeface="굴림" pitchFamily="50" charset="-127"/>
                  <a:ea typeface="굴림" pitchFamily="50" charset="-127"/>
                </a:defRPr>
              </a:lvl7pPr>
              <a:lvl8pPr>
                <a:defRPr kumimoji="1">
                  <a:latin typeface="굴림" pitchFamily="50" charset="-127"/>
                  <a:ea typeface="굴림" pitchFamily="50" charset="-127"/>
                </a:defRPr>
              </a:lvl8pPr>
              <a:lvl9pPr>
                <a:defRPr kumimoji="1">
                  <a:latin typeface="굴림" pitchFamily="50" charset="-127"/>
                  <a:ea typeface="굴림" pitchFamily="50" charset="-127"/>
                </a:defRPr>
              </a:lvl9pPr>
            </a:lstStyle>
            <a:p>
              <a:pPr lvl="1"/>
              <a:r>
                <a:rPr lang="en-US" altLang="ko-KR" sz="1200" b="1" kern="0" dirty="0" smtClean="0">
                  <a:solidFill>
                    <a:schemeClr val="bg1"/>
                  </a:solidFill>
                  <a:latin typeface="+mn-ea"/>
                  <a:ea typeface="+mn-ea"/>
                </a:rPr>
                <a:t>Stable, </a:t>
              </a:r>
              <a:r>
                <a:rPr lang="en-US" altLang="ko-KR" sz="1200" b="1" kern="0" dirty="0">
                  <a:solidFill>
                    <a:schemeClr val="bg1"/>
                  </a:solidFill>
                  <a:latin typeface="+mn-ea"/>
                  <a:ea typeface="+mn-ea"/>
                </a:rPr>
                <a:t>l</a:t>
              </a:r>
              <a:r>
                <a:rPr lang="en-US" altLang="ko-KR" sz="1200" b="1" kern="0" dirty="0" smtClean="0">
                  <a:solidFill>
                    <a:schemeClr val="bg1"/>
                  </a:solidFill>
                  <a:latin typeface="+mn-ea"/>
                  <a:ea typeface="+mn-ea"/>
                </a:rPr>
                <a:t>ong-term profit model</a:t>
              </a:r>
              <a:r>
                <a:rPr lang="ko-KR" altLang="en-US" sz="1200" b="1" kern="0" dirty="0" smtClean="0">
                  <a:solidFill>
                    <a:schemeClr val="bg1"/>
                  </a:solidFill>
                  <a:latin typeface="+mn-ea"/>
                  <a:ea typeface="+mn-ea"/>
                </a:rPr>
                <a:t> </a:t>
              </a:r>
              <a:endParaRPr lang="en-US" altLang="en-US" sz="1200" b="1" kern="0" dirty="0">
                <a:solidFill>
                  <a:schemeClr val="bg1"/>
                </a:solidFill>
                <a:latin typeface="+mn-ea"/>
                <a:ea typeface="+mn-ea"/>
              </a:endParaRPr>
            </a:p>
          </p:txBody>
        </p:sp>
      </p:grpSp>
      <p:sp>
        <p:nvSpPr>
          <p:cNvPr id="13" name="텍스트 개체 틀 12"/>
          <p:cNvSpPr>
            <a:spLocks noGrp="1"/>
          </p:cNvSpPr>
          <p:nvPr>
            <p:ph type="body" sz="quarter" idx="17"/>
          </p:nvPr>
        </p:nvSpPr>
        <p:spPr/>
        <p:txBody>
          <a:bodyPr/>
          <a:lstStyle/>
          <a:p>
            <a:endParaRPr lang="ko-KR" altLang="en-US"/>
          </a:p>
        </p:txBody>
      </p:sp>
    </p:spTree>
    <p:extLst>
      <p:ext uri="{BB962C8B-B14F-4D97-AF65-F5344CB8AC3E}">
        <p14:creationId xmlns:p14="http://schemas.microsoft.com/office/powerpoint/2010/main" val="19733522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6"/>
          </p:nvPr>
        </p:nvSpPr>
        <p:spPr>
          <a:prstGeom prst="rect">
            <a:avLst/>
          </a:prstGeom>
        </p:spPr>
        <p:txBody>
          <a:bodyPr/>
          <a:lstStyle/>
          <a:p>
            <a:r>
              <a:rPr lang="en-US" altLang="ko-KR" dirty="0" smtClean="0"/>
              <a:t>Main Issues in Real Estate Market</a:t>
            </a:r>
            <a:endParaRPr lang="en-US" altLang="ko-KR" dirty="0"/>
          </a:p>
        </p:txBody>
      </p:sp>
      <p:sp>
        <p:nvSpPr>
          <p:cNvPr id="4" name="텍스트 개체 틀 3"/>
          <p:cNvSpPr>
            <a:spLocks noGrp="1"/>
          </p:cNvSpPr>
          <p:nvPr>
            <p:ph type="body" sz="quarter" idx="17"/>
          </p:nvPr>
        </p:nvSpPr>
        <p:spPr/>
        <p:txBody>
          <a:bodyPr/>
          <a:lstStyle/>
          <a:p>
            <a:endParaRPr lang="ko-KR" altLang="en-US" dirty="0"/>
          </a:p>
        </p:txBody>
      </p:sp>
      <p:grpSp>
        <p:nvGrpSpPr>
          <p:cNvPr id="26" name="그룹 25"/>
          <p:cNvGrpSpPr/>
          <p:nvPr/>
        </p:nvGrpSpPr>
        <p:grpSpPr>
          <a:xfrm>
            <a:off x="2512695" y="3577369"/>
            <a:ext cx="1771196" cy="1771194"/>
            <a:chOff x="2595733" y="3838594"/>
            <a:chExt cx="1771196" cy="1771194"/>
          </a:xfrm>
          <a:effectLst>
            <a:outerShdw blurRad="215900" dist="419100" dir="5400000" sx="90000" sy="90000" algn="t" rotWithShape="0">
              <a:prstClr val="black">
                <a:alpha val="50000"/>
              </a:prstClr>
            </a:outerShdw>
          </a:effectLst>
        </p:grpSpPr>
        <p:grpSp>
          <p:nvGrpSpPr>
            <p:cNvPr id="27" name="그룹 26"/>
            <p:cNvGrpSpPr/>
            <p:nvPr/>
          </p:nvGrpSpPr>
          <p:grpSpPr>
            <a:xfrm>
              <a:off x="2595733" y="3838594"/>
              <a:ext cx="1771196" cy="1771194"/>
              <a:chOff x="2211558" y="3220279"/>
              <a:chExt cx="1771196" cy="1771194"/>
            </a:xfrm>
          </p:grpSpPr>
          <p:sp>
            <p:nvSpPr>
              <p:cNvPr id="31" name="타원 30"/>
              <p:cNvSpPr/>
              <p:nvPr/>
            </p:nvSpPr>
            <p:spPr>
              <a:xfrm>
                <a:off x="2211558" y="3220279"/>
                <a:ext cx="1771196" cy="1771194"/>
              </a:xfrm>
              <a:prstGeom prst="ellipse">
                <a:avLst/>
              </a:prstGeom>
              <a:noFill/>
              <a:ln>
                <a:solidFill>
                  <a:srgbClr val="FF98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타원 31"/>
              <p:cNvSpPr/>
              <p:nvPr/>
            </p:nvSpPr>
            <p:spPr>
              <a:xfrm>
                <a:off x="2258416" y="3267137"/>
                <a:ext cx="1677480" cy="1677478"/>
              </a:xfrm>
              <a:prstGeom prst="ellipse">
                <a:avLst/>
              </a:prstGeom>
              <a:gradFill flip="none" rotWithShape="1">
                <a:gsLst>
                  <a:gs pos="0">
                    <a:srgbClr val="FF9801">
                      <a:shade val="30000"/>
                      <a:satMod val="115000"/>
                    </a:srgbClr>
                  </a:gs>
                  <a:gs pos="50000">
                    <a:srgbClr val="FF9801">
                      <a:shade val="67500"/>
                      <a:satMod val="115000"/>
                    </a:srgbClr>
                  </a:gs>
                  <a:gs pos="100000">
                    <a:srgbClr val="FF9801">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8" name="Rectangle 3"/>
            <p:cNvSpPr txBox="1">
              <a:spLocks noChangeArrowheads="1"/>
            </p:cNvSpPr>
            <p:nvPr/>
          </p:nvSpPr>
          <p:spPr bwMode="auto">
            <a:xfrm>
              <a:off x="2748115" y="4244680"/>
              <a:ext cx="1426751" cy="9971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sp3d>
                <a:bevelT w="1270" h="1270"/>
              </a:sp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lnSpc>
                  <a:spcPct val="90000"/>
                </a:lnSpc>
                <a:defRPr/>
              </a:pPr>
              <a:r>
                <a:rPr lang="en-US" altLang="ko-KR" sz="24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Decrease of Supply</a:t>
              </a:r>
              <a:endParaRPr lang="en-US" altLang="ko-KR" sz="24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grpSp>
      <p:grpSp>
        <p:nvGrpSpPr>
          <p:cNvPr id="33" name="그룹 32"/>
          <p:cNvGrpSpPr/>
          <p:nvPr/>
        </p:nvGrpSpPr>
        <p:grpSpPr>
          <a:xfrm>
            <a:off x="4860109" y="3577369"/>
            <a:ext cx="1771196" cy="1771194"/>
            <a:chOff x="4762463" y="3838594"/>
            <a:chExt cx="1771196" cy="1771194"/>
          </a:xfrm>
          <a:effectLst>
            <a:outerShdw blurRad="215900" dist="419100" dir="5400000" sx="90000" sy="90000" algn="t" rotWithShape="0">
              <a:prstClr val="black">
                <a:alpha val="50000"/>
              </a:prstClr>
            </a:outerShdw>
          </a:effectLst>
        </p:grpSpPr>
        <p:grpSp>
          <p:nvGrpSpPr>
            <p:cNvPr id="34" name="그룹 33"/>
            <p:cNvGrpSpPr/>
            <p:nvPr/>
          </p:nvGrpSpPr>
          <p:grpSpPr>
            <a:xfrm>
              <a:off x="4762463" y="3838594"/>
              <a:ext cx="1771196" cy="1771194"/>
              <a:chOff x="2211558" y="3220279"/>
              <a:chExt cx="1771196" cy="1771194"/>
            </a:xfrm>
          </p:grpSpPr>
          <p:sp>
            <p:nvSpPr>
              <p:cNvPr id="37" name="타원 36"/>
              <p:cNvSpPr/>
              <p:nvPr/>
            </p:nvSpPr>
            <p:spPr>
              <a:xfrm>
                <a:off x="2211558" y="3220279"/>
                <a:ext cx="1771196" cy="177119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타원 48"/>
              <p:cNvSpPr/>
              <p:nvPr/>
            </p:nvSpPr>
            <p:spPr>
              <a:xfrm>
                <a:off x="2258416" y="3267137"/>
                <a:ext cx="1677480" cy="1677478"/>
              </a:xfrm>
              <a:prstGeom prst="ellipse">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6200000" scaled="1"/>
                <a:tileRect/>
              </a:gradFill>
              <a:ln>
                <a:noFill/>
              </a:ln>
              <a:effectLst>
                <a:outerShdw blurRad="508000" dist="292100" dir="5400000" sx="95000" sy="95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5" name="Rectangle 3"/>
            <p:cNvSpPr txBox="1">
              <a:spLocks noChangeArrowheads="1"/>
            </p:cNvSpPr>
            <p:nvPr/>
          </p:nvSpPr>
          <p:spPr bwMode="auto">
            <a:xfrm>
              <a:off x="4951957" y="4244680"/>
              <a:ext cx="1489082" cy="9971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sp3d>
                <a:bevelT w="1270" h="1270"/>
              </a:sp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lnSpc>
                  <a:spcPct val="90000"/>
                </a:lnSpc>
                <a:defRPr/>
              </a:pPr>
              <a:r>
                <a:rPr lang="en-US" altLang="ko-KR" sz="2400" b="1" dirty="0" smtClean="0">
                  <a:solidFill>
                    <a:schemeClr val="tx1">
                      <a:lumMod val="85000"/>
                      <a:lumOff val="15000"/>
                    </a:schemeClr>
                  </a:solidFill>
                  <a:latin typeface="Tahoma" pitchFamily="34" charset="0"/>
                  <a:ea typeface="Tahoma" pitchFamily="34" charset="0"/>
                  <a:cs typeface="Tahoma" pitchFamily="34" charset="0"/>
                </a:rPr>
                <a:t>Low growth rate</a:t>
              </a:r>
              <a:endParaRPr lang="en-US" altLang="ko-KR" sz="2400" b="1" dirty="0">
                <a:solidFill>
                  <a:schemeClr val="tx1">
                    <a:lumMod val="85000"/>
                    <a:lumOff val="15000"/>
                  </a:schemeClr>
                </a:solidFill>
                <a:latin typeface="Tahoma" pitchFamily="34" charset="0"/>
                <a:ea typeface="Tahoma" pitchFamily="34" charset="0"/>
                <a:cs typeface="Tahoma" pitchFamily="34" charset="0"/>
              </a:endParaRPr>
            </a:p>
          </p:txBody>
        </p:sp>
      </p:grpSp>
      <p:grpSp>
        <p:nvGrpSpPr>
          <p:cNvPr id="50" name="그룹 49"/>
          <p:cNvGrpSpPr/>
          <p:nvPr/>
        </p:nvGrpSpPr>
        <p:grpSpPr>
          <a:xfrm>
            <a:off x="3679098" y="2034959"/>
            <a:ext cx="1780585" cy="1771194"/>
            <a:chOff x="3679098" y="1928860"/>
            <a:chExt cx="1780585" cy="1771194"/>
          </a:xfrm>
          <a:effectLst>
            <a:outerShdw blurRad="215900" dist="419100" dir="5400000" sx="90000" sy="90000" algn="t" rotWithShape="0">
              <a:prstClr val="black">
                <a:alpha val="50000"/>
              </a:prstClr>
            </a:outerShdw>
          </a:effectLst>
        </p:grpSpPr>
        <p:grpSp>
          <p:nvGrpSpPr>
            <p:cNvPr id="57" name="그룹 56"/>
            <p:cNvGrpSpPr/>
            <p:nvPr/>
          </p:nvGrpSpPr>
          <p:grpSpPr>
            <a:xfrm>
              <a:off x="3679098" y="1928860"/>
              <a:ext cx="1771196" cy="1771194"/>
              <a:chOff x="2211558" y="3220279"/>
              <a:chExt cx="1771196" cy="1771194"/>
            </a:xfrm>
          </p:grpSpPr>
          <p:sp>
            <p:nvSpPr>
              <p:cNvPr id="61" name="타원 60"/>
              <p:cNvSpPr/>
              <p:nvPr/>
            </p:nvSpPr>
            <p:spPr>
              <a:xfrm>
                <a:off x="2211558" y="3220279"/>
                <a:ext cx="1771196" cy="177119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 name="타원 61"/>
              <p:cNvSpPr/>
              <p:nvPr/>
            </p:nvSpPr>
            <p:spPr>
              <a:xfrm>
                <a:off x="2258416" y="3267137"/>
                <a:ext cx="1677480" cy="1677478"/>
              </a:xfrm>
              <a:prstGeom prst="ellipse">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6200000" scaled="1"/>
                <a:tileRect/>
              </a:gradFill>
              <a:ln>
                <a:noFill/>
              </a:ln>
              <a:effectLst>
                <a:outerShdw blurRad="508000" dist="292100" dir="5400000" sx="95000" sy="95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0" name="Rectangle 3"/>
            <p:cNvSpPr txBox="1">
              <a:spLocks noChangeArrowheads="1"/>
            </p:cNvSpPr>
            <p:nvPr/>
          </p:nvSpPr>
          <p:spPr bwMode="auto">
            <a:xfrm>
              <a:off x="3679098" y="2248333"/>
              <a:ext cx="1780585" cy="9971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sp3d>
                <a:bevelT w="1270" h="1270"/>
              </a:sp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lnSpc>
                  <a:spcPct val="90000"/>
                </a:lnSpc>
                <a:defRPr/>
              </a:pPr>
              <a:r>
                <a:rPr lang="en-US" altLang="ko-KR" sz="2400" b="1" dirty="0" smtClean="0">
                  <a:solidFill>
                    <a:schemeClr val="tx1">
                      <a:lumMod val="85000"/>
                      <a:lumOff val="15000"/>
                    </a:schemeClr>
                  </a:solidFill>
                  <a:latin typeface="Tahoma" pitchFamily="34" charset="0"/>
                  <a:ea typeface="Tahoma" pitchFamily="34" charset="0"/>
                  <a:cs typeface="Tahoma" pitchFamily="34" charset="0"/>
                </a:rPr>
                <a:t>Low Interest rate</a:t>
              </a:r>
              <a:endParaRPr lang="en-US" altLang="ko-KR" sz="2400" b="1" dirty="0">
                <a:solidFill>
                  <a:schemeClr val="tx1">
                    <a:lumMod val="85000"/>
                    <a:lumOff val="15000"/>
                  </a:schemeClr>
                </a:solidFill>
                <a:latin typeface="Tahoma" pitchFamily="34" charset="0"/>
                <a:ea typeface="Tahoma" pitchFamily="34" charset="0"/>
                <a:cs typeface="Tahoma" pitchFamily="34" charset="0"/>
              </a:endParaRPr>
            </a:p>
          </p:txBody>
        </p:sp>
      </p:grpSp>
      <p:sp>
        <p:nvSpPr>
          <p:cNvPr id="64" name="Rectangle 3"/>
          <p:cNvSpPr txBox="1">
            <a:spLocks noChangeArrowheads="1"/>
          </p:cNvSpPr>
          <p:nvPr/>
        </p:nvSpPr>
        <p:spPr bwMode="auto">
          <a:xfrm>
            <a:off x="283416" y="3637988"/>
            <a:ext cx="2125704" cy="9694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sp3d>
              <a:bevelT w="1270" h="1270"/>
            </a:sp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r" eaLnBrk="1" hangingPunct="1">
              <a:lnSpc>
                <a:spcPct val="90000"/>
              </a:lnSpc>
              <a:defRPr/>
            </a:pPr>
            <a:r>
              <a:rPr lang="en-US" altLang="ko-KR" sz="14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Estimates steady profit making of the initial estate market due to diminishing supply of new office buildings </a:t>
            </a:r>
            <a:endParaRPr lang="en-US" altLang="ko-KR" sz="14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67" name="Rectangle 3"/>
          <p:cNvSpPr txBox="1">
            <a:spLocks noChangeArrowheads="1"/>
          </p:cNvSpPr>
          <p:nvPr/>
        </p:nvSpPr>
        <p:spPr bwMode="auto">
          <a:xfrm>
            <a:off x="6732240" y="3674692"/>
            <a:ext cx="2088232" cy="9694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sp3d>
              <a:bevelT w="1270" h="1270"/>
            </a:sp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eaLnBrk="1" hangingPunct="1">
              <a:lnSpc>
                <a:spcPct val="90000"/>
              </a:lnSpc>
              <a:defRPr/>
            </a:pPr>
            <a:r>
              <a:rPr lang="en-US" altLang="ko-KR" sz="14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Has strength in service industry rather than manufacturing business because of long-term low growth.</a:t>
            </a:r>
            <a:endParaRPr lang="en-US" altLang="ko-KR" sz="14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70" name="Rectangle 3"/>
          <p:cNvSpPr txBox="1">
            <a:spLocks noChangeArrowheads="1"/>
          </p:cNvSpPr>
          <p:nvPr/>
        </p:nvSpPr>
        <p:spPr bwMode="auto">
          <a:xfrm>
            <a:off x="5600915" y="2061279"/>
            <a:ext cx="1899204" cy="7755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sp3d>
              <a:bevelT w="1270" h="1270"/>
            </a:sp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eaLnBrk="1" hangingPunct="1">
              <a:lnSpc>
                <a:spcPct val="90000"/>
              </a:lnSpc>
              <a:defRPr/>
            </a:pPr>
            <a:r>
              <a:rPr lang="en-US" altLang="ko-KR" sz="14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Because of global low interest-rate, it is easy to attract foreign investor.</a:t>
            </a:r>
          </a:p>
        </p:txBody>
      </p:sp>
      <p:grpSp>
        <p:nvGrpSpPr>
          <p:cNvPr id="72" name="그룹 71"/>
          <p:cNvGrpSpPr/>
          <p:nvPr/>
        </p:nvGrpSpPr>
        <p:grpSpPr>
          <a:xfrm>
            <a:off x="3386295" y="2560997"/>
            <a:ext cx="2371410" cy="2371410"/>
            <a:chOff x="3386295" y="3074531"/>
            <a:chExt cx="2371410" cy="2371410"/>
          </a:xfrm>
        </p:grpSpPr>
        <p:sp>
          <p:nvSpPr>
            <p:cNvPr id="73" name="원호 72"/>
            <p:cNvSpPr/>
            <p:nvPr/>
          </p:nvSpPr>
          <p:spPr>
            <a:xfrm>
              <a:off x="3386295" y="3074531"/>
              <a:ext cx="2371410" cy="2371410"/>
            </a:xfrm>
            <a:prstGeom prst="arc">
              <a:avLst>
                <a:gd name="adj1" fmla="val 11303666"/>
                <a:gd name="adj2" fmla="val 13279976"/>
              </a:avLst>
            </a:prstGeom>
            <a:noFill/>
            <a:ln w="9525">
              <a:solidFill>
                <a:schemeClr val="bg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lt1"/>
                </a:solidFill>
              </a:endParaRPr>
            </a:p>
          </p:txBody>
        </p:sp>
        <p:sp>
          <p:nvSpPr>
            <p:cNvPr id="74" name="원호 73"/>
            <p:cNvSpPr/>
            <p:nvPr/>
          </p:nvSpPr>
          <p:spPr>
            <a:xfrm>
              <a:off x="3386295" y="3074531"/>
              <a:ext cx="2371410" cy="2371410"/>
            </a:xfrm>
            <a:prstGeom prst="arc">
              <a:avLst>
                <a:gd name="adj1" fmla="val 4252356"/>
                <a:gd name="adj2" fmla="val 648429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75" name="원호 74"/>
            <p:cNvSpPr/>
            <p:nvPr/>
          </p:nvSpPr>
          <p:spPr>
            <a:xfrm>
              <a:off x="3386295" y="3074531"/>
              <a:ext cx="2371410" cy="2371410"/>
            </a:xfrm>
            <a:prstGeom prst="arc">
              <a:avLst>
                <a:gd name="adj1" fmla="val 19101600"/>
                <a:gd name="adj2" fmla="val 21080993"/>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pic>
        <p:nvPicPr>
          <p:cNvPr id="39" name="그림 38"/>
          <p:cNvPicPr>
            <a:picLocks noChangeAspect="1"/>
          </p:cNvPicPr>
          <p:nvPr/>
        </p:nvPicPr>
        <p:blipFill rotWithShape="1">
          <a:blip r:embed="rId3">
            <a:extLst>
              <a:ext uri="{28A0092B-C50C-407E-A947-70E740481C1C}">
                <a14:useLocalDpi xmlns:a14="http://schemas.microsoft.com/office/drawing/2010/main" val="0"/>
              </a:ext>
            </a:extLst>
          </a:blip>
          <a:srcRect t="83599"/>
          <a:stretch/>
        </p:blipFill>
        <p:spPr>
          <a:xfrm>
            <a:off x="0" y="5345974"/>
            <a:ext cx="9144000" cy="1124744"/>
          </a:xfrm>
          <a:prstGeom prst="rect">
            <a:avLst/>
          </a:prstGeom>
        </p:spPr>
      </p:pic>
      <p:grpSp>
        <p:nvGrpSpPr>
          <p:cNvPr id="40" name="그룹 39"/>
          <p:cNvGrpSpPr/>
          <p:nvPr/>
        </p:nvGrpSpPr>
        <p:grpSpPr>
          <a:xfrm>
            <a:off x="1939331" y="979862"/>
            <a:ext cx="1589146" cy="1500007"/>
            <a:chOff x="7169168" y="999958"/>
            <a:chExt cx="1589146" cy="1500007"/>
          </a:xfrm>
        </p:grpSpPr>
        <p:cxnSp>
          <p:nvCxnSpPr>
            <p:cNvPr id="41" name="직선 연결선 40"/>
            <p:cNvCxnSpPr/>
            <p:nvPr/>
          </p:nvCxnSpPr>
          <p:spPr>
            <a:xfrm>
              <a:off x="7808181" y="999958"/>
              <a:ext cx="0" cy="999958"/>
            </a:xfrm>
            <a:prstGeom prst="line">
              <a:avLst/>
            </a:prstGeom>
            <a:ln cap="rnd">
              <a:solidFill>
                <a:schemeClr val="bg1">
                  <a:lumMod val="75000"/>
                </a:schemeClr>
              </a:solidFill>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2" name="그림 41"/>
            <p:cNvPicPr>
              <a:picLocks noChangeAspect="1"/>
            </p:cNvPicPr>
            <p:nvPr/>
          </p:nvPicPr>
          <p:blipFill rotWithShape="1">
            <a:blip r:embed="rId4">
              <a:extLst>
                <a:ext uri="{28A0092B-C50C-407E-A947-70E740481C1C}">
                  <a14:useLocalDpi xmlns:a14="http://schemas.microsoft.com/office/drawing/2010/main" val="0"/>
                </a:ext>
              </a:extLst>
            </a:blip>
            <a:srcRect l="33314" t="24801" r="43708" b="61198"/>
            <a:stretch/>
          </p:blipFill>
          <p:spPr>
            <a:xfrm>
              <a:off x="7169168" y="1773717"/>
              <a:ext cx="1589146" cy="726248"/>
            </a:xfrm>
            <a:prstGeom prst="rect">
              <a:avLst/>
            </a:prstGeom>
          </p:spPr>
        </p:pic>
        <p:cxnSp>
          <p:nvCxnSpPr>
            <p:cNvPr id="43" name="직선 연결선 42"/>
            <p:cNvCxnSpPr/>
            <p:nvPr/>
          </p:nvCxnSpPr>
          <p:spPr>
            <a:xfrm>
              <a:off x="7808181" y="1940717"/>
              <a:ext cx="0" cy="61866"/>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44" name="직선 연결선 43"/>
            <p:cNvCxnSpPr/>
            <p:nvPr/>
          </p:nvCxnSpPr>
          <p:spPr>
            <a:xfrm>
              <a:off x="7794891" y="1940717"/>
              <a:ext cx="0" cy="61866"/>
            </a:xfrm>
            <a:prstGeom prst="line">
              <a:avLst/>
            </a:prstGeom>
            <a:ln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185222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SgnDoxo14U.g7EqQpy3TG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SgnDoxo14U.g7EqQpy3TG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s8pyi82VGUaMTQ1pvUWcCQ"/>
</p:tagLst>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사용자 지정 2">
      <a:majorFont>
        <a:latin typeface="함초롬돋움"/>
        <a:ea typeface="맑은 고딕"/>
        <a:cs typeface=""/>
      </a:majorFont>
      <a:minorFont>
        <a:latin typeface="맑은 고딕"/>
        <a:ea typeface="맑은 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17392</TotalTime>
  <Words>2173</Words>
  <Application>Microsoft Office PowerPoint</Application>
  <PresentationFormat>화면 슬라이드 쇼(4:3)</PresentationFormat>
  <Paragraphs>520</Paragraphs>
  <Slides>33</Slides>
  <Notes>23</Notes>
  <HiddenSlides>0</HiddenSlides>
  <MMClips>0</MMClips>
  <ScaleCrop>false</ScaleCrop>
  <HeadingPairs>
    <vt:vector size="6" baseType="variant">
      <vt:variant>
        <vt:lpstr>사용한 글꼴</vt:lpstr>
      </vt:variant>
      <vt:variant>
        <vt:i4>18</vt:i4>
      </vt:variant>
      <vt:variant>
        <vt:lpstr>테마</vt:lpstr>
      </vt:variant>
      <vt:variant>
        <vt:i4>1</vt:i4>
      </vt:variant>
      <vt:variant>
        <vt:lpstr>슬라이드 제목</vt:lpstr>
      </vt:variant>
      <vt:variant>
        <vt:i4>33</vt:i4>
      </vt:variant>
    </vt:vector>
  </HeadingPairs>
  <TitlesOfParts>
    <vt:vector size="52" baseType="lpstr">
      <vt:lpstr>Arial Unicode MS</vt:lpstr>
      <vt:lpstr>HY견고딕</vt:lpstr>
      <vt:lpstr>HY헤드라인M</vt:lpstr>
      <vt:lpstr>굴림</vt:lpstr>
      <vt:lpstr>나눔고딕</vt:lpstr>
      <vt:lpstr>맑은 고딕</vt:lpstr>
      <vt:lpstr>-윤고딕330</vt:lpstr>
      <vt:lpstr>-윤고딕340</vt:lpstr>
      <vt:lpstr>Arial</vt:lpstr>
      <vt:lpstr>Calibri</vt:lpstr>
      <vt:lpstr>Franklin Gothic Demi</vt:lpstr>
      <vt:lpstr>Franklin Gothic Demi Cond</vt:lpstr>
      <vt:lpstr>Franklin Gothic Medium</vt:lpstr>
      <vt:lpstr>Georgia</vt:lpstr>
      <vt:lpstr>Impact</vt:lpstr>
      <vt:lpstr>Microsoft Sans Serif</vt:lpstr>
      <vt:lpstr>Segoe UI</vt:lpstr>
      <vt:lpstr>Tahoma</vt:lpstr>
      <vt:lpstr>Office 테마</vt:lpstr>
      <vt:lpstr>Real Estate Market In Korea</vt:lpstr>
      <vt:lpstr>01. KOTRA &amp; INVEST KOREA</vt:lpstr>
      <vt:lpstr>KOTRA &amp; INVEST KOREA</vt:lpstr>
      <vt:lpstr>PowerPoint 프레젠테이션</vt:lpstr>
      <vt:lpstr>PowerPoint 프레젠테이션</vt:lpstr>
      <vt:lpstr>PowerPoint 프레젠테이션</vt:lpstr>
      <vt:lpstr>Real Estate Market in Korea</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Success Story</vt:lpstr>
      <vt:lpstr>PowerPoint 프레젠테이션</vt:lpstr>
      <vt:lpstr>PowerPoint 프레젠테이션</vt:lpstr>
      <vt:lpstr>PowerPoint 프레젠테이션</vt:lpstr>
      <vt:lpstr>PowerPoint 프레젠테이션</vt:lpstr>
      <vt:lpstr>Development Project</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www.pello.co.kr</dc:creator>
  <cp:lastModifiedBy>user</cp:lastModifiedBy>
  <cp:revision>1198</cp:revision>
  <cp:lastPrinted>2016-08-09T00:44:58Z</cp:lastPrinted>
  <dcterms:created xsi:type="dcterms:W3CDTF">2012-11-12T05:25:48Z</dcterms:created>
  <dcterms:modified xsi:type="dcterms:W3CDTF">2016-10-11T04:59:38Z</dcterms:modified>
</cp:coreProperties>
</file>