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notesMasterIdLst>
    <p:notesMasterId r:id="rId15"/>
  </p:notesMasterIdLst>
  <p:handoutMasterIdLst>
    <p:handoutMasterId r:id="rId16"/>
  </p:handoutMasterIdLst>
  <p:sldIdLst>
    <p:sldId id="270" r:id="rId2"/>
    <p:sldId id="277" r:id="rId3"/>
    <p:sldId id="473" r:id="rId4"/>
    <p:sldId id="487" r:id="rId5"/>
    <p:sldId id="471" r:id="rId6"/>
    <p:sldId id="490" r:id="rId7"/>
    <p:sldId id="472" r:id="rId8"/>
    <p:sldId id="488" r:id="rId9"/>
    <p:sldId id="492" r:id="rId10"/>
    <p:sldId id="493" r:id="rId11"/>
    <p:sldId id="474" r:id="rId12"/>
    <p:sldId id="489" r:id="rId13"/>
    <p:sldId id="491" r:id="rId14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1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8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512" y="72"/>
      </p:cViewPr>
      <p:guideLst>
        <p:guide orient="horz" pos="2160"/>
        <p:guide pos="2880"/>
        <p:guide pos="17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yitcorp.com\fs\RU\SPB\Department\Sales%20and%20Marketing\Marketing\Marketing_Budget\BUDGET\&#1056;&#1077;&#1077;&#1089;&#1090;%20&#1089;&#1095;&#1077;&#1090;&#1086;&#1074;\&#1056;&#1072;&#1089;&#1095;&#1077;&#1090;&#1099;%20&#1101;&#1092;&#1092;&#1077;&#1082;&#1090;&#1080;&#1074;&#1085;&#1086;&#1089;&#1090;&#1080;,%20&#1089;&#1074;&#1077;&#1088;&#1082;&#1080;\&#1054;&#1090;&#1095;&#1077;&#1090;&#1099;%20&#1087;&#1086;%20&#1101;&#1092;&#1092;&#1077;&#1082;&#1090;&#1080;&#1074;&#1085;&#1086;&#1089;&#1090;&#1080;\&#1044;&#1083;&#1103;%20&#1074;&#1099;&#1089;&#1090;&#1091;&#1087;&#1083;&#1077;&#1085;&#1080;&#110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yitcorp.com\fs\RU\SPB\Department\Sales%20and%20Marketing\Marketing\Marketing_Budget\BUDGET\&#1056;&#1077;&#1077;&#1089;&#1090;%20&#1089;&#1095;&#1077;&#1090;&#1086;&#1074;\&#1056;&#1072;&#1089;&#1095;&#1077;&#1090;&#1099;%20&#1101;&#1092;&#1092;&#1077;&#1082;&#1090;&#1080;&#1074;&#1085;&#1086;&#1089;&#1090;&#1080;,%20&#1089;&#1074;&#1077;&#1088;&#1082;&#1080;\&#1054;&#1090;&#1095;&#1077;&#1090;&#1099;%20&#1087;&#1086;%20&#1101;&#1092;&#1092;&#1077;&#1082;&#1090;&#1080;&#1074;&#1085;&#1086;&#1089;&#1090;&#1080;\&#1044;&#1083;&#1103;%20&#1074;&#1099;&#1089;&#1090;&#1091;&#1087;&#1083;&#1077;&#1085;&#1080;&#1103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Обращения</a:t>
            </a:r>
            <a:r>
              <a:rPr lang="ru-RU" baseline="0" dirty="0" smtClean="0"/>
              <a:t> </a:t>
            </a:r>
            <a:r>
              <a:rPr lang="en-US" dirty="0" smtClean="0"/>
              <a:t>%% </a:t>
            </a:r>
            <a:r>
              <a:rPr lang="ru-RU" dirty="0"/>
              <a:t>по</a:t>
            </a:r>
            <a:r>
              <a:rPr lang="ru-RU" baseline="0" dirty="0"/>
              <a:t> объектам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'2016 Q1 объекты'!$A$8</c:f>
              <c:strCache>
                <c:ptCount val="1"/>
                <c:pt idx="0">
                  <c:v>Январь 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'2016 Q1 объекты'!$B$3:$G$3</c:f>
              <c:strCache>
                <c:ptCount val="6"/>
                <c:pt idx="0">
                  <c:v>Объект 1</c:v>
                </c:pt>
                <c:pt idx="1">
                  <c:v>Объект 2</c:v>
                </c:pt>
                <c:pt idx="2">
                  <c:v>Объект 3</c:v>
                </c:pt>
                <c:pt idx="3">
                  <c:v>Объект 4</c:v>
                </c:pt>
                <c:pt idx="4">
                  <c:v>Объект 5</c:v>
                </c:pt>
                <c:pt idx="5">
                  <c:v>объект 6</c:v>
                </c:pt>
              </c:strCache>
            </c:strRef>
          </c:cat>
          <c:val>
            <c:numRef>
              <c:f>'2016 Q1 объекты'!$B$8:$G$8</c:f>
              <c:numCache>
                <c:formatCode>0.0%</c:formatCode>
                <c:ptCount val="6"/>
                <c:pt idx="0">
                  <c:v>0.28628230616302186</c:v>
                </c:pt>
                <c:pt idx="1">
                  <c:v>0.14347249834327369</c:v>
                </c:pt>
                <c:pt idx="2">
                  <c:v>0.1663353214049039</c:v>
                </c:pt>
                <c:pt idx="3">
                  <c:v>0.10139165009940358</c:v>
                </c:pt>
                <c:pt idx="4">
                  <c:v>5.6328694499668652E-2</c:v>
                </c:pt>
                <c:pt idx="5">
                  <c:v>5.6328694499668652E-2</c:v>
                </c:pt>
              </c:numCache>
            </c:numRef>
          </c:val>
        </c:ser>
        <c:ser>
          <c:idx val="1"/>
          <c:order val="1"/>
          <c:tx>
            <c:strRef>
              <c:f>'2016 Q1 объекты'!$A$9</c:f>
              <c:strCache>
                <c:ptCount val="1"/>
                <c:pt idx="0">
                  <c:v>Февраль 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'2016 Q1 объекты'!$B$3:$G$3</c:f>
              <c:strCache>
                <c:ptCount val="6"/>
                <c:pt idx="0">
                  <c:v>Объект 1</c:v>
                </c:pt>
                <c:pt idx="1">
                  <c:v>Объект 2</c:v>
                </c:pt>
                <c:pt idx="2">
                  <c:v>Объект 3</c:v>
                </c:pt>
                <c:pt idx="3">
                  <c:v>Объект 4</c:v>
                </c:pt>
                <c:pt idx="4">
                  <c:v>Объект 5</c:v>
                </c:pt>
                <c:pt idx="5">
                  <c:v>объект 6</c:v>
                </c:pt>
              </c:strCache>
            </c:strRef>
          </c:cat>
          <c:val>
            <c:numRef>
              <c:f>'2016 Q1 объекты'!$B$9:$G$9</c:f>
              <c:numCache>
                <c:formatCode>0.0%</c:formatCode>
                <c:ptCount val="6"/>
                <c:pt idx="0">
                  <c:v>0.2244971264367816</c:v>
                </c:pt>
                <c:pt idx="1">
                  <c:v>0.15589080459770116</c:v>
                </c:pt>
                <c:pt idx="2">
                  <c:v>0.14260057471264367</c:v>
                </c:pt>
                <c:pt idx="3">
                  <c:v>8.7643678160919544E-2</c:v>
                </c:pt>
                <c:pt idx="4">
                  <c:v>8.0459770114942528E-2</c:v>
                </c:pt>
                <c:pt idx="5">
                  <c:v>5.7112068965517244E-2</c:v>
                </c:pt>
              </c:numCache>
            </c:numRef>
          </c:val>
        </c:ser>
        <c:ser>
          <c:idx val="2"/>
          <c:order val="2"/>
          <c:tx>
            <c:strRef>
              <c:f>'2016 Q1 объекты'!$A$10</c:f>
              <c:strCache>
                <c:ptCount val="1"/>
                <c:pt idx="0">
                  <c:v>Март 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'2016 Q1 объекты'!$B$3:$G$3</c:f>
              <c:strCache>
                <c:ptCount val="6"/>
                <c:pt idx="0">
                  <c:v>Объект 1</c:v>
                </c:pt>
                <c:pt idx="1">
                  <c:v>Объект 2</c:v>
                </c:pt>
                <c:pt idx="2">
                  <c:v>Объект 3</c:v>
                </c:pt>
                <c:pt idx="3">
                  <c:v>Объект 4</c:v>
                </c:pt>
                <c:pt idx="4">
                  <c:v>Объект 5</c:v>
                </c:pt>
                <c:pt idx="5">
                  <c:v>объект 6</c:v>
                </c:pt>
              </c:strCache>
            </c:strRef>
          </c:cat>
          <c:val>
            <c:numRef>
              <c:f>'2016 Q1 объекты'!$B$10:$G$10</c:f>
              <c:numCache>
                <c:formatCode>0.0%</c:formatCode>
                <c:ptCount val="6"/>
                <c:pt idx="0">
                  <c:v>0.13079019073569481</c:v>
                </c:pt>
                <c:pt idx="1">
                  <c:v>0.18619436875567666</c:v>
                </c:pt>
                <c:pt idx="2">
                  <c:v>0.11171662125340599</c:v>
                </c:pt>
                <c:pt idx="3">
                  <c:v>7.4477747502270666E-2</c:v>
                </c:pt>
                <c:pt idx="4">
                  <c:v>7.7202543142597641E-2</c:v>
                </c:pt>
                <c:pt idx="5">
                  <c:v>4.5413260672116255E-2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05680"/>
        <c:axId val="7798016"/>
      </c:barChart>
      <c:catAx>
        <c:axId val="800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98016"/>
        <c:crosses val="autoZero"/>
        <c:auto val="1"/>
        <c:lblAlgn val="ctr"/>
        <c:lblOffset val="100"/>
        <c:noMultiLvlLbl val="0"/>
      </c:catAx>
      <c:valAx>
        <c:axId val="779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0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0" i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Конвертация Сделки/Лиды в </a:t>
            </a:r>
            <a:r>
              <a:rPr lang="ru-RU" b="0" i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r>
              <a:rPr lang="ru-RU" b="1" i="0" baseline="0" dirty="0" smtClean="0">
                <a:solidFill>
                  <a:srgbClr val="FF0000"/>
                </a:solidFill>
              </a:rPr>
              <a:t>                                 </a:t>
            </a:r>
          </a:p>
          <a:p>
            <a:pPr>
              <a:defRPr/>
            </a:pPr>
            <a:endParaRPr lang="ru-RU" b="1" i="0" baseline="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b="1" i="0" baseline="0" dirty="0" smtClean="0">
                <a:solidFill>
                  <a:srgbClr val="0070C0"/>
                </a:solidFill>
              </a:rPr>
              <a:t>январь</a:t>
            </a:r>
            <a:r>
              <a:rPr lang="ru-RU" b="1" i="0" baseline="0" dirty="0" smtClean="0">
                <a:solidFill>
                  <a:srgbClr val="FF0000"/>
                </a:solidFill>
              </a:rPr>
              <a:t>  </a:t>
            </a:r>
            <a:r>
              <a:rPr lang="ru-RU" b="1" i="0" baseline="0" dirty="0">
                <a:solidFill>
                  <a:schemeClr val="accent2">
                    <a:lumMod val="75000"/>
                  </a:schemeClr>
                </a:solidFill>
              </a:rPr>
              <a:t>февраль</a:t>
            </a:r>
            <a:r>
              <a:rPr lang="ru-RU" b="1" i="0" baseline="0" dirty="0">
                <a:solidFill>
                  <a:srgbClr val="FF0000"/>
                </a:solidFill>
              </a:rPr>
              <a:t>  </a:t>
            </a:r>
            <a:r>
              <a:rPr lang="ru-RU" b="1" i="0" baseline="0" dirty="0">
                <a:solidFill>
                  <a:schemeClr val="accent3">
                    <a:lumMod val="75000"/>
                  </a:schemeClr>
                </a:solidFill>
              </a:rPr>
              <a:t>март</a:t>
            </a:r>
            <a:endParaRPr lang="en-US" b="1" i="0" baseline="0" dirty="0">
              <a:solidFill>
                <a:schemeClr val="accent3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31307686262139972"/>
          <c:y val="1.3888938791945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'2016 сравнение с 2015'!$A$24:$A$29</c:f>
              <c:strCache>
                <c:ptCount val="6"/>
                <c:pt idx="0">
                  <c:v>Объект 1</c:v>
                </c:pt>
                <c:pt idx="1">
                  <c:v>Объект 2</c:v>
                </c:pt>
                <c:pt idx="2">
                  <c:v>Объект 3</c:v>
                </c:pt>
                <c:pt idx="3">
                  <c:v>Объект 4</c:v>
                </c:pt>
                <c:pt idx="4">
                  <c:v>Объект 5</c:v>
                </c:pt>
                <c:pt idx="5">
                  <c:v>Объект 6</c:v>
                </c:pt>
              </c:strCache>
            </c:strRef>
          </c:cat>
          <c:val>
            <c:numRef>
              <c:f>'2016 сравнение с 2015'!$G$24:$G$29</c:f>
              <c:numCache>
                <c:formatCode>0.0%</c:formatCode>
                <c:ptCount val="6"/>
                <c:pt idx="0">
                  <c:v>5.5555555555555552E-2</c:v>
                </c:pt>
                <c:pt idx="1">
                  <c:v>1.3071895424836602E-2</c:v>
                </c:pt>
                <c:pt idx="2">
                  <c:v>2.3529411764705882E-2</c:v>
                </c:pt>
                <c:pt idx="3">
                  <c:v>2.3094688221709007E-2</c:v>
                </c:pt>
                <c:pt idx="4">
                  <c:v>1.5936254980079681E-2</c:v>
                </c:pt>
                <c:pt idx="5">
                  <c:v>1.1764705882352941E-2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'2016 сравнение с 2015'!$A$24:$A$29</c:f>
              <c:strCache>
                <c:ptCount val="6"/>
                <c:pt idx="0">
                  <c:v>Объект 1</c:v>
                </c:pt>
                <c:pt idx="1">
                  <c:v>Объект 2</c:v>
                </c:pt>
                <c:pt idx="2">
                  <c:v>Объект 3</c:v>
                </c:pt>
                <c:pt idx="3">
                  <c:v>Объект 4</c:v>
                </c:pt>
                <c:pt idx="4">
                  <c:v>Объект 5</c:v>
                </c:pt>
                <c:pt idx="5">
                  <c:v>Объект 6</c:v>
                </c:pt>
              </c:strCache>
            </c:strRef>
          </c:cat>
          <c:val>
            <c:numRef>
              <c:f>'2016 сравнение с 2015'!$M$24:$M$29</c:f>
              <c:numCache>
                <c:formatCode>0.0%</c:formatCode>
                <c:ptCount val="6"/>
                <c:pt idx="0">
                  <c:v>9.4399999999999998E-2</c:v>
                </c:pt>
                <c:pt idx="1">
                  <c:v>4.9180327868852458E-2</c:v>
                </c:pt>
                <c:pt idx="2">
                  <c:v>2.2321428571428572E-2</c:v>
                </c:pt>
                <c:pt idx="3">
                  <c:v>3.9170506912442393E-2</c:v>
                </c:pt>
                <c:pt idx="4">
                  <c:v>5.2896725440806043E-2</c:v>
                </c:pt>
                <c:pt idx="5">
                  <c:v>1.8867924528301886E-2</c:v>
                </c:pt>
              </c:numCache>
            </c:numRef>
          </c:val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'2016 сравнение с 2015'!$A$24:$A$29</c:f>
              <c:strCache>
                <c:ptCount val="6"/>
                <c:pt idx="0">
                  <c:v>Объект 1</c:v>
                </c:pt>
                <c:pt idx="1">
                  <c:v>Объект 2</c:v>
                </c:pt>
                <c:pt idx="2">
                  <c:v>Объект 3</c:v>
                </c:pt>
                <c:pt idx="3">
                  <c:v>Объект 4</c:v>
                </c:pt>
                <c:pt idx="4">
                  <c:v>Объект 5</c:v>
                </c:pt>
                <c:pt idx="5">
                  <c:v>Объект 6</c:v>
                </c:pt>
              </c:strCache>
            </c:strRef>
          </c:cat>
          <c:val>
            <c:numRef>
              <c:f>'2016 сравнение с 2015'!$S$24:$S$29</c:f>
              <c:numCache>
                <c:formatCode>0.0%</c:formatCode>
                <c:ptCount val="6"/>
                <c:pt idx="0">
                  <c:v>0.14583333333333334</c:v>
                </c:pt>
                <c:pt idx="1">
                  <c:v>0.10365853658536585</c:v>
                </c:pt>
                <c:pt idx="2">
                  <c:v>6.4705882352941183E-2</c:v>
                </c:pt>
                <c:pt idx="3">
                  <c:v>7.8048780487804878E-2</c:v>
                </c:pt>
                <c:pt idx="4">
                  <c:v>0.1016260162601626</c:v>
                </c:pt>
                <c:pt idx="5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1383176"/>
        <c:axId val="250793040"/>
      </c:barChart>
      <c:catAx>
        <c:axId val="251383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0793040"/>
        <c:crosses val="autoZero"/>
        <c:auto val="1"/>
        <c:lblAlgn val="ctr"/>
        <c:lblOffset val="100"/>
        <c:noMultiLvlLbl val="0"/>
      </c:catAx>
      <c:valAx>
        <c:axId val="250793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383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6520E-AEB8-0144-B25B-B162BFC69ED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23713-772E-3946-8E53-C1A65221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808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6E293-048A-4524-8123-8132E09BCA7E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2C8B7-E9D8-44DD-9C11-7A4C824C4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822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2C8B7-E9D8-44DD-9C11-7A4C824C45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91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386800"/>
            <a:ext cx="6681600" cy="2700000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5662800"/>
            <a:ext cx="4550400" cy="7200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32506" y="475795"/>
            <a:ext cx="2089535" cy="53631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57778" y="5301259"/>
            <a:ext cx="6834504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101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hidden">
          <a:xfrm>
            <a:off x="0" y="6138333"/>
            <a:ext cx="9144000" cy="719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36800"/>
            <a:ext cx="3139200" cy="29556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14" name="Picture 13" descr="logo_pien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7930578" y="6295520"/>
            <a:ext cx="969276" cy="26095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7600" y="6426000"/>
            <a:ext cx="679933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rgbClr val="000000"/>
                </a:solidFill>
              </a:rPr>
              <a:t>YIT   |             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70000" y="3391199"/>
            <a:ext cx="2676400" cy="784830"/>
          </a:xfrm>
        </p:spPr>
        <p:txBody>
          <a:bodyPr anchor="t">
            <a:spAutoFit/>
          </a:bodyPr>
          <a:lstStyle>
            <a:lvl1pPr>
              <a:defRPr sz="25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7"/>
          </p:nvPr>
        </p:nvSpPr>
        <p:spPr>
          <a:xfrm>
            <a:off x="3337094" y="0"/>
            <a:ext cx="5810400" cy="6084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34800" y="3160800"/>
            <a:ext cx="2664000" cy="14400"/>
          </a:xfrm>
          <a:solidFill>
            <a:schemeClr val="accent1"/>
          </a:solidFill>
          <a:ln w="28575">
            <a:noFill/>
          </a:ln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smtClean="0"/>
              <a:t>[Date]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| [Presentation name] | [Public/Internal/Confidential/Secret]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E30BAE-4CF2-4C5B-A9E5-005FB344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874" b="1029"/>
          <a:stretch/>
        </p:blipFill>
        <p:spPr>
          <a:xfrm>
            <a:off x="3154698" y="0"/>
            <a:ext cx="5976000" cy="60748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6084014"/>
            <a:ext cx="9144000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" y="3391199"/>
            <a:ext cx="2676400" cy="784830"/>
          </a:xfrm>
        </p:spPr>
        <p:txBody>
          <a:bodyPr anchor="t">
            <a:spAutoFit/>
          </a:bodyPr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smtClean="0"/>
              <a:t>[Date]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| [Presentation name] | [Public/Internal/Confidential/Secret]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E30BAE-4CF2-4C5B-A9E5-005FB344DC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logo_pien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7930578" y="6295520"/>
            <a:ext cx="969276" cy="26095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7600" y="6426000"/>
            <a:ext cx="679933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rgbClr val="000000"/>
                </a:solidFill>
              </a:rPr>
              <a:t>YIT   |             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36800"/>
            <a:ext cx="3139200" cy="29556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34800" y="3160800"/>
            <a:ext cx="2664000" cy="14400"/>
          </a:xfrm>
          <a:solidFill>
            <a:schemeClr val="bg1"/>
          </a:solidFill>
          <a:ln w="28575">
            <a:noFill/>
          </a:ln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736437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5">
          <p15:clr>
            <a:srgbClr val="FBAE40"/>
          </p15:clr>
        </p15:guide>
        <p15:guide id="2" pos="188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7033" b="1176"/>
          <a:stretch/>
        </p:blipFill>
        <p:spPr>
          <a:xfrm>
            <a:off x="3156436" y="0"/>
            <a:ext cx="5976000" cy="606582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white">
          <a:xfrm>
            <a:off x="0" y="6084014"/>
            <a:ext cx="9144000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" y="3391199"/>
            <a:ext cx="2676400" cy="784830"/>
          </a:xfrm>
        </p:spPr>
        <p:txBody>
          <a:bodyPr anchor="t">
            <a:spAutoFit/>
          </a:bodyPr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smtClean="0"/>
              <a:t>[Date]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| [Presentation name] | [Public/Internal/Confidential/Secret]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E30BAE-4CF2-4C5B-A9E5-005FB344DC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logo_pien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7930578" y="6295520"/>
            <a:ext cx="969276" cy="26095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7600" y="6426000"/>
            <a:ext cx="679933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rgbClr val="000000"/>
                </a:solidFill>
              </a:rPr>
              <a:t>YIT   |             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36800"/>
            <a:ext cx="3139200" cy="29556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34800" y="3160800"/>
            <a:ext cx="2664000" cy="14400"/>
          </a:xfrm>
          <a:solidFill>
            <a:schemeClr val="bg1"/>
          </a:solidFill>
          <a:ln w="28575">
            <a:noFill/>
          </a:ln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45820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5">
          <p15:clr>
            <a:srgbClr val="FBAE40"/>
          </p15:clr>
        </p15:guide>
        <p15:guide id="2" pos="188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8000" y="0"/>
            <a:ext cx="5976000" cy="613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white">
          <a:xfrm>
            <a:off x="0" y="6084014"/>
            <a:ext cx="9144000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" y="3391199"/>
            <a:ext cx="2676400" cy="784830"/>
          </a:xfrm>
        </p:spPr>
        <p:txBody>
          <a:bodyPr anchor="t">
            <a:spAutoFit/>
          </a:bodyPr>
          <a:lstStyle>
            <a:lvl1pPr>
              <a:defRPr sz="25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smtClean="0"/>
              <a:t>[Date]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| [Presentation name] | [Public/Internal/Confidential/Secret]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E30BAE-4CF2-4C5B-A9E5-005FB344DC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logo_pien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7930578" y="6295520"/>
            <a:ext cx="969276" cy="26095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7600" y="6426000"/>
            <a:ext cx="679933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rgbClr val="000000"/>
                </a:solidFill>
              </a:rPr>
              <a:t>YIT   |             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36800"/>
            <a:ext cx="3139200" cy="29556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34800" y="3160800"/>
            <a:ext cx="2664000" cy="14400"/>
          </a:xfrm>
          <a:solidFill>
            <a:schemeClr val="accent2"/>
          </a:solidFill>
          <a:ln w="28575">
            <a:noFill/>
          </a:ln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84793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5">
          <p15:clr>
            <a:srgbClr val="FBAE40"/>
          </p15:clr>
        </p15:guide>
        <p15:guide id="2" pos="188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5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27033" b="1029"/>
          <a:stretch/>
        </p:blipFill>
        <p:spPr>
          <a:xfrm>
            <a:off x="3168001" y="0"/>
            <a:ext cx="5976000" cy="607487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6084014"/>
            <a:ext cx="9144000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" y="3391199"/>
            <a:ext cx="2676400" cy="784830"/>
          </a:xfrm>
        </p:spPr>
        <p:txBody>
          <a:bodyPr anchor="t">
            <a:spAutoFit/>
          </a:bodyPr>
          <a:lstStyle>
            <a:lvl1pPr>
              <a:defRPr sz="25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smtClean="0"/>
              <a:t>[Date]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| [Presentation name] | [Public/Internal/Confidential/Secret]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E30BAE-4CF2-4C5B-A9E5-005FB344DC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logo_pien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0578" y="6295520"/>
            <a:ext cx="969276" cy="26095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7600" y="6426000"/>
            <a:ext cx="679933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rgbClr val="000000"/>
                </a:solidFill>
              </a:rPr>
              <a:t>YIT   |             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36800"/>
            <a:ext cx="3139200" cy="29556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34800" y="3160800"/>
            <a:ext cx="2664000" cy="14400"/>
          </a:xfrm>
          <a:solidFill>
            <a:schemeClr val="accent2"/>
          </a:solidFill>
          <a:ln w="28575">
            <a:noFill/>
          </a:ln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95694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5">
          <p15:clr>
            <a:srgbClr val="FBAE40"/>
          </p15:clr>
        </p15:guide>
        <p15:guide id="2" pos="188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white">
          <a:xfrm>
            <a:off x="0" y="6084014"/>
            <a:ext cx="9144000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" y="3391200"/>
            <a:ext cx="8640000" cy="577081"/>
          </a:xfrm>
        </p:spPr>
        <p:txBody>
          <a:bodyPr anchor="t">
            <a:spAutoFit/>
          </a:bodyPr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000" y="4970464"/>
            <a:ext cx="8640000" cy="424732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36800"/>
            <a:ext cx="3139200" cy="29556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smtClean="0"/>
              <a:t>[Date]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| [Presentation name] | [Public/Internal/Confidential/Secret]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E30BAE-4CF2-4C5B-A9E5-005FB344DC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logo_pien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7930578" y="6295520"/>
            <a:ext cx="969276" cy="26095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7600" y="6426000"/>
            <a:ext cx="679933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rgbClr val="000000"/>
                </a:solidFill>
              </a:rPr>
              <a:t>YIT   |             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34800" y="3160800"/>
            <a:ext cx="2664000" cy="14400"/>
          </a:xfrm>
          <a:solidFill>
            <a:schemeClr val="bg1"/>
          </a:solidFill>
          <a:ln w="28575">
            <a:noFill/>
          </a:ln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536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70000" y="1196975"/>
            <a:ext cx="4244975" cy="4308475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484" y="1213200"/>
            <a:ext cx="4226400" cy="486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30000" y="5590800"/>
            <a:ext cx="3866400" cy="489600"/>
          </a:xfrm>
        </p:spPr>
        <p:txBody>
          <a:bodyPr anchor="t"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00" y="5590800"/>
            <a:ext cx="360000" cy="3600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[Date]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[Presentation name] | [Public/Internal/Confidential/Secret]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0BAE-4CF2-4C5B-A9E5-005FB344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28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77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pos="5632">
          <p15:clr>
            <a:srgbClr val="FBAE40"/>
          </p15:clr>
        </p15:guide>
        <p15:guide id="5" pos="15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669200" y="1196975"/>
            <a:ext cx="4244975" cy="4308475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0000" y="1213200"/>
            <a:ext cx="4226400" cy="486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982400" y="5590800"/>
            <a:ext cx="3924000" cy="489600"/>
          </a:xfrm>
        </p:spPr>
        <p:txBody>
          <a:bodyPr anchor="t"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200" y="5590800"/>
            <a:ext cx="360000" cy="3600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[Date]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[Presentation name] | [Public/Internal/Confidential/Secret]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0BAE-4CF2-4C5B-A9E5-005FB344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582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77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pos="5632">
          <p15:clr>
            <a:srgbClr val="FBAE40"/>
          </p15:clr>
        </p15:guide>
        <p15:guide id="5" pos="15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000" y="1213200"/>
            <a:ext cx="2743200" cy="436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8148" y="1213200"/>
            <a:ext cx="5702400" cy="491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[Date]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[Presentation name] | [Public/Internal/Confidential/Secret]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0BAE-4CF2-4C5B-A9E5-005FB344DC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70000" y="5641200"/>
            <a:ext cx="2743200" cy="489600"/>
          </a:xfrm>
        </p:spPr>
        <p:txBody>
          <a:bodyPr anchor="b"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96566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77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pos="5632">
          <p15:clr>
            <a:srgbClr val="FBAE40"/>
          </p15:clr>
        </p15:guide>
        <p15:guide id="5" pos="15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000" y="1213200"/>
            <a:ext cx="4226400" cy="436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484" y="1213200"/>
            <a:ext cx="4226400" cy="491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[Date]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[Presentation name] | [Public/Internal/Confidential/Secret]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0BAE-4CF2-4C5B-A9E5-005FB344DC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70000" y="5641200"/>
            <a:ext cx="4226400" cy="489600"/>
          </a:xfrm>
        </p:spPr>
        <p:txBody>
          <a:bodyPr anchor="b"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4972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77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pos="5632">
          <p15:clr>
            <a:srgbClr val="FBAE40"/>
          </p15:clr>
        </p15:guide>
        <p15:guide id="5" pos="15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[Date]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[Presentation name] | [Public/Internal/Confidential/Secret]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0BAE-4CF2-4C5B-A9E5-005FB344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17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000" y="1213200"/>
            <a:ext cx="4248000" cy="576000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0000" y="1818228"/>
            <a:ext cx="4248000" cy="432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0000" y="1213200"/>
            <a:ext cx="4248000" cy="576000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0000" y="1808387"/>
            <a:ext cx="4248000" cy="432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[Date]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[Presentation name] | [Public/Internal/Confidential/Secret]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0BAE-4CF2-4C5B-A9E5-005FB344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[Date]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[Presentation name] | [Public/Internal/Confidential/Secret]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0BAE-4CF2-4C5B-A9E5-005FB344DC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084000"/>
          </a:xfrm>
          <a:solidFill>
            <a:schemeClr val="bg1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91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70000" y="1206000"/>
            <a:ext cx="8640000" cy="2448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000" y="1533600"/>
            <a:ext cx="86400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[Date]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[Presentation name] | [Public/Internal/Confidential/Secret]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0BAE-4CF2-4C5B-A9E5-005FB344DC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logo_pien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7930578" y="6295520"/>
            <a:ext cx="969276" cy="26095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7600" y="6426000"/>
            <a:ext cx="679933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rgbClr val="000000"/>
                </a:solidFill>
              </a:rPr>
              <a:t>YIT   |             </a:t>
            </a:r>
          </a:p>
        </p:txBody>
      </p:sp>
    </p:spTree>
    <p:extLst>
      <p:ext uri="{BB962C8B-B14F-4D97-AF65-F5344CB8AC3E}">
        <p14:creationId xmlns:p14="http://schemas.microsoft.com/office/powerpoint/2010/main" val="6303749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77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pos="5632">
          <p15:clr>
            <a:srgbClr val="FBAE40"/>
          </p15:clr>
        </p15:guide>
        <p15:guide id="5" pos="15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Sub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70000" y="1206000"/>
            <a:ext cx="4222800" cy="2448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000" y="1533600"/>
            <a:ext cx="42228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680000" y="1204913"/>
            <a:ext cx="4222800" cy="2448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logo_pien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7930578" y="6295520"/>
            <a:ext cx="969276" cy="26095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7600" y="6426000"/>
            <a:ext cx="679933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rgbClr val="000000"/>
                </a:solidFill>
              </a:rPr>
              <a:t>YIT   |           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680000" y="1533600"/>
            <a:ext cx="42228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[Date]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[Presentation name] | [Public/Internal/Confidential/Secret]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0BAE-4CF2-4C5B-A9E5-005FB344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8989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77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pos="5632">
          <p15:clr>
            <a:srgbClr val="FBAE40"/>
          </p15:clr>
        </p15:guide>
        <p15:guide id="5" pos="15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Sub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70000" y="1206000"/>
            <a:ext cx="4222800" cy="2448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000" y="1533600"/>
            <a:ext cx="4222800" cy="423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680000" y="1204913"/>
            <a:ext cx="4222800" cy="2448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[Date]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7600" y="6426000"/>
            <a:ext cx="679933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rgbClr val="000000"/>
                </a:solidFill>
              </a:rPr>
              <a:t>YIT   |           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680486" y="1533600"/>
            <a:ext cx="4222800" cy="423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70000" y="5858172"/>
            <a:ext cx="8640000" cy="277200"/>
          </a:xfrm>
        </p:spPr>
        <p:txBody>
          <a:bodyPr anchor="b"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[Presentation name] | [Public/Internal/Confidential/Secret]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0BAE-4CF2-4C5B-A9E5-005FB344DC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logo_pien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7930578" y="6295520"/>
            <a:ext cx="969276" cy="26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707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77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pos="5632">
          <p15:clr>
            <a:srgbClr val="FBAE40"/>
          </p15:clr>
        </p15:guide>
        <p15:guide id="5" pos="15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Sub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270000" y="1204912"/>
            <a:ext cx="4222800" cy="11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/>
          </p:nvPr>
        </p:nvSpPr>
        <p:spPr>
          <a:xfrm>
            <a:off x="4680000" y="1204913"/>
            <a:ext cx="4222800" cy="11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70000" y="2430362"/>
            <a:ext cx="4222800" cy="2448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000" y="2757962"/>
            <a:ext cx="4222800" cy="299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4680000" y="2430000"/>
            <a:ext cx="4222800" cy="2448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680486" y="2757962"/>
            <a:ext cx="4222800" cy="299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70000" y="5858172"/>
            <a:ext cx="8640000" cy="277200"/>
          </a:xfrm>
        </p:spPr>
        <p:txBody>
          <a:bodyPr anchor="b"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[Presentation name] | [Public/Internal/Confidential/Secret]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0BAE-4CF2-4C5B-A9E5-005FB344DC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[Date]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7600" y="6426000"/>
            <a:ext cx="679933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rgbClr val="000000"/>
                </a:solidFill>
              </a:rPr>
              <a:t>YIT   |             </a:t>
            </a:r>
          </a:p>
        </p:txBody>
      </p:sp>
      <p:pic>
        <p:nvPicPr>
          <p:cNvPr id="11" name="Picture 10" descr="logo_pien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7930578" y="6295520"/>
            <a:ext cx="969276" cy="26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447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77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pos="5632">
          <p15:clr>
            <a:srgbClr val="FBAE40"/>
          </p15:clr>
        </p15:guide>
        <p15:guide id="5" pos="15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Sub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270000" y="1204912"/>
            <a:ext cx="8640000" cy="11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70000" y="2430362"/>
            <a:ext cx="4222800" cy="2448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000" y="2757962"/>
            <a:ext cx="4222800" cy="299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680000" y="2430000"/>
            <a:ext cx="4222800" cy="2448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680486" y="2757962"/>
            <a:ext cx="4222800" cy="299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70000" y="5858172"/>
            <a:ext cx="8640000" cy="277200"/>
          </a:xfrm>
        </p:spPr>
        <p:txBody>
          <a:bodyPr anchor="b"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[Presentation name] | [Public/Internal/Confidential/Secret]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0BAE-4CF2-4C5B-A9E5-005FB344DC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logo_pien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7930578" y="6295520"/>
            <a:ext cx="969276" cy="260959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[Date]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7600" y="6426000"/>
            <a:ext cx="679933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rgbClr val="000000"/>
                </a:solidFill>
              </a:rPr>
              <a:t>YIT   |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638003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77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pos="5632">
          <p15:clr>
            <a:srgbClr val="FBAE40"/>
          </p15:clr>
        </p15:guide>
        <p15:guide id="5" pos="15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/>
          </p:nvPr>
        </p:nvSpPr>
        <p:spPr>
          <a:xfrm>
            <a:off x="4680000" y="1204913"/>
            <a:ext cx="4222800" cy="491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70000" y="1205993"/>
            <a:ext cx="4222800" cy="2448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270000" y="3747357"/>
            <a:ext cx="4222800" cy="2448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000" y="1533593"/>
            <a:ext cx="4222800" cy="208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270000" y="4075319"/>
            <a:ext cx="4222800" cy="208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[Date]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7600" y="6426000"/>
            <a:ext cx="679933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rgbClr val="000000"/>
                </a:solidFill>
              </a:rPr>
              <a:t>YIT   |             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[Presentation name] | [Public/Internal/Confidential/Secret]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0BAE-4CF2-4C5B-A9E5-005FB344DC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logo_pien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7930578" y="6295520"/>
            <a:ext cx="969276" cy="26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792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77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pos="5632">
          <p15:clr>
            <a:srgbClr val="FBAE40"/>
          </p15:clr>
        </p15:guide>
        <p15:guide id="5" pos="15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70000" y="1206000"/>
            <a:ext cx="2710800" cy="2448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000" y="1533600"/>
            <a:ext cx="2710800" cy="45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229200" y="1204913"/>
            <a:ext cx="2710800" cy="2448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229200" y="1533600"/>
            <a:ext cx="2710800" cy="45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188400" y="1204986"/>
            <a:ext cx="2710800" cy="2448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8"/>
          </p:nvPr>
        </p:nvSpPr>
        <p:spPr>
          <a:xfrm>
            <a:off x="6188400" y="1533673"/>
            <a:ext cx="2710800" cy="45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[Date]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7600" y="6426000"/>
            <a:ext cx="679933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rgbClr val="000000"/>
                </a:solidFill>
              </a:rPr>
              <a:t>YIT   |             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[Presentation name] | [Public/Internal/Confidential/Secret]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0BAE-4CF2-4C5B-A9E5-005FB344DC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logo_pien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7930578" y="6295520"/>
            <a:ext cx="969276" cy="26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827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77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pos="5632">
          <p15:clr>
            <a:srgbClr val="FBAE40"/>
          </p15:clr>
        </p15:guide>
        <p15:guide id="5" pos="15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9"/>
          </p:nvPr>
        </p:nvSpPr>
        <p:spPr>
          <a:xfrm>
            <a:off x="3229200" y="1205999"/>
            <a:ext cx="2710800" cy="10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6"/>
          <p:cNvSpPr>
            <a:spLocks noGrp="1"/>
          </p:cNvSpPr>
          <p:nvPr>
            <p:ph sz="quarter" idx="20"/>
          </p:nvPr>
        </p:nvSpPr>
        <p:spPr>
          <a:xfrm>
            <a:off x="270000" y="1205999"/>
            <a:ext cx="2710800" cy="10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21"/>
          </p:nvPr>
        </p:nvSpPr>
        <p:spPr>
          <a:xfrm>
            <a:off x="6188400" y="1205999"/>
            <a:ext cx="2710800" cy="10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70000" y="2437200"/>
            <a:ext cx="2710800" cy="2448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000" y="2768400"/>
            <a:ext cx="2710800" cy="335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229200" y="2437200"/>
            <a:ext cx="2710800" cy="2448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229200" y="2768400"/>
            <a:ext cx="2710800" cy="335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188400" y="2437200"/>
            <a:ext cx="2710800" cy="2448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8"/>
          </p:nvPr>
        </p:nvSpPr>
        <p:spPr>
          <a:xfrm>
            <a:off x="6188400" y="2768400"/>
            <a:ext cx="2710800" cy="335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[Date]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[Presentation name] | [Public/Internal/Confidential/Secret]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0BAE-4CF2-4C5B-A9E5-005FB344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756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77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pos="5632">
          <p15:clr>
            <a:srgbClr val="FBAE40"/>
          </p15:clr>
        </p15:guide>
        <p15:guide id="5" pos="1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00" y="1213200"/>
            <a:ext cx="8640000" cy="436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70000" y="5641200"/>
            <a:ext cx="8640000" cy="489600"/>
          </a:xfrm>
        </p:spPr>
        <p:txBody>
          <a:bodyPr anchor="b"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smtClean="0"/>
              <a:t>[Date]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| [Presentation name] | [Public/Internal/Confidential/Secret]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E30BAE-4CF2-4C5B-A9E5-005FB344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33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9"/>
          </p:nvPr>
        </p:nvSpPr>
        <p:spPr>
          <a:xfrm>
            <a:off x="3229200" y="1205999"/>
            <a:ext cx="2710800" cy="10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6"/>
          <p:cNvSpPr>
            <a:spLocks noGrp="1"/>
          </p:cNvSpPr>
          <p:nvPr>
            <p:ph sz="quarter" idx="20"/>
          </p:nvPr>
        </p:nvSpPr>
        <p:spPr>
          <a:xfrm>
            <a:off x="270000" y="1205999"/>
            <a:ext cx="2710800" cy="10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21"/>
          </p:nvPr>
        </p:nvSpPr>
        <p:spPr>
          <a:xfrm>
            <a:off x="6188400" y="1205999"/>
            <a:ext cx="2710800" cy="10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70000" y="2437200"/>
            <a:ext cx="2710800" cy="2448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000" y="2768400"/>
            <a:ext cx="2710800" cy="299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229200" y="2437200"/>
            <a:ext cx="2710800" cy="2448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229200" y="2768400"/>
            <a:ext cx="2710800" cy="299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188400" y="2437200"/>
            <a:ext cx="2710800" cy="2448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8"/>
          </p:nvPr>
        </p:nvSpPr>
        <p:spPr>
          <a:xfrm>
            <a:off x="6188400" y="2768400"/>
            <a:ext cx="2710800" cy="299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[Date]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[Presentation name] | [Public/Internal/Confidential/Secret]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0BAE-4CF2-4C5B-A9E5-005FB344DC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70000" y="5858172"/>
            <a:ext cx="8640000" cy="277200"/>
          </a:xfrm>
        </p:spPr>
        <p:txBody>
          <a:bodyPr anchor="b"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937181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77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pos="5632">
          <p15:clr>
            <a:srgbClr val="FBAE40"/>
          </p15:clr>
        </p15:guide>
        <p15:guide id="5" pos="15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20"/>
          </p:nvPr>
        </p:nvSpPr>
        <p:spPr>
          <a:xfrm>
            <a:off x="270000" y="1205999"/>
            <a:ext cx="8640000" cy="10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70000" y="2437200"/>
            <a:ext cx="2710800" cy="2448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000" y="2768400"/>
            <a:ext cx="2710800" cy="299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229200" y="2437200"/>
            <a:ext cx="2710800" cy="2448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229200" y="2768400"/>
            <a:ext cx="2710800" cy="299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188400" y="2437200"/>
            <a:ext cx="2710800" cy="2448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8"/>
          </p:nvPr>
        </p:nvSpPr>
        <p:spPr>
          <a:xfrm>
            <a:off x="6188400" y="2768400"/>
            <a:ext cx="2710800" cy="299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[Date]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[Presentation name] | [Public/Internal/Confidential/Secret]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0BAE-4CF2-4C5B-A9E5-005FB344DC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270000" y="5858172"/>
            <a:ext cx="8640000" cy="277200"/>
          </a:xfrm>
        </p:spPr>
        <p:txBody>
          <a:bodyPr anchor="b"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88872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77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pos="5632">
          <p15:clr>
            <a:srgbClr val="FBAE40"/>
          </p15:clr>
        </p15:guide>
        <p15:guide id="5" pos="15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/>
          </p:nvPr>
        </p:nvSpPr>
        <p:spPr>
          <a:xfrm>
            <a:off x="6220800" y="1204913"/>
            <a:ext cx="2710800" cy="491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70000" y="1205993"/>
            <a:ext cx="5698800" cy="2448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000" y="1512000"/>
            <a:ext cx="5698800" cy="128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70000" y="2880000"/>
            <a:ext cx="5698800" cy="2448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270000" y="3186000"/>
            <a:ext cx="5698800" cy="128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270000" y="4564800"/>
            <a:ext cx="5698800" cy="24480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20"/>
          </p:nvPr>
        </p:nvSpPr>
        <p:spPr>
          <a:xfrm>
            <a:off x="270000" y="4860000"/>
            <a:ext cx="5698800" cy="128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[Date]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7600" y="6426000"/>
            <a:ext cx="679933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rgbClr val="000000"/>
                </a:solidFill>
              </a:rPr>
              <a:t>YIT   |             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[Presentation name] | [Public/Internal/Confidential/Secret]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0BAE-4CF2-4C5B-A9E5-005FB344DC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logo_pien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7930578" y="6295520"/>
            <a:ext cx="969276" cy="26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797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77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pos="5632">
          <p15:clr>
            <a:srgbClr val="FBAE40"/>
          </p15:clr>
        </p15:guide>
        <p15:guide id="5" pos="15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[Date]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[Presentation name] | [Public/Internal/Confidential/Secret]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0BAE-4CF2-4C5B-A9E5-005FB344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40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[Date]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[Presentation name] | [Public/Internal/Confidential/Secret]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0BAE-4CF2-4C5B-A9E5-005FB344DC3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_pien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7930578" y="6295520"/>
            <a:ext cx="969276" cy="2609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7600" y="6426000"/>
            <a:ext cx="679933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rgbClr val="000000"/>
                </a:solidFill>
              </a:rPr>
              <a:t>YIT   |             </a:t>
            </a:r>
          </a:p>
        </p:txBody>
      </p:sp>
    </p:spTree>
    <p:extLst>
      <p:ext uri="{BB962C8B-B14F-4D97-AF65-F5344CB8AC3E}">
        <p14:creationId xmlns:p14="http://schemas.microsoft.com/office/powerpoint/2010/main" val="885702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084" y="2403856"/>
            <a:ext cx="4343833" cy="205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40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oga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ogan_ne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400084" y="2399512"/>
            <a:ext cx="4343833" cy="205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40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ogan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ogan_ne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400084" y="2399512"/>
            <a:ext cx="4343833" cy="205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79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556877"/>
            <a:ext cx="2937600" cy="2529923"/>
          </a:xfrm>
        </p:spPr>
        <p:txBody>
          <a:bodyPr anchor="b">
            <a:sp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3240" y="5479920"/>
            <a:ext cx="2937600" cy="535531"/>
          </a:xfrm>
        </p:spPr>
        <p:txBody>
          <a:bodyPr>
            <a:sp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32506" y="475795"/>
            <a:ext cx="2089535" cy="53631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843338" y="0"/>
            <a:ext cx="53280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82894" y="5301259"/>
            <a:ext cx="2916000" cy="7200"/>
          </a:xfrm>
          <a:solidFill>
            <a:schemeClr val="bg1"/>
          </a:solidFill>
          <a:ln w="28575">
            <a:noFill/>
          </a:ln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35314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420">
          <p15:clr>
            <a:srgbClr val="FBAE40"/>
          </p15:clr>
        </p15:guide>
        <p15:guide id="2" pos="29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556877"/>
            <a:ext cx="2937600" cy="2529923"/>
          </a:xfrm>
        </p:spPr>
        <p:txBody>
          <a:bodyPr anchor="b">
            <a:spAutoFit/>
          </a:bodyPr>
          <a:lstStyle>
            <a:lvl1pPr algn="l"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5479200"/>
            <a:ext cx="2937600" cy="535531"/>
          </a:xfrm>
        </p:spPr>
        <p:txBody>
          <a:bodyPr>
            <a:sp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852396" y="0"/>
            <a:ext cx="52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18406" y="5301259"/>
            <a:ext cx="2844000" cy="7200"/>
          </a:xfrm>
          <a:solidFill>
            <a:schemeClr val="accent2"/>
          </a:solidFill>
          <a:ln w="28575">
            <a:noFill/>
          </a:ln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32506" y="475795"/>
            <a:ext cx="2089535" cy="53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09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 bwMode="white">
          <a:xfrm>
            <a:off x="0" y="-7620"/>
            <a:ext cx="9144000" cy="6084000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2539413"/>
            <a:ext cx="3672000" cy="2252924"/>
          </a:xfrm>
        </p:spPr>
        <p:txBody>
          <a:bodyPr anchor="b">
            <a:sp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hidden">
          <a:xfrm>
            <a:off x="0" y="6138333"/>
            <a:ext cx="9144000" cy="719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400" y="4886644"/>
            <a:ext cx="4550400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smtClean="0"/>
              <a:t>[Date]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| [Presentation name] | [Public/Internal/Confidential/Secret]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E30BAE-4CF2-4C5B-A9E5-005FB344DC3D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logo_pien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7930578" y="6295520"/>
            <a:ext cx="969276" cy="26095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7600" y="6426000"/>
            <a:ext cx="679933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rgbClr val="000000"/>
                </a:solidFill>
              </a:rPr>
              <a:t>YIT   |             </a:t>
            </a:r>
          </a:p>
        </p:txBody>
      </p:sp>
    </p:spTree>
    <p:extLst>
      <p:ext uri="{BB962C8B-B14F-4D97-AF65-F5344CB8AC3E}">
        <p14:creationId xmlns:p14="http://schemas.microsoft.com/office/powerpoint/2010/main" val="552927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6084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2539413"/>
            <a:ext cx="3672000" cy="2252924"/>
          </a:xfrm>
        </p:spPr>
        <p:txBody>
          <a:bodyPr anchor="b">
            <a:spAutoFit/>
          </a:bodyPr>
          <a:lstStyle>
            <a:lvl1pPr>
              <a:defRPr sz="52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hidden">
          <a:xfrm>
            <a:off x="0" y="6138333"/>
            <a:ext cx="9144000" cy="719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400" y="4885200"/>
            <a:ext cx="4550400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smtClean="0"/>
              <a:t>[Date]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| [Presentation name] | [Public/Internal/Confidential/Secret]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E30BAE-4CF2-4C5B-A9E5-005FB344DC3D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logo_pien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7930578" y="6295520"/>
            <a:ext cx="969276" cy="26095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7600" y="6426000"/>
            <a:ext cx="679933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rgbClr val="000000"/>
                </a:solidFill>
              </a:rPr>
              <a:t>YIT   |             </a:t>
            </a:r>
          </a:p>
        </p:txBody>
      </p:sp>
    </p:spTree>
    <p:extLst>
      <p:ext uri="{BB962C8B-B14F-4D97-AF65-F5344CB8AC3E}">
        <p14:creationId xmlns:p14="http://schemas.microsoft.com/office/powerpoint/2010/main" val="654346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 bwMode="hidden">
          <a:xfrm>
            <a:off x="0" y="0"/>
            <a:ext cx="9144000" cy="6084000"/>
          </a:xfrm>
          <a:solidFill>
            <a:schemeClr val="bg1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2" name="Rectangle 11"/>
          <p:cNvSpPr/>
          <p:nvPr/>
        </p:nvSpPr>
        <p:spPr bwMode="white">
          <a:xfrm>
            <a:off x="0" y="6138333"/>
            <a:ext cx="9144000" cy="719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400" y="1972800"/>
            <a:ext cx="3600000" cy="1089529"/>
          </a:xfrm>
          <a:noFill/>
          <a:ln>
            <a:noFill/>
          </a:ln>
        </p:spPr>
        <p:txBody>
          <a:bodyPr anchor="t">
            <a:spAutoFit/>
          </a:bodyPr>
          <a:lstStyle>
            <a:lvl1pPr algn="l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[Date]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[Presentation name] | [Public/Internal/Confidential/Secret]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0BAE-4CF2-4C5B-A9E5-005FB344DC3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_pien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7930578" y="6295520"/>
            <a:ext cx="969276" cy="26095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7600" y="6426000"/>
            <a:ext cx="679933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rgbClr val="000000"/>
                </a:solidFill>
              </a:rPr>
              <a:t>YIT   |           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84971" y="1787208"/>
            <a:ext cx="3456000" cy="108000"/>
          </a:xfrm>
          <a:solidFill>
            <a:schemeClr val="accent2"/>
          </a:solidFill>
          <a:ln w="28575">
            <a:noFill/>
          </a:ln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1274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 bwMode="white">
          <a:xfrm>
            <a:off x="0" y="0"/>
            <a:ext cx="9144000" cy="6084000"/>
          </a:xfrm>
          <a:solidFill>
            <a:schemeClr val="tx2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2" name="Rectangle 11"/>
          <p:cNvSpPr/>
          <p:nvPr/>
        </p:nvSpPr>
        <p:spPr bwMode="white">
          <a:xfrm>
            <a:off x="0" y="6138333"/>
            <a:ext cx="9144000" cy="719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400" y="1972800"/>
            <a:ext cx="3600000" cy="1089529"/>
          </a:xfrm>
        </p:spPr>
        <p:txBody>
          <a:bodyPr anchor="t">
            <a:sp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[Date]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[Presentation name] | [Public/Internal/Confidential/Secret]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0BAE-4CF2-4C5B-A9E5-005FB344DC3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_pien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7930578" y="6295520"/>
            <a:ext cx="969276" cy="26095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7600" y="6426000"/>
            <a:ext cx="679933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rgbClr val="000000"/>
                </a:solidFill>
              </a:rPr>
              <a:t>YIT   |            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84971" y="1787208"/>
            <a:ext cx="3456000" cy="108000"/>
          </a:xfrm>
          <a:solidFill>
            <a:schemeClr val="bg1"/>
          </a:solidFill>
          <a:ln w="28575">
            <a:noFill/>
          </a:ln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3140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0000" y="226800"/>
            <a:ext cx="8640000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000" y="1213200"/>
            <a:ext cx="8640000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2273" y="6379200"/>
            <a:ext cx="3384000" cy="252000"/>
          </a:xfrm>
          <a:prstGeom prst="rect">
            <a:avLst/>
          </a:prstGeom>
        </p:spPr>
        <p:txBody>
          <a:bodyPr vert="horz" lIns="0" tIns="45720" rIns="91440" bIns="45720" rtlCol="0" anchor="t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| [Presentation name] | [Public/Internal/Confidential/Secret]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3849" y="6378576"/>
            <a:ext cx="504000" cy="252000"/>
          </a:xfrm>
          <a:prstGeom prst="rect">
            <a:avLst/>
          </a:prstGeom>
        </p:spPr>
        <p:txBody>
          <a:bodyPr vert="horz" lIns="0" tIns="45720" rIns="72000" bIns="45720" rtlCol="0" anchor="t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E5E30BAE-4CF2-4C5B-A9E5-005FB344DC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_pieni.png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7930578" y="6295520"/>
            <a:ext cx="969276" cy="26095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69399" y="1062931"/>
            <a:ext cx="8630455" cy="0"/>
          </a:xfrm>
          <a:prstGeom prst="line">
            <a:avLst/>
          </a:prstGeom>
          <a:ln w="762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7600" y="6426000"/>
            <a:ext cx="679933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 smtClean="0">
                <a:solidFill>
                  <a:srgbClr val="000000"/>
                </a:solidFill>
              </a:rPr>
              <a:t>YIT   |             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454351" y="6379200"/>
            <a:ext cx="1107341" cy="252000"/>
          </a:xfrm>
          <a:prstGeom prst="rect">
            <a:avLst/>
          </a:prstGeom>
        </p:spPr>
        <p:txBody>
          <a:bodyPr vert="horz" lIns="90000" tIns="45720" rIns="91440" bIns="45720" rtlCol="0" anchor="t"/>
          <a:lstStyle>
            <a:lvl1pPr>
              <a:defRPr lang="en-US" sz="800" smtClean="0"/>
            </a:lvl1pPr>
          </a:lstStyle>
          <a:p>
            <a:r>
              <a:rPr lang="fi-FI" smtClean="0"/>
              <a:t>[Date]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6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3901" r:id="rId16"/>
    <p:sldLayoutId id="2147483902" r:id="rId17"/>
    <p:sldLayoutId id="2147483903" r:id="rId18"/>
    <p:sldLayoutId id="2147483904" r:id="rId19"/>
    <p:sldLayoutId id="2147483905" r:id="rId20"/>
    <p:sldLayoutId id="2147483906" r:id="rId21"/>
    <p:sldLayoutId id="2147483907" r:id="rId22"/>
    <p:sldLayoutId id="2147483908" r:id="rId23"/>
    <p:sldLayoutId id="2147483909" r:id="rId24"/>
    <p:sldLayoutId id="2147483910" r:id="rId25"/>
    <p:sldLayoutId id="2147483911" r:id="rId26"/>
    <p:sldLayoutId id="2147483912" r:id="rId27"/>
    <p:sldLayoutId id="2147483913" r:id="rId28"/>
    <p:sldLayoutId id="2147483914" r:id="rId29"/>
    <p:sldLayoutId id="2147483915" r:id="rId30"/>
    <p:sldLayoutId id="2147483916" r:id="rId31"/>
    <p:sldLayoutId id="2147483917" r:id="rId32"/>
    <p:sldLayoutId id="2147483918" r:id="rId33"/>
    <p:sldLayoutId id="2147483919" r:id="rId34"/>
    <p:sldLayoutId id="2147483920" r:id="rId35"/>
    <p:sldLayoutId id="2147483921" r:id="rId36"/>
    <p:sldLayoutId id="2147483922" r:id="rId3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5614">
          <p15:clr>
            <a:srgbClr val="F26B43"/>
          </p15:clr>
        </p15:guide>
        <p15:guide id="3" pos="174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3825">
          <p15:clr>
            <a:srgbClr val="F26B43"/>
          </p15:clr>
        </p15:guide>
        <p15:guide id="6" orient="horz" pos="75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1338081"/>
            <a:ext cx="3007392" cy="3748719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снижения покупательной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каналы продвижения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715" y="5479920"/>
            <a:ext cx="3251847" cy="902811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Мироновская Анна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департамента рекламы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ЗАО «ЮИТ Санкт-Петербург»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962971" y="5846865"/>
            <a:ext cx="2214388" cy="486968"/>
            <a:chOff x="6962971" y="5846865"/>
            <a:chExt cx="2214388" cy="486968"/>
          </a:xfrm>
        </p:grpSpPr>
        <p:sp>
          <p:nvSpPr>
            <p:cNvPr id="13" name="Rectangle 12"/>
            <p:cNvSpPr/>
            <p:nvPr/>
          </p:nvSpPr>
          <p:spPr>
            <a:xfrm>
              <a:off x="7405709" y="5865833"/>
              <a:ext cx="1771650" cy="46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09600" y="5846865"/>
              <a:ext cx="1764000" cy="46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r>
                <a:rPr lang="en-US" sz="2000" dirty="0" smtClean="0"/>
                <a:t>yitgroup.com</a:t>
              </a:r>
              <a:endParaRPr lang="en-US" sz="2000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962971" y="5865833"/>
              <a:ext cx="445446" cy="468000"/>
              <a:chOff x="-3349680" y="1111957"/>
              <a:chExt cx="2844000" cy="2988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-3349680" y="1111957"/>
                <a:ext cx="2844000" cy="298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-2881682" y="1794887"/>
                <a:ext cx="1908003" cy="1655997"/>
              </a:xfrm>
              <a:custGeom>
                <a:avLst/>
                <a:gdLst>
                  <a:gd name="T0" fmla="*/ 60 w 60"/>
                  <a:gd name="T1" fmla="*/ 15 h 52"/>
                  <a:gd name="T2" fmla="*/ 45 w 60"/>
                  <a:gd name="T3" fmla="*/ 0 h 52"/>
                  <a:gd name="T4" fmla="*/ 30 w 60"/>
                  <a:gd name="T5" fmla="*/ 15 h 52"/>
                  <a:gd name="T6" fmla="*/ 15 w 60"/>
                  <a:gd name="T7" fmla="*/ 0 h 52"/>
                  <a:gd name="T8" fmla="*/ 0 w 60"/>
                  <a:gd name="T9" fmla="*/ 15 h 52"/>
                  <a:gd name="T10" fmla="*/ 30 w 60"/>
                  <a:gd name="T11" fmla="*/ 52 h 52"/>
                  <a:gd name="T12" fmla="*/ 60 w 60"/>
                  <a:gd name="T13" fmla="*/ 1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52">
                    <a:moveTo>
                      <a:pt x="60" y="15"/>
                    </a:moveTo>
                    <a:cubicBezTo>
                      <a:pt x="60" y="7"/>
                      <a:pt x="53" y="0"/>
                      <a:pt x="45" y="0"/>
                    </a:cubicBezTo>
                    <a:cubicBezTo>
                      <a:pt x="36" y="0"/>
                      <a:pt x="30" y="7"/>
                      <a:pt x="30" y="15"/>
                    </a:cubicBezTo>
                    <a:cubicBezTo>
                      <a:pt x="30" y="7"/>
                      <a:pt x="23" y="0"/>
                      <a:pt x="15" y="0"/>
                    </a:cubicBezTo>
                    <a:cubicBezTo>
                      <a:pt x="6" y="0"/>
                      <a:pt x="0" y="7"/>
                      <a:pt x="0" y="15"/>
                    </a:cubicBezTo>
                    <a:cubicBezTo>
                      <a:pt x="0" y="33"/>
                      <a:pt x="22" y="52"/>
                      <a:pt x="30" y="52"/>
                    </a:cubicBezTo>
                    <a:cubicBezTo>
                      <a:pt x="37" y="52"/>
                      <a:pt x="60" y="34"/>
                      <a:pt x="60" y="1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7654924" y="6184900"/>
              <a:ext cx="151200" cy="1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962899" y="6184900"/>
              <a:ext cx="352800" cy="1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391524" y="6184900"/>
              <a:ext cx="630000" cy="1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92265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Регулируем, используя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digital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инновации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0BAE-4CF2-4C5B-A9E5-005FB344DC3D}" type="slidenum">
              <a:rPr lang="en-US" smtClean="0"/>
              <a:t>10</a:t>
            </a:fld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5400000">
            <a:off x="5925426" y="4354005"/>
            <a:ext cx="764772" cy="43471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518084"/>
              </p:ext>
            </p:extLst>
          </p:nvPr>
        </p:nvGraphicFramePr>
        <p:xfrm>
          <a:off x="593849" y="1416570"/>
          <a:ext cx="7532556" cy="4174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286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57" y="3650114"/>
            <a:ext cx="2676400" cy="750975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Имиджевая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реклама или скидки?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E30BAE-4CF2-4C5B-A9E5-005FB344DC3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1" name="Content Placeholder 8" descr="A63X0484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2774" y="796683"/>
            <a:ext cx="4963055" cy="428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3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Известный каталог недвижимости, примеры коммуникаций</a:t>
            </a:r>
          </a:p>
          <a:p>
            <a:pPr marL="0" indent="0">
              <a:buNone/>
            </a:pPr>
            <a:endParaRPr lang="ru-RU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Выгодные условия 	 		</a:t>
            </a:r>
            <a:r>
              <a:rPr lang="ru-RU" sz="1800" dirty="0" smtClean="0">
                <a:solidFill>
                  <a:srgbClr val="FF0000"/>
                </a:solidFill>
              </a:rPr>
              <a:t>около 50%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Строим в срок 			</a:t>
            </a:r>
            <a:r>
              <a:rPr lang="ru-RU" sz="1800" dirty="0" smtClean="0">
                <a:solidFill>
                  <a:srgbClr val="FF0000"/>
                </a:solidFill>
              </a:rPr>
              <a:t>почти все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Старт продаж 			</a:t>
            </a:r>
            <a:r>
              <a:rPr lang="ru-RU" sz="1800" dirty="0" smtClean="0">
                <a:solidFill>
                  <a:srgbClr val="FF0000"/>
                </a:solidFill>
              </a:rPr>
              <a:t>около 50%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Готовые квартиры (дом сдан, идет заселение) 	</a:t>
            </a:r>
            <a:r>
              <a:rPr lang="ru-RU" sz="1800" dirty="0" smtClean="0">
                <a:solidFill>
                  <a:srgbClr val="FF0000"/>
                </a:solidFill>
              </a:rPr>
              <a:t>около 30%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Ипотека 				</a:t>
            </a:r>
            <a:r>
              <a:rPr lang="ru-RU" sz="1800" dirty="0" smtClean="0">
                <a:solidFill>
                  <a:srgbClr val="FF0000"/>
                </a:solidFill>
              </a:rPr>
              <a:t>почти у каждого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Рассрочки 			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800" dirty="0" smtClean="0">
                <a:solidFill>
                  <a:srgbClr val="FF0000"/>
                </a:solidFill>
              </a:rPr>
              <a:t>почти </a:t>
            </a:r>
            <a:r>
              <a:rPr lang="ru-RU" sz="1800" dirty="0">
                <a:solidFill>
                  <a:srgbClr val="FF0000"/>
                </a:solidFill>
              </a:rPr>
              <a:t>у каждого </a:t>
            </a:r>
            <a:endParaRPr lang="ru-RU" sz="1800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Супер Скидки 			</a:t>
            </a:r>
            <a:r>
              <a:rPr lang="ru-RU" sz="1800" dirty="0" smtClean="0">
                <a:solidFill>
                  <a:srgbClr val="FF0000"/>
                </a:solidFill>
              </a:rPr>
              <a:t>около 20%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Скидка (в разных вариациях) 		</a:t>
            </a:r>
            <a:r>
              <a:rPr lang="ru-RU" sz="1800" dirty="0" smtClean="0">
                <a:solidFill>
                  <a:srgbClr val="FF0000"/>
                </a:solidFill>
              </a:rPr>
              <a:t>у каждого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в апреле (в вариациях) 	</a:t>
            </a:r>
            <a:r>
              <a:rPr lang="ru-RU" sz="1800" dirty="0" smtClean="0">
                <a:solidFill>
                  <a:srgbClr val="FF0000"/>
                </a:solidFill>
              </a:rPr>
              <a:t>около 50%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Космические условия 		</a:t>
            </a:r>
            <a:r>
              <a:rPr lang="ru-RU" sz="1800" dirty="0" smtClean="0">
                <a:solidFill>
                  <a:srgbClr val="FF0000"/>
                </a:solidFill>
              </a:rPr>
              <a:t>уникальная фраза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0BAE-4CF2-4C5B-A9E5-005FB344DC3D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Креативненько</a:t>
            </a:r>
            <a:r>
              <a:rPr lang="ru-RU" dirty="0" smtClean="0"/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595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E30BAE-4CF2-4C5B-A9E5-005FB344DC3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194872" y="1464964"/>
            <a:ext cx="3050498" cy="3056286"/>
          </a:xfrm>
        </p:spPr>
        <p:txBody>
          <a:bodyPr/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</a:t>
            </a:r>
            <a:b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b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ВНИМАНИЕ!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 descr="A63X3477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0975" y="426215"/>
            <a:ext cx="4635904" cy="49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3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0BAE-4CF2-4C5B-A9E5-005FB344DC3D}" type="slidenum">
              <a:rPr lang="en-US" smtClean="0"/>
              <a:t>2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5010" y="207409"/>
            <a:ext cx="3986739" cy="5463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КЛЮЧЕВЫЕ ВОПРОСЫ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Сокращать или увеличивать рекламный бюджет при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НЕактивном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рынке?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каналы продвижения выбрать?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Пробовать инновации в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рекламе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не рисковать?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Имиджевая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реклама или скидки?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6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 descr="A63X0402.t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0064" y="834839"/>
            <a:ext cx="4231253" cy="4320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68437" y="821737"/>
            <a:ext cx="4214506" cy="43669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Смотрим …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Объем предложений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рынка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Емкость рынка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Рекламный клаттер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Собственный рекламный бюджет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Собственный товарный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запас и задачи по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продажам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… принимаем решение!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E30BAE-4CF2-4C5B-A9E5-005FB344DC3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270000" y="3391199"/>
            <a:ext cx="2676400" cy="1738938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Сокращать или увеличивать рекламный бюджет при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НЕактивном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рынке?</a:t>
            </a:r>
          </a:p>
        </p:txBody>
      </p:sp>
    </p:spTree>
    <p:extLst>
      <p:ext uri="{BB962C8B-B14F-4D97-AF65-F5344CB8AC3E}">
        <p14:creationId xmlns:p14="http://schemas.microsoft.com/office/powerpoint/2010/main" val="234870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Емкость рынка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VS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рекламный клаттер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ru-RU" sz="1100" dirty="0"/>
          </a:p>
          <a:p>
            <a:endParaRPr lang="ru-RU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0BAE-4CF2-4C5B-A9E5-005FB344DC3D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2619"/>
          <a:stretch/>
        </p:blipFill>
        <p:spPr>
          <a:xfrm>
            <a:off x="707431" y="1823399"/>
            <a:ext cx="7889428" cy="388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0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965" y="213028"/>
            <a:ext cx="4509469" cy="2834622"/>
          </a:xfr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Журналы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газеты?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Наружная реклама?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Телевидение?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Радио?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Интернет?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BTL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-мероприятия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E30BAE-4CF2-4C5B-A9E5-005FB344DC3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22400" y="3543599"/>
            <a:ext cx="2676400" cy="1080296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каналы продвижения выбрать?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67964" y="3309522"/>
            <a:ext cx="4509469" cy="24746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Придумать что-то совсем новое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fb.ru/misc/i/gallery/11071/776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781" y="3848176"/>
            <a:ext cx="2795666" cy="177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97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Примеры распределения классических каналов коммуникаций.	 </a:t>
            </a:r>
            <a:r>
              <a:rPr lang="ru-RU" sz="1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Суммарно за 2015 г. Реальные данные.</a:t>
            </a:r>
            <a:endParaRPr lang="en-GB" sz="1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ru-RU" sz="1100" dirty="0"/>
          </a:p>
          <a:p>
            <a:endParaRPr lang="ru-RU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0BAE-4CF2-4C5B-A9E5-005FB344DC3D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52" y="1303200"/>
            <a:ext cx="4046139" cy="18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9821"/>
          <a:stretch/>
        </p:blipFill>
        <p:spPr>
          <a:xfrm>
            <a:off x="397000" y="3710700"/>
            <a:ext cx="1972151" cy="18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429" y="1303200"/>
            <a:ext cx="2536233" cy="18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607" y="3643200"/>
            <a:ext cx="2471507" cy="18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0373" y="3688200"/>
            <a:ext cx="2611536" cy="180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35902" y="3123702"/>
            <a:ext cx="1663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Девелопер №1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31109" y="3128323"/>
            <a:ext cx="1663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Девелопер №2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952" y="5548980"/>
            <a:ext cx="1663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Девелопер №3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67856" y="5578200"/>
            <a:ext cx="1663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Девелопер №4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50545" y="5543923"/>
            <a:ext cx="1663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Девелопер №5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09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3" t="-253" r="31825" b="20019"/>
          <a:stretch/>
        </p:blipFill>
        <p:spPr>
          <a:xfrm>
            <a:off x="3997750" y="878161"/>
            <a:ext cx="4798774" cy="409357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0000" y="3391199"/>
            <a:ext cx="2676400" cy="1409617"/>
          </a:xfrm>
        </p:spPr>
        <p:txBody>
          <a:bodyPr/>
          <a:lstStyle/>
          <a:p>
            <a:pPr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Пробовать инновации в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рекламе и маркетинге,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не рисковать?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5E30BAE-4CF2-4C5B-A9E5-005FB344DC3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97750" y="197345"/>
            <a:ext cx="4808971" cy="54552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НЕКОТОРЫЕ ФАКТЫ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Самые интересные инновации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сосредоточены в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 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Современные новые каналы продвижения требуют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тщательности и невозможны без качественных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СРМ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Первыми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инновации применяют интернет-магазины, причем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обычно с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недорогим массовым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товаром.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Зачастую агентства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недвижимости оказываются более передовыми, чем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застройщики.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Малобюджетная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новая технология продаж может стать неожиданно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эффективной.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93105" y="3244334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38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Пробовать надо все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0BAE-4CF2-4C5B-A9E5-005FB344DC3D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08632" y="1930732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 Marketing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386" y="1462950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Marketing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9858" y="3285398"/>
            <a:ext cx="1926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Re-Marketing 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3849" y="3871718"/>
            <a:ext cx="2840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Автоматическая персонализация 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обращений и скидок </a:t>
            </a:r>
          </a:p>
          <a:p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597" y="1347510"/>
            <a:ext cx="194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Лендинг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3282" y="1462950"/>
            <a:ext cx="838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СММ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7856" y="2244971"/>
            <a:ext cx="814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</a:t>
            </a:r>
            <a:endParaRPr lang="ru-RU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5026" y="2436117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Crowd Marketing</a:t>
            </a:r>
          </a:p>
        </p:txBody>
      </p:sp>
      <p:sp>
        <p:nvSpPr>
          <p:cNvPr id="15" name="Oval 14"/>
          <p:cNvSpPr/>
          <p:nvPr/>
        </p:nvSpPr>
        <p:spPr>
          <a:xfrm>
            <a:off x="3813294" y="2645765"/>
            <a:ext cx="4948457" cy="32303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Оптимизация конверсии</a:t>
            </a:r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sz="2800" b="1" dirty="0" smtClean="0"/>
              <a:t>ЛИД </a:t>
            </a:r>
          </a:p>
          <a:p>
            <a:pPr algn="ctr"/>
            <a:endParaRPr lang="ru-RU" sz="2800" b="1" dirty="0"/>
          </a:p>
          <a:p>
            <a:pPr algn="ctr"/>
            <a:r>
              <a:rPr lang="ru-RU" sz="2800" b="1" dirty="0" smtClean="0"/>
              <a:t>                </a:t>
            </a:r>
            <a:r>
              <a:rPr lang="ru-RU" dirty="0" smtClean="0"/>
              <a:t>                 </a:t>
            </a:r>
            <a:r>
              <a:rPr lang="ru-RU" sz="2800" b="1" dirty="0" smtClean="0"/>
              <a:t>СДЕЛКА</a:t>
            </a:r>
          </a:p>
        </p:txBody>
      </p:sp>
      <p:sp>
        <p:nvSpPr>
          <p:cNvPr id="18" name="Right Arrow 17"/>
          <p:cNvSpPr/>
          <p:nvPr/>
        </p:nvSpPr>
        <p:spPr>
          <a:xfrm rot="5400000">
            <a:off x="5925426" y="4354005"/>
            <a:ext cx="764772" cy="43471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19" name="TextBox 18"/>
          <p:cNvSpPr txBox="1"/>
          <p:nvPr/>
        </p:nvSpPr>
        <p:spPr>
          <a:xfrm>
            <a:off x="1629392" y="5284200"/>
            <a:ext cx="1926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Крибли-Крабли-Бумс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304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Регулируем, используя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digital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инновации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0BAE-4CF2-4C5B-A9E5-005FB344DC3D}" type="slidenum">
              <a:rPr lang="en-US" smtClean="0"/>
              <a:t>9</a:t>
            </a:fld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5400000">
            <a:off x="5925426" y="4354005"/>
            <a:ext cx="764772" cy="43471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8582"/>
              </p:ext>
            </p:extLst>
          </p:nvPr>
        </p:nvGraphicFramePr>
        <p:xfrm>
          <a:off x="925215" y="1443799"/>
          <a:ext cx="6989592" cy="3937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592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IT">
  <a:themeElements>
    <a:clrScheme name="YIT colors">
      <a:dk1>
        <a:sysClr val="windowText" lastClr="000000"/>
      </a:dk1>
      <a:lt1>
        <a:sysClr val="window" lastClr="FFFFFF"/>
      </a:lt1>
      <a:dk2>
        <a:srgbClr val="909093"/>
      </a:dk2>
      <a:lt2>
        <a:srgbClr val="EDE8E0"/>
      </a:lt2>
      <a:accent1>
        <a:srgbClr val="009FDA"/>
      </a:accent1>
      <a:accent2>
        <a:srgbClr val="294754"/>
      </a:accent2>
      <a:accent3>
        <a:srgbClr val="DB4D69"/>
      </a:accent3>
      <a:accent4>
        <a:srgbClr val="FDC82F"/>
      </a:accent4>
      <a:accent5>
        <a:srgbClr val="3F9C35"/>
      </a:accent5>
      <a:accent6>
        <a:srgbClr val="E98300"/>
      </a:accent6>
      <a:hlink>
        <a:srgbClr val="009AD5"/>
      </a:hlink>
      <a:folHlink>
        <a:srgbClr val="909093"/>
      </a:folHlink>
    </a:clrScheme>
    <a:fontScheme name="Y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YIT PowerPoint Template EN 4_3.potx" id="{274E0D44-64C4-408E-A15E-DA5D84B4DA74}" vid="{81128FFB-E3F4-4B9D-B386-CEB9598E01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1788</TotalTime>
  <Words>263</Words>
  <Application>Microsoft Office PowerPoint</Application>
  <PresentationFormat>Экран (4:3)</PresentationFormat>
  <Paragraphs>101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YIT</vt:lpstr>
      <vt:lpstr>Эффективный маркетинг-микс в условиях снижения покупательной активности.  классические VS новые каналы продвижения </vt:lpstr>
      <vt:lpstr>Презентация PowerPoint</vt:lpstr>
      <vt:lpstr>Сокращать или увеличивать рекламный бюджет при НЕактивном рынке?</vt:lpstr>
      <vt:lpstr>Емкость рынка VS рекламный клаттер</vt:lpstr>
      <vt:lpstr>Журналы и газеты?  Наружная реклама?  Телевидение?  Радио?  Интернет?  BTL-мероприятия?</vt:lpstr>
      <vt:lpstr>Примеры распределения классических каналов коммуникаций.  Суммарно за 2015 г. Реальные данные.</vt:lpstr>
      <vt:lpstr>Пробовать инновации в рекламе и маркетинге, или не рисковать?</vt:lpstr>
      <vt:lpstr>Пробовать надо все</vt:lpstr>
      <vt:lpstr>Регулируем, используя digital инновации </vt:lpstr>
      <vt:lpstr>Регулируем, используя digital инновации </vt:lpstr>
      <vt:lpstr>Имиджевая реклама или скидки?</vt:lpstr>
      <vt:lpstr>Креативненько…</vt:lpstr>
      <vt:lpstr>СПАСИБО  ЗА   ВНИМАНИЕ!</vt:lpstr>
    </vt:vector>
  </TitlesOfParts>
  <Company>YIT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YIT PowerPoint Presentation</dc:title>
  <dc:creator>YIT Oyj</dc:creator>
  <cp:lastModifiedBy>PROEstate</cp:lastModifiedBy>
  <cp:revision>74</cp:revision>
  <cp:lastPrinted>2016-04-19T16:28:41Z</cp:lastPrinted>
  <dcterms:created xsi:type="dcterms:W3CDTF">2014-12-22T13:27:27Z</dcterms:created>
  <dcterms:modified xsi:type="dcterms:W3CDTF">2016-04-22T06:09:59Z</dcterms:modified>
</cp:coreProperties>
</file>