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8" r:id="rId5"/>
    <p:sldMasterId id="2147483669" r:id="rId6"/>
    <p:sldMasterId id="2147483660" r:id="rId7"/>
    <p:sldMasterId id="2147483666" r:id="rId8"/>
    <p:sldMasterId id="2147483671" r:id="rId9"/>
    <p:sldMasterId id="2147483673" r:id="rId10"/>
    <p:sldMasterId id="2147483682" r:id="rId11"/>
  </p:sldMasterIdLst>
  <p:notesMasterIdLst>
    <p:notesMasterId r:id="rId25"/>
  </p:notesMasterIdLst>
  <p:sldIdLst>
    <p:sldId id="351" r:id="rId12"/>
    <p:sldId id="394" r:id="rId13"/>
    <p:sldId id="395" r:id="rId14"/>
    <p:sldId id="401" r:id="rId15"/>
    <p:sldId id="388" r:id="rId16"/>
    <p:sldId id="387" r:id="rId17"/>
    <p:sldId id="386" r:id="rId18"/>
    <p:sldId id="396" r:id="rId19"/>
    <p:sldId id="397" r:id="rId20"/>
    <p:sldId id="399" r:id="rId21"/>
    <p:sldId id="402" r:id="rId22"/>
    <p:sldId id="408" r:id="rId23"/>
    <p:sldId id="350" r:id="rId2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ругие авторы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0504D"/>
    <a:srgbClr val="4A7EBB"/>
    <a:srgbClr val="77933C"/>
    <a:srgbClr val="C2B5D3"/>
    <a:srgbClr val="D99694"/>
    <a:srgbClr val="000000"/>
    <a:srgbClr val="FFFFFF"/>
    <a:srgbClr val="7F7F7F"/>
    <a:srgbClr val="AF2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2" autoAdjust="0"/>
    <p:restoredTop sz="96215" autoAdjust="0"/>
  </p:normalViewPr>
  <p:slideViewPr>
    <p:cSldViewPr>
      <p:cViewPr>
        <p:scale>
          <a:sx n="78" d="100"/>
          <a:sy n="78" d="100"/>
        </p:scale>
        <p:origin x="-117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://docs.becar.local/library/nai/consalt/Consulting%20%20Appraisal1/1.1%20&#1044;&#1077;&#1087;&#1072;&#1088;&#1090;&#1072;&#1084;&#1077;&#1085;&#1090;%20&#1082;&#1086;&#1085;&#1089;&#1072;&#1083;&#1090;&#1080;&#1085;&#1075;&#1072;%20&#1080;%20&#1084;&#1072;&#1088;&#1082;&#1077;&#1090;&#1080;&#1085;&#1075;&#1072;%202013-2015/&#1055;&#1088;&#1086;&#1077;&#1082;&#1090;&#1099;%20&#1074;%20&#1088;&#1072;&#1073;&#1086;&#1090;&#1077;%202015/&#1048;&#1089;&#1089;&#1083;&#1077;&#1076;&#1086;&#1074;&#1072;&#1085;&#1080;&#1103;%20&#1076;&#1083;&#1103;%20&#1064;&#1040;&#1054;/&#1056;&#1086;&#1078;&#1076;&#1077;&#1089;&#1090;&#1074;&#1077;&#1085;&#1089;&#1082;&#1080;&#1077;%20&#1089;&#1072;&#1084;&#1084;&#1080;&#1090;&#1099;/&#1048;&#1058;&#1054;&#1043;%20&#1076;&#1083;&#1103;%20&#1074;&#1077;&#1095;&#1077;&#1088;&#1080;&#1085;&#1082;&#1080;%20&#1079;&#1086;&#1083;&#1086;&#1090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68442674671262E-2"/>
          <c:y val="1.8621082349293605E-2"/>
          <c:w val="0.89142974408398779"/>
          <c:h val="0.83460182786434811"/>
        </c:manualLayout>
      </c:layout>
      <c:lineChart>
        <c:grouping val="stacked"/>
        <c:varyColors val="0"/>
        <c:ser>
          <c:idx val="0"/>
          <c:order val="0"/>
          <c:tx>
            <c:strRef>
              <c:f>'Золота Нефть'!$B$1</c:f>
              <c:strCache>
                <c:ptCount val="1"/>
                <c:pt idx="0">
                  <c:v>Среднегодовые цены на нефть, $ за баррель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'Золота Нефть'!$A$2:$A$25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'Золота Нефть'!$B$2:$B$25</c:f>
              <c:numCache>
                <c:formatCode>General</c:formatCode>
                <c:ptCount val="24"/>
                <c:pt idx="0">
                  <c:v>19.399999999999999</c:v>
                </c:pt>
                <c:pt idx="1">
                  <c:v>17</c:v>
                </c:pt>
                <c:pt idx="2">
                  <c:v>15.8</c:v>
                </c:pt>
                <c:pt idx="3" formatCode="0.0">
                  <c:v>17.100000000000001</c:v>
                </c:pt>
                <c:pt idx="4" formatCode="0.0">
                  <c:v>20.5</c:v>
                </c:pt>
                <c:pt idx="5" formatCode="0.0">
                  <c:v>19.100000000000001</c:v>
                </c:pt>
                <c:pt idx="6" formatCode="0.0">
                  <c:v>12.6678</c:v>
                </c:pt>
                <c:pt idx="7" formatCode="0.0">
                  <c:v>17.83358333333333</c:v>
                </c:pt>
                <c:pt idx="8" formatCode="0.0">
                  <c:v>28.356916666666674</c:v>
                </c:pt>
                <c:pt idx="9" formatCode="0.0">
                  <c:v>24.464425000000002</c:v>
                </c:pt>
                <c:pt idx="10" formatCode="0.0">
                  <c:v>25.010958333333335</c:v>
                </c:pt>
                <c:pt idx="11" formatCode="0.0">
                  <c:v>28.864908333333332</c:v>
                </c:pt>
                <c:pt idx="12" formatCode="0.0">
                  <c:v>38.247725000000003</c:v>
                </c:pt>
                <c:pt idx="13" formatCode="0.0">
                  <c:v>54.479324999999996</c:v>
                </c:pt>
                <c:pt idx="14" formatCode="0.0">
                  <c:v>65.38751666666667</c:v>
                </c:pt>
                <c:pt idx="15" formatCode="0.0">
                  <c:v>73.090108333333333</c:v>
                </c:pt>
                <c:pt idx="16" formatCode="0.0">
                  <c:v>98.52194999999999</c:v>
                </c:pt>
                <c:pt idx="17" formatCode="0.0">
                  <c:v>62.674400000000013</c:v>
                </c:pt>
                <c:pt idx="18" formatCode="0.0">
                  <c:v>80.311391666666665</c:v>
                </c:pt>
                <c:pt idx="19" formatCode="0.0">
                  <c:v>110.67423333333336</c:v>
                </c:pt>
                <c:pt idx="20" formatCode="0.0">
                  <c:v>111.421375</c:v>
                </c:pt>
                <c:pt idx="21" formatCode="0.0">
                  <c:v>108.41275833333331</c:v>
                </c:pt>
                <c:pt idx="22" formatCode="0.0">
                  <c:v>99.502349999999993</c:v>
                </c:pt>
                <c:pt idx="23" formatCode="0.0">
                  <c:v>54.007813888888883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19616"/>
        <c:axId val="71525888"/>
      </c:lineChart>
      <c:lineChart>
        <c:grouping val="stacked"/>
        <c:varyColors val="0"/>
        <c:ser>
          <c:idx val="1"/>
          <c:order val="1"/>
          <c:tx>
            <c:strRef>
              <c:f>'Золота Нефть'!$C$1</c:f>
              <c:strCache>
                <c:ptCount val="1"/>
                <c:pt idx="0">
                  <c:v>Среднегодовая стоимость тройной унции золота, $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'Золота Нефть'!$A$2:$A$25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'Золота Нефть'!$C$2:$C$25</c:f>
              <c:numCache>
                <c:formatCode>General</c:formatCode>
                <c:ptCount val="24"/>
                <c:pt idx="0">
                  <c:v>343.82</c:v>
                </c:pt>
                <c:pt idx="1">
                  <c:v>359.77</c:v>
                </c:pt>
                <c:pt idx="2">
                  <c:v>384</c:v>
                </c:pt>
                <c:pt idx="3">
                  <c:v>384.18</c:v>
                </c:pt>
                <c:pt idx="4">
                  <c:v>388.33333333333331</c:v>
                </c:pt>
                <c:pt idx="5">
                  <c:v>335.58333333333331</c:v>
                </c:pt>
                <c:pt idx="6">
                  <c:v>294.5</c:v>
                </c:pt>
                <c:pt idx="7">
                  <c:v>279.58333333333331</c:v>
                </c:pt>
                <c:pt idx="8">
                  <c:v>279.5</c:v>
                </c:pt>
                <c:pt idx="9">
                  <c:v>271.33333333333331</c:v>
                </c:pt>
                <c:pt idx="10">
                  <c:v>310.66666666666669</c:v>
                </c:pt>
                <c:pt idx="11">
                  <c:v>364.41666666666669</c:v>
                </c:pt>
                <c:pt idx="12">
                  <c:v>410.41666666666669</c:v>
                </c:pt>
                <c:pt idx="13">
                  <c:v>446.33333333333331</c:v>
                </c:pt>
                <c:pt idx="14">
                  <c:v>606.5</c:v>
                </c:pt>
                <c:pt idx="15">
                  <c:v>700.41666666666663</c:v>
                </c:pt>
                <c:pt idx="16">
                  <c:v>873.25</c:v>
                </c:pt>
                <c:pt idx="17">
                  <c:v>974.91666666666663</c:v>
                </c:pt>
                <c:pt idx="18">
                  <c:v>1226.4166666666667</c:v>
                </c:pt>
                <c:pt idx="19">
                  <c:v>1571.0833333333333</c:v>
                </c:pt>
                <c:pt idx="20">
                  <c:v>1671.0833333333333</c:v>
                </c:pt>
                <c:pt idx="21">
                  <c:v>1410.4166666666667</c:v>
                </c:pt>
                <c:pt idx="22">
                  <c:v>1266.75</c:v>
                </c:pt>
                <c:pt idx="23">
                  <c:v>1169.1818181818182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37408"/>
        <c:axId val="71527424"/>
      </c:lineChart>
      <c:catAx>
        <c:axId val="715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1525888"/>
        <c:crosses val="autoZero"/>
        <c:auto val="1"/>
        <c:lblAlgn val="ctr"/>
        <c:lblOffset val="100"/>
        <c:noMultiLvlLbl val="0"/>
      </c:catAx>
      <c:valAx>
        <c:axId val="7152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1519616"/>
        <c:crosses val="autoZero"/>
        <c:crossBetween val="between"/>
      </c:valAx>
      <c:valAx>
        <c:axId val="71527424"/>
        <c:scaling>
          <c:orientation val="minMax"/>
          <c:max val="3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1537408"/>
        <c:crosses val="max"/>
        <c:crossBetween val="between"/>
      </c:valAx>
      <c:catAx>
        <c:axId val="7153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52742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924606960030544"/>
          <c:y val="0.89891375529036255"/>
          <c:w val="0.67309733158355201"/>
          <c:h val="0.10030475357247011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882264970995613E-2"/>
          <c:y val="1.9724691970429607E-2"/>
          <c:w val="0.93908766342177585"/>
          <c:h val="0.8449087781430743"/>
        </c:manualLayout>
      </c:layout>
      <c:lineChart>
        <c:grouping val="standard"/>
        <c:varyColors val="0"/>
        <c:ser>
          <c:idx val="0"/>
          <c:order val="0"/>
          <c:tx>
            <c:strRef>
              <c:f>Индексы!$B$1</c:f>
              <c:strCache>
                <c:ptCount val="1"/>
                <c:pt idx="0">
                  <c:v>DJIA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Индексы!$A$2:$A$25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Индексы!$B$2:$B$25</c:f>
              <c:numCache>
                <c:formatCode>#,##0</c:formatCode>
                <c:ptCount val="24"/>
                <c:pt idx="0">
                  <c:v>3284.5833333333335</c:v>
                </c:pt>
                <c:pt idx="1">
                  <c:v>3524.4166666666665</c:v>
                </c:pt>
                <c:pt idx="2">
                  <c:v>3794.25</c:v>
                </c:pt>
                <c:pt idx="3">
                  <c:v>4498.75</c:v>
                </c:pt>
                <c:pt idx="4">
                  <c:v>5749</c:v>
                </c:pt>
                <c:pt idx="5">
                  <c:v>7450.25</c:v>
                </c:pt>
                <c:pt idx="6">
                  <c:v>8629.8333333333339</c:v>
                </c:pt>
                <c:pt idx="7">
                  <c:v>10471</c:v>
                </c:pt>
                <c:pt idx="8">
                  <c:v>10729</c:v>
                </c:pt>
                <c:pt idx="9">
                  <c:v>10193.166666666666</c:v>
                </c:pt>
                <c:pt idx="10">
                  <c:v>8394</c:v>
                </c:pt>
                <c:pt idx="11">
                  <c:v>9007</c:v>
                </c:pt>
                <c:pt idx="12">
                  <c:v>10320.583333333334</c:v>
                </c:pt>
                <c:pt idx="13">
                  <c:v>10545.083333333334</c:v>
                </c:pt>
                <c:pt idx="14">
                  <c:v>11405.75</c:v>
                </c:pt>
                <c:pt idx="15">
                  <c:v>13170</c:v>
                </c:pt>
                <c:pt idx="16">
                  <c:v>11233.166666666666</c:v>
                </c:pt>
                <c:pt idx="17">
                  <c:v>8886</c:v>
                </c:pt>
                <c:pt idx="18">
                  <c:v>10667.166666666666</c:v>
                </c:pt>
                <c:pt idx="19">
                  <c:v>10957.916666666666</c:v>
                </c:pt>
                <c:pt idx="20">
                  <c:v>12964.25</c:v>
                </c:pt>
                <c:pt idx="21">
                  <c:v>15009.666666666666</c:v>
                </c:pt>
                <c:pt idx="22">
                  <c:v>16782.083333333332</c:v>
                </c:pt>
                <c:pt idx="23">
                  <c:v>17599.363636363636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Индексы!$E$1</c:f>
              <c:strCache>
                <c:ptCount val="1"/>
                <c:pt idx="0">
                  <c:v>FTSE 100 Index 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Индексы!$A$2:$A$25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Индексы!$E$2:$E$25</c:f>
              <c:numCache>
                <c:formatCode>General</c:formatCode>
                <c:ptCount val="24"/>
                <c:pt idx="0">
                  <c:v>2500</c:v>
                </c:pt>
                <c:pt idx="1">
                  <c:v>2778</c:v>
                </c:pt>
                <c:pt idx="2">
                  <c:v>3334</c:v>
                </c:pt>
                <c:pt idx="3">
                  <c:v>3000</c:v>
                </c:pt>
                <c:pt idx="4">
                  <c:v>3667</c:v>
                </c:pt>
                <c:pt idx="5">
                  <c:v>4111</c:v>
                </c:pt>
                <c:pt idx="6">
                  <c:v>5056</c:v>
                </c:pt>
                <c:pt idx="7">
                  <c:v>5723</c:v>
                </c:pt>
                <c:pt idx="8">
                  <c:v>6667</c:v>
                </c:pt>
                <c:pt idx="9" formatCode="#,##0">
                  <c:v>6222</c:v>
                </c:pt>
                <c:pt idx="10" formatCode="#,##0">
                  <c:v>3305</c:v>
                </c:pt>
                <c:pt idx="11" formatCode="#,##0">
                  <c:v>4056.3333333333335</c:v>
                </c:pt>
                <c:pt idx="12" formatCode="#,##0">
                  <c:v>4522.25</c:v>
                </c:pt>
                <c:pt idx="13" formatCode="#,##0">
                  <c:v>5162.666666666667</c:v>
                </c:pt>
                <c:pt idx="14" formatCode="#,##0">
                  <c:v>5920.916666666667</c:v>
                </c:pt>
                <c:pt idx="15" formatCode="#,##0">
                  <c:v>6403.75</c:v>
                </c:pt>
                <c:pt idx="16" formatCode="#,##0">
                  <c:v>5361.083333333333</c:v>
                </c:pt>
                <c:pt idx="17" formatCode="#,##0">
                  <c:v>4565.666666666667</c:v>
                </c:pt>
                <c:pt idx="18" formatCode="#,##0">
                  <c:v>5465.833333333333</c:v>
                </c:pt>
                <c:pt idx="19" formatCode="#,##0">
                  <c:v>5690.083333333333</c:v>
                </c:pt>
                <c:pt idx="20" formatCode="#,##0">
                  <c:v>5267.5</c:v>
                </c:pt>
                <c:pt idx="21" formatCode="#,##0">
                  <c:v>6473.583333333333</c:v>
                </c:pt>
                <c:pt idx="22" formatCode="#,##0">
                  <c:v>6682.083333333333</c:v>
                </c:pt>
                <c:pt idx="23" formatCode="#,##0">
                  <c:v>6634.909090909091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Индексы!$H$1</c:f>
              <c:strCache>
                <c:ptCount val="1"/>
                <c:pt idx="0">
                  <c:v>CAC 40 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Индексы!$A$2:$A$25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Индексы!$H$2:$H$25</c:f>
              <c:numCache>
                <c:formatCode>General</c:formatCode>
                <c:ptCount val="24"/>
                <c:pt idx="0">
                  <c:v>1750</c:v>
                </c:pt>
                <c:pt idx="1">
                  <c:v>1750</c:v>
                </c:pt>
                <c:pt idx="2">
                  <c:v>2333</c:v>
                </c:pt>
                <c:pt idx="3">
                  <c:v>1916</c:v>
                </c:pt>
                <c:pt idx="4">
                  <c:v>2000</c:v>
                </c:pt>
                <c:pt idx="5">
                  <c:v>2417</c:v>
                </c:pt>
                <c:pt idx="6">
                  <c:v>3167</c:v>
                </c:pt>
                <c:pt idx="7">
                  <c:v>4167</c:v>
                </c:pt>
                <c:pt idx="8">
                  <c:v>6000</c:v>
                </c:pt>
                <c:pt idx="9">
                  <c:v>5916</c:v>
                </c:pt>
                <c:pt idx="10">
                  <c:v>4500</c:v>
                </c:pt>
                <c:pt idx="11">
                  <c:v>3000</c:v>
                </c:pt>
                <c:pt idx="12">
                  <c:v>3666</c:v>
                </c:pt>
                <c:pt idx="13">
                  <c:v>3833</c:v>
                </c:pt>
                <c:pt idx="14">
                  <c:v>4833</c:v>
                </c:pt>
                <c:pt idx="15">
                  <c:v>5583</c:v>
                </c:pt>
                <c:pt idx="16">
                  <c:v>5666</c:v>
                </c:pt>
                <c:pt idx="17">
                  <c:v>3167</c:v>
                </c:pt>
                <c:pt idx="18">
                  <c:v>4000</c:v>
                </c:pt>
                <c:pt idx="19">
                  <c:v>3833</c:v>
                </c:pt>
                <c:pt idx="20">
                  <c:v>3250</c:v>
                </c:pt>
                <c:pt idx="21">
                  <c:v>3666</c:v>
                </c:pt>
                <c:pt idx="22">
                  <c:v>4250</c:v>
                </c:pt>
                <c:pt idx="23">
                  <c:v>4250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Индексы!$K$1</c:f>
              <c:strCache>
                <c:ptCount val="1"/>
                <c:pt idx="0">
                  <c:v>Индекс РТС 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Индексы!$A$2:$A$25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Индексы!$K$2:$K$25</c:f>
              <c:numCache>
                <c:formatCode>General</c:formatCode>
                <c:ptCount val="24"/>
                <c:pt idx="3" formatCode="_-* #,##0\ _₽_-;\-* #,##0\ _₽_-;_-* &quot;-&quot;??\ _₽_-;_-@_-">
                  <c:v>100</c:v>
                </c:pt>
                <c:pt idx="4" formatCode="_-* #,##0\ _₽_-;\-* #,##0\ _₽_-;_-* &quot;-&quot;??\ _₽_-;_-@_-">
                  <c:v>145.81499999999997</c:v>
                </c:pt>
                <c:pt idx="5" formatCode="_-* #,##0\ _₽_-;\-* #,##0\ _₽_-;_-* &quot;-&quot;??\ _₽_-;_-@_-">
                  <c:v>385.72333333333336</c:v>
                </c:pt>
                <c:pt idx="6" formatCode="_-* #,##0\ _₽_-;\-* #,##0\ _₽_-;_-* &quot;-&quot;??\ _₽_-;_-@_-">
                  <c:v>168.45166666666668</c:v>
                </c:pt>
                <c:pt idx="7" formatCode="_-* #,##0\ _₽_-;\-* #,##0\ _₽_-;_-* &quot;-&quot;??\ _₽_-;_-@_-">
                  <c:v>100.67999999999999</c:v>
                </c:pt>
                <c:pt idx="8" formatCode="_-* #,##0\ _₽_-;\-* #,##0\ _₽_-;_-* &quot;-&quot;??\ _₽_-;_-@_-">
                  <c:v>189.37249999999997</c:v>
                </c:pt>
                <c:pt idx="9" formatCode="_-* #,##0\ _₽_-;\-* #,##0\ _₽_-;_-* &quot;-&quot;??\ _₽_-;_-@_-">
                  <c:v>198.80833333333337</c:v>
                </c:pt>
                <c:pt idx="10" formatCode="_-* #,##0\ _₽_-;\-* #,##0\ _₽_-;_-* &quot;-&quot;??\ _₽_-;_-@_-">
                  <c:v>344.3533333333333</c:v>
                </c:pt>
                <c:pt idx="11" formatCode="_-* #,##0\ _₽_-;\-* #,##0\ _₽_-;_-* &quot;-&quot;??\ _₽_-;_-@_-">
                  <c:v>469.94333333333338</c:v>
                </c:pt>
                <c:pt idx="12" formatCode="_-* #,##0\ _₽_-;\-* #,##0\ _₽_-;_-* &quot;-&quot;??\ _₽_-;_-@_-">
                  <c:v>624.31083333333333</c:v>
                </c:pt>
                <c:pt idx="13" formatCode="_-* #,##0\ _₽_-;\-* #,##0\ _₽_-;_-* &quot;-&quot;??\ _₽_-;_-@_-">
                  <c:v>741.09222222222218</c:v>
                </c:pt>
                <c:pt idx="14" formatCode="_-* #,##0\ _₽_-;\-* #,##0\ _₽_-;_-* &quot;-&quot;??\ _₽_-;_-@_-">
                  <c:v>1571.4549999999999</c:v>
                </c:pt>
                <c:pt idx="15" formatCode="_-* #,##0\ _₽_-;\-* #,##0\ _₽_-;_-* &quot;-&quot;??\ _₽_-;_-@_-">
                  <c:v>1997.4716659999999</c:v>
                </c:pt>
                <c:pt idx="16" formatCode="_-* #,##0\ _₽_-;\-* #,##0\ _₽_-;_-* &quot;-&quot;??\ _₽_-;_-@_-">
                  <c:v>687.80000000000007</c:v>
                </c:pt>
                <c:pt idx="17" formatCode="_-* #,##0\ _₽_-;\-* #,##0\ _₽_-;_-* &quot;-&quot;??\ _₽_-;_-@_-">
                  <c:v>717.82799999999997</c:v>
                </c:pt>
                <c:pt idx="18" formatCode="_-* #,##0\ _₽_-;\-* #,##0\ _₽_-;_-* &quot;-&quot;??\ _₽_-;_-@_-">
                  <c:v>1509.7741659999999</c:v>
                </c:pt>
                <c:pt idx="19" formatCode="_-* #,##0\ _₽_-;\-* #,##0\ _₽_-;_-* &quot;-&quot;??\ _₽_-;_-@_-">
                  <c:v>1766.75</c:v>
                </c:pt>
                <c:pt idx="20" formatCode="_-* #,##0\ _₽_-;\-* #,##0\ _₽_-;_-* &quot;-&quot;??\ _₽_-;_-@_-">
                  <c:v>1481.43</c:v>
                </c:pt>
                <c:pt idx="21" formatCode="_-* #,##0\ _₽_-;\-* #,##0\ _₽_-;_-* &quot;-&quot;??\ _₽_-;_-@_-">
                  <c:v>1415.2974999999999</c:v>
                </c:pt>
                <c:pt idx="22" formatCode="_-* #,##0\ _₽_-;\-* #,##0\ _₽_-;_-* &quot;-&quot;??\ _₽_-;_-@_-">
                  <c:v>882.49</c:v>
                </c:pt>
                <c:pt idx="23" formatCode="_-* #,##0\ _₽_-;\-* #,##0\ _₽_-;_-* &quot;-&quot;??\ _₽_-;_-@_-">
                  <c:v>861.83699999999988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58976"/>
        <c:axId val="68160896"/>
      </c:lineChart>
      <c:catAx>
        <c:axId val="681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681608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68160896"/>
        <c:scaling>
          <c:orientation val="minMax"/>
          <c:max val="18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681589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35215657834098E-2"/>
          <c:y val="4.8052540970352969E-2"/>
          <c:w val="0.92916264008917104"/>
          <c:h val="0.89691393159805755"/>
        </c:manualLayout>
      </c:layout>
      <c:lineChart>
        <c:grouping val="standard"/>
        <c:varyColors val="0"/>
        <c:ser>
          <c:idx val="2"/>
          <c:order val="0"/>
          <c:tx>
            <c:strRef>
              <c:f>'Ключевые ставки'!$E$1</c:f>
              <c:strCache>
                <c:ptCount val="1"/>
                <c:pt idx="0">
                  <c:v>Россия (ставка рефинансирования)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>
                <a:solidFill>
                  <a:schemeClr val="bg1"/>
                </a:solidFill>
              </a:ln>
            </c:spPr>
          </c:marker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ставки'!$E$47:$E$70</c:f>
              <c:numCache>
                <c:formatCode>General</c:formatCode>
                <c:ptCount val="24"/>
                <c:pt idx="0">
                  <c:v>50</c:v>
                </c:pt>
                <c:pt idx="1">
                  <c:v>138.75</c:v>
                </c:pt>
                <c:pt idx="2">
                  <c:v>175.5</c:v>
                </c:pt>
                <c:pt idx="3">
                  <c:v>180</c:v>
                </c:pt>
                <c:pt idx="4">
                  <c:v>160</c:v>
                </c:pt>
                <c:pt idx="5">
                  <c:v>48</c:v>
                </c:pt>
                <c:pt idx="6">
                  <c:v>28</c:v>
                </c:pt>
                <c:pt idx="7">
                  <c:v>80</c:v>
                </c:pt>
                <c:pt idx="8">
                  <c:v>55</c:v>
                </c:pt>
                <c:pt idx="9">
                  <c:v>28</c:v>
                </c:pt>
                <c:pt idx="10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07040"/>
        <c:axId val="71608960"/>
      </c:lineChart>
      <c:catAx>
        <c:axId val="7160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71608960"/>
        <c:crosses val="autoZero"/>
        <c:auto val="1"/>
        <c:lblAlgn val="ctr"/>
        <c:lblOffset val="100"/>
        <c:tickMarkSkip val="1"/>
        <c:noMultiLvlLbl val="0"/>
      </c:catAx>
      <c:valAx>
        <c:axId val="71608960"/>
        <c:scaling>
          <c:orientation val="minMax"/>
          <c:max val="1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1607040"/>
        <c:crosses val="autoZero"/>
        <c:crossBetween val="midCat"/>
        <c:majorUnit val="3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46857684538386E-2"/>
          <c:y val="4.8041656816183796E-2"/>
          <c:w val="0.93622132192793384"/>
          <c:h val="0.84937241505812244"/>
        </c:manualLayout>
      </c:layout>
      <c:lineChart>
        <c:grouping val="standard"/>
        <c:varyColors val="0"/>
        <c:ser>
          <c:idx val="0"/>
          <c:order val="0"/>
          <c:tx>
            <c:strRef>
              <c:f>'Ключевые ставки'!$B$1</c:f>
              <c:strCache>
                <c:ptCount val="1"/>
                <c:pt idx="0">
                  <c:v>Франция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>
                <a:solidFill>
                  <a:schemeClr val="bg1"/>
                </a:solidFill>
              </a:ln>
            </c:spPr>
          </c:marker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ставки'!$B$2:$B$25</c:f>
              <c:numCache>
                <c:formatCode>0.0</c:formatCode>
                <c:ptCount val="24"/>
                <c:pt idx="0">
                  <c:v>9.69</c:v>
                </c:pt>
                <c:pt idx="1">
                  <c:v>10.4</c:v>
                </c:pt>
                <c:pt idx="2">
                  <c:v>8.4</c:v>
                </c:pt>
                <c:pt idx="3" formatCode="General">
                  <c:v>5.82</c:v>
                </c:pt>
                <c:pt idx="4" formatCode="General">
                  <c:v>6.65</c:v>
                </c:pt>
                <c:pt idx="5" formatCode="General">
                  <c:v>3.87</c:v>
                </c:pt>
                <c:pt idx="6" formatCode="General">
                  <c:v>3.36</c:v>
                </c:pt>
                <c:pt idx="7" formatCode="General">
                  <c:v>3</c:v>
                </c:pt>
                <c:pt idx="8" formatCode="General">
                  <c:v>3</c:v>
                </c:pt>
                <c:pt idx="9" formatCode="General">
                  <c:v>4.75</c:v>
                </c:pt>
                <c:pt idx="10" formatCode="General">
                  <c:v>3.25</c:v>
                </c:pt>
                <c:pt idx="11" formatCode="General">
                  <c:v>2.75</c:v>
                </c:pt>
                <c:pt idx="12" formatCode="General">
                  <c:v>2</c:v>
                </c:pt>
                <c:pt idx="13" formatCode="General">
                  <c:v>2</c:v>
                </c:pt>
                <c:pt idx="14" formatCode="General">
                  <c:v>2.25</c:v>
                </c:pt>
                <c:pt idx="15" formatCode="General">
                  <c:v>3.5</c:v>
                </c:pt>
                <c:pt idx="16" formatCode="General">
                  <c:v>4</c:v>
                </c:pt>
                <c:pt idx="17" formatCode="General">
                  <c:v>2.5</c:v>
                </c:pt>
                <c:pt idx="18" formatCode="General">
                  <c:v>1</c:v>
                </c:pt>
                <c:pt idx="19" formatCode="General">
                  <c:v>1</c:v>
                </c:pt>
                <c:pt idx="20" formatCode="General">
                  <c:v>0.75</c:v>
                </c:pt>
                <c:pt idx="21" formatCode="General">
                  <c:v>0.25</c:v>
                </c:pt>
                <c:pt idx="22" formatCode="General">
                  <c:v>0.25</c:v>
                </c:pt>
                <c:pt idx="23" formatCode="General">
                  <c:v>0.05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'Ключевые ставки'!$C$1</c:f>
              <c:strCache>
                <c:ptCount val="1"/>
                <c:pt idx="0">
                  <c:v>Англия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>
                <a:solidFill>
                  <a:schemeClr val="bg1"/>
                </a:solidFill>
              </a:ln>
            </c:spPr>
          </c:marker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ставки'!$C$2:$C$25</c:f>
              <c:numCache>
                <c:formatCode>General</c:formatCode>
                <c:ptCount val="24"/>
                <c:pt idx="0">
                  <c:v>6.875</c:v>
                </c:pt>
                <c:pt idx="1">
                  <c:v>5.375</c:v>
                </c:pt>
                <c:pt idx="2">
                  <c:v>6.125</c:v>
                </c:pt>
                <c:pt idx="3">
                  <c:v>6.125</c:v>
                </c:pt>
                <c:pt idx="4">
                  <c:v>6.375</c:v>
                </c:pt>
                <c:pt idx="5">
                  <c:v>5.9375</c:v>
                </c:pt>
                <c:pt idx="6">
                  <c:v>7.25</c:v>
                </c:pt>
                <c:pt idx="7">
                  <c:v>6.25</c:v>
                </c:pt>
                <c:pt idx="8">
                  <c:v>5.5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3.75</c:v>
                </c:pt>
                <c:pt idx="13">
                  <c:v>4.75</c:v>
                </c:pt>
                <c:pt idx="14">
                  <c:v>4.5</c:v>
                </c:pt>
                <c:pt idx="15">
                  <c:v>5</c:v>
                </c:pt>
                <c:pt idx="16">
                  <c:v>5.5</c:v>
                </c:pt>
                <c:pt idx="17">
                  <c:v>2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'Ключевые ставки'!$D$1</c:f>
              <c:strCache>
                <c:ptCount val="1"/>
                <c:pt idx="0">
                  <c:v>США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>
                <a:solidFill>
                  <a:schemeClr val="bg1"/>
                </a:solidFill>
              </a:ln>
            </c:spPr>
          </c:marker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ставки'!$D$2:$D$25</c:f>
              <c:numCache>
                <c:formatCode>0.0</c:formatCode>
                <c:ptCount val="24"/>
                <c:pt idx="0">
                  <c:v>3.3333333333333335</c:v>
                </c:pt>
                <c:pt idx="1">
                  <c:v>3</c:v>
                </c:pt>
                <c:pt idx="2">
                  <c:v>4.166666666666667</c:v>
                </c:pt>
                <c:pt idx="3" formatCode="General">
                  <c:v>5.5</c:v>
                </c:pt>
                <c:pt idx="4" formatCode="General">
                  <c:v>5.5</c:v>
                </c:pt>
                <c:pt idx="5" formatCode="General">
                  <c:v>5.25</c:v>
                </c:pt>
                <c:pt idx="6" formatCode="General">
                  <c:v>5.5</c:v>
                </c:pt>
                <c:pt idx="7" formatCode="General">
                  <c:v>4.75</c:v>
                </c:pt>
                <c:pt idx="8" formatCode="General">
                  <c:v>5.5</c:v>
                </c:pt>
                <c:pt idx="9" formatCode="General">
                  <c:v>6.5</c:v>
                </c:pt>
                <c:pt idx="10" formatCode="General">
                  <c:v>1.75</c:v>
                </c:pt>
                <c:pt idx="11" formatCode="General">
                  <c:v>1.25</c:v>
                </c:pt>
                <c:pt idx="12" formatCode="General">
                  <c:v>1</c:v>
                </c:pt>
                <c:pt idx="13" formatCode="General">
                  <c:v>2.25</c:v>
                </c:pt>
                <c:pt idx="14" formatCode="General">
                  <c:v>4.25</c:v>
                </c:pt>
                <c:pt idx="15" formatCode="General">
                  <c:v>5.25</c:v>
                </c:pt>
                <c:pt idx="16" formatCode="General">
                  <c:v>4.25</c:v>
                </c:pt>
                <c:pt idx="17" formatCode="General">
                  <c:v>0.25</c:v>
                </c:pt>
                <c:pt idx="18" formatCode="General">
                  <c:v>0.25</c:v>
                </c:pt>
                <c:pt idx="19" formatCode="General">
                  <c:v>0.25</c:v>
                </c:pt>
                <c:pt idx="20" formatCode="General">
                  <c:v>0.25</c:v>
                </c:pt>
                <c:pt idx="21" formatCode="General">
                  <c:v>0.25</c:v>
                </c:pt>
                <c:pt idx="22" formatCode="General">
                  <c:v>0.25</c:v>
                </c:pt>
                <c:pt idx="23" formatCode="General">
                  <c:v>0.25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'Ключевые ставки'!$E$1</c:f>
              <c:strCache>
                <c:ptCount val="1"/>
                <c:pt idx="0">
                  <c:v>Россия (ставка рефинансирования)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>
                <a:solidFill>
                  <a:schemeClr val="bg1"/>
                </a:solidFill>
              </a:ln>
            </c:spPr>
          </c:marker>
          <c:dPt>
            <c:idx val="21"/>
            <c:marker>
              <c:symbol val="none"/>
            </c:marker>
            <c:bubble3D val="0"/>
            <c:spPr>
              <a:ln w="38100">
                <a:noFill/>
              </a:ln>
            </c:spPr>
          </c:dPt>
          <c:dPt>
            <c:idx val="22"/>
            <c:marker>
              <c:symbol val="none"/>
            </c:marker>
            <c:bubble3D val="0"/>
            <c:spPr>
              <a:ln w="38100">
                <a:noFill/>
              </a:ln>
            </c:spPr>
          </c:dPt>
          <c:dPt>
            <c:idx val="23"/>
            <c:marker>
              <c:symbol val="none"/>
            </c:marker>
            <c:bubble3D val="0"/>
            <c:spPr>
              <a:ln w="38100">
                <a:noFill/>
              </a:ln>
            </c:spPr>
          </c:dPt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ставки'!$E$2:$E$25</c:f>
              <c:numCache>
                <c:formatCode>General</c:formatCode>
                <c:ptCount val="24"/>
                <c:pt idx="11">
                  <c:v>21</c:v>
                </c:pt>
                <c:pt idx="12">
                  <c:v>16</c:v>
                </c:pt>
                <c:pt idx="13">
                  <c:v>14</c:v>
                </c:pt>
                <c:pt idx="14">
                  <c:v>13</c:v>
                </c:pt>
                <c:pt idx="15">
                  <c:v>11.5</c:v>
                </c:pt>
                <c:pt idx="16">
                  <c:v>10.5</c:v>
                </c:pt>
                <c:pt idx="17">
                  <c:v>12</c:v>
                </c:pt>
                <c:pt idx="18">
                  <c:v>9</c:v>
                </c:pt>
                <c:pt idx="19">
                  <c:v>8</c:v>
                </c:pt>
                <c:pt idx="20">
                  <c:v>8.25</c:v>
                </c:pt>
                <c:pt idx="21">
                  <c:v>8.25</c:v>
                </c:pt>
                <c:pt idx="22">
                  <c:v>8.25</c:v>
                </c:pt>
                <c:pt idx="23">
                  <c:v>8.25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'Ключевые ставки'!$F$1</c:f>
              <c:strCache>
                <c:ptCount val="1"/>
                <c:pt idx="0">
                  <c:v>Россия (ключевая ставка)</c:v>
                </c:pt>
              </c:strCache>
            </c:strRef>
          </c:tx>
          <c:spPr>
            <a:ln w="38100">
              <a:solidFill>
                <a:srgbClr val="77933C"/>
              </a:solidFill>
            </a:ln>
          </c:spPr>
          <c:marker>
            <c:symbol val="circle"/>
            <c:size val="5"/>
            <c:spPr>
              <a:solidFill>
                <a:srgbClr val="98B954"/>
              </a:solidFill>
              <a:ln>
                <a:solidFill>
                  <a:schemeClr val="bg1"/>
                </a:solidFill>
              </a:ln>
            </c:spPr>
          </c:marker>
          <c:dPt>
            <c:idx val="22"/>
            <c:bubble3D val="0"/>
            <c:spPr>
              <a:ln w="38100">
                <a:solidFill>
                  <a:srgbClr val="98B954"/>
                </a:solidFill>
              </a:ln>
            </c:spPr>
          </c:dPt>
          <c:dPt>
            <c:idx val="23"/>
            <c:bubble3D val="0"/>
            <c:spPr>
              <a:ln w="38100">
                <a:solidFill>
                  <a:srgbClr val="98B954"/>
                </a:solidFill>
              </a:ln>
            </c:spPr>
          </c:dPt>
          <c:cat>
            <c:numRef>
              <c:f>'Ключевые ставки'!$A$2:$A$25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'Ключевые ставки'!$F$2:$F$25</c:f>
              <c:numCache>
                <c:formatCode>General</c:formatCode>
                <c:ptCount val="24"/>
                <c:pt idx="21">
                  <c:v>5.5</c:v>
                </c:pt>
                <c:pt idx="22">
                  <c:v>8</c:v>
                </c:pt>
                <c:pt idx="23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99168"/>
        <c:axId val="72205056"/>
      </c:lineChart>
      <c:catAx>
        <c:axId val="721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2205056"/>
        <c:crosses val="autoZero"/>
        <c:auto val="1"/>
        <c:lblAlgn val="ctr"/>
        <c:lblOffset val="100"/>
        <c:tickMarkSkip val="1"/>
        <c:noMultiLvlLbl val="0"/>
      </c:catAx>
      <c:valAx>
        <c:axId val="72205056"/>
        <c:scaling>
          <c:orientation val="minMax"/>
          <c:max val="21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2199168"/>
        <c:crosses val="autoZero"/>
        <c:crossBetween val="midCat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Лондон!$H$1</c:f>
              <c:strCache>
                <c:ptCount val="1"/>
                <c:pt idx="0">
                  <c:v>Среднегодовая стоимость жилой недвижимости в Нью-Йорке, $ за кв. м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Лондон!$A$2:$A$25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Лондон!$H$2:$H$25</c:f>
              <c:numCache>
                <c:formatCode>0</c:formatCode>
                <c:ptCount val="24"/>
                <c:pt idx="0">
                  <c:v>3907.2956999999997</c:v>
                </c:pt>
                <c:pt idx="1">
                  <c:v>4144.1014999999998</c:v>
                </c:pt>
                <c:pt idx="2">
                  <c:v>3971.8790999999997</c:v>
                </c:pt>
                <c:pt idx="3">
                  <c:v>3681.2538</c:v>
                </c:pt>
                <c:pt idx="4">
                  <c:v>3562.8508999999999</c:v>
                </c:pt>
                <c:pt idx="5">
                  <c:v>3842.7122999999997</c:v>
                </c:pt>
                <c:pt idx="6">
                  <c:v>4219.4488000000001</c:v>
                </c:pt>
                <c:pt idx="7">
                  <c:v>4800.6993999999995</c:v>
                </c:pt>
                <c:pt idx="8">
                  <c:v>5005.2134999999998</c:v>
                </c:pt>
                <c:pt idx="9">
                  <c:v>5651.0474999999997</c:v>
                </c:pt>
                <c:pt idx="10">
                  <c:v>6135.4229999999998</c:v>
                </c:pt>
                <c:pt idx="11">
                  <c:v>6619.7984999999999</c:v>
                </c:pt>
                <c:pt idx="12">
                  <c:v>7427.0909999999994</c:v>
                </c:pt>
                <c:pt idx="13">
                  <c:v>8718.759</c:v>
                </c:pt>
                <c:pt idx="14">
                  <c:v>10656.261</c:v>
                </c:pt>
                <c:pt idx="15">
                  <c:v>11625.011999999999</c:v>
                </c:pt>
                <c:pt idx="16">
                  <c:v>12378.484999999999</c:v>
                </c:pt>
                <c:pt idx="17">
                  <c:v>13024.319</c:v>
                </c:pt>
                <c:pt idx="18">
                  <c:v>11517.373</c:v>
                </c:pt>
                <c:pt idx="19">
                  <c:v>11625.011999999999</c:v>
                </c:pt>
                <c:pt idx="20">
                  <c:v>11840.289999999999</c:v>
                </c:pt>
                <c:pt idx="21">
                  <c:v>12378.484999999999</c:v>
                </c:pt>
                <c:pt idx="22">
                  <c:v>15101.751699999999</c:v>
                </c:pt>
                <c:pt idx="23">
                  <c:v>15284.737999999999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93440"/>
        <c:axId val="75295360"/>
      </c:lineChart>
      <c:catAx>
        <c:axId val="7529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5295360"/>
        <c:crosses val="autoZero"/>
        <c:auto val="1"/>
        <c:lblAlgn val="ctr"/>
        <c:lblOffset val="100"/>
        <c:noMultiLvlLbl val="0"/>
      </c:catAx>
      <c:valAx>
        <c:axId val="752953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52934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65655615840153E-2"/>
          <c:y val="4.101305853578309E-2"/>
          <c:w val="0.93196820221623677"/>
          <c:h val="0.85554718223811033"/>
        </c:manualLayout>
      </c:layout>
      <c:lineChart>
        <c:grouping val="standard"/>
        <c:varyColors val="0"/>
        <c:ser>
          <c:idx val="0"/>
          <c:order val="0"/>
          <c:tx>
            <c:strRef>
              <c:f>Лондон!$D$1</c:f>
              <c:strCache>
                <c:ptCount val="1"/>
                <c:pt idx="0">
                  <c:v>Среднегодовая стоимость жилой недвижимости в Лондоне, £ за кв. м 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Лондон!$A$2:$A$25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Лондон!$D$2:$D$25</c:f>
              <c:numCache>
                <c:formatCode>General</c:formatCode>
                <c:ptCount val="24"/>
                <c:pt idx="0">
                  <c:v>1026</c:v>
                </c:pt>
                <c:pt idx="1">
                  <c:v>1065</c:v>
                </c:pt>
                <c:pt idx="2">
                  <c:v>1157</c:v>
                </c:pt>
                <c:pt idx="3">
                  <c:v>1184</c:v>
                </c:pt>
                <c:pt idx="4">
                  <c:v>1236</c:v>
                </c:pt>
                <c:pt idx="5">
                  <c:v>1394</c:v>
                </c:pt>
                <c:pt idx="6">
                  <c:v>1513</c:v>
                </c:pt>
                <c:pt idx="7">
                  <c:v>1868</c:v>
                </c:pt>
                <c:pt idx="8">
                  <c:v>2157</c:v>
                </c:pt>
                <c:pt idx="9">
                  <c:v>2394</c:v>
                </c:pt>
                <c:pt idx="10">
                  <c:v>2723</c:v>
                </c:pt>
                <c:pt idx="11">
                  <c:v>3184</c:v>
                </c:pt>
                <c:pt idx="12">
                  <c:v>3592</c:v>
                </c:pt>
                <c:pt idx="13">
                  <c:v>3723</c:v>
                </c:pt>
                <c:pt idx="14">
                  <c:v>4026</c:v>
                </c:pt>
                <c:pt idx="15">
                  <c:v>4500</c:v>
                </c:pt>
                <c:pt idx="16">
                  <c:v>4618</c:v>
                </c:pt>
                <c:pt idx="17">
                  <c:v>4447</c:v>
                </c:pt>
                <c:pt idx="18">
                  <c:v>5065</c:v>
                </c:pt>
                <c:pt idx="19">
                  <c:v>5276</c:v>
                </c:pt>
                <c:pt idx="20">
                  <c:v>5394</c:v>
                </c:pt>
                <c:pt idx="21">
                  <c:v>5631</c:v>
                </c:pt>
                <c:pt idx="22">
                  <c:v>6473</c:v>
                </c:pt>
                <c:pt idx="23">
                  <c:v>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47680"/>
        <c:axId val="87849600"/>
      </c:lineChart>
      <c:catAx>
        <c:axId val="878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849600"/>
        <c:crosses val="autoZero"/>
        <c:auto val="1"/>
        <c:lblAlgn val="ctr"/>
        <c:lblOffset val="100"/>
        <c:noMultiLvlLbl val="0"/>
      </c:catAx>
      <c:valAx>
        <c:axId val="878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8476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79064686743671E-2"/>
          <c:y val="1.4883196805130595E-2"/>
          <c:w val="0.92755214584488932"/>
          <c:h val="0.86129026496975714"/>
        </c:manualLayout>
      </c:layout>
      <c:lineChart>
        <c:grouping val="standard"/>
        <c:varyColors val="0"/>
        <c:ser>
          <c:idx val="0"/>
          <c:order val="0"/>
          <c:tx>
            <c:strRef>
              <c:f>'Жилье Париж'!$B$1</c:f>
              <c:strCache>
                <c:ptCount val="1"/>
                <c:pt idx="0">
                  <c:v>Среднегодовая стоимость жилой недвижимости в Париже, € за кв.м.</c:v>
                </c:pt>
              </c:strCache>
            </c:strRef>
          </c:tx>
          <c:spPr>
            <a:ln>
              <a:solidFill>
                <a:srgbClr val="1F33ED"/>
              </a:solidFill>
            </a:ln>
          </c:spPr>
          <c:marker>
            <c:symbol val="circle"/>
            <c:size val="5"/>
            <c:spPr>
              <a:solidFill>
                <a:srgbClr val="1F33ED"/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'Жилье Париж'!$A$3:$A$26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'Жилье Париж'!$B$3:$B$26</c:f>
              <c:numCache>
                <c:formatCode>#,##0</c:formatCode>
                <c:ptCount val="24"/>
                <c:pt idx="0">
                  <c:v>3160</c:v>
                </c:pt>
                <c:pt idx="1">
                  <c:v>2860</c:v>
                </c:pt>
                <c:pt idx="2">
                  <c:v>2810</c:v>
                </c:pt>
                <c:pt idx="3">
                  <c:v>2700</c:v>
                </c:pt>
                <c:pt idx="4">
                  <c:v>2430</c:v>
                </c:pt>
                <c:pt idx="5">
                  <c:v>2280</c:v>
                </c:pt>
                <c:pt idx="6">
                  <c:v>2250</c:v>
                </c:pt>
                <c:pt idx="7">
                  <c:v>2410</c:v>
                </c:pt>
                <c:pt idx="8">
                  <c:v>2740</c:v>
                </c:pt>
                <c:pt idx="9">
                  <c:v>3040</c:v>
                </c:pt>
                <c:pt idx="10">
                  <c:v>3240</c:v>
                </c:pt>
                <c:pt idx="11">
                  <c:v>3660</c:v>
                </c:pt>
                <c:pt idx="12">
                  <c:v>4120</c:v>
                </c:pt>
                <c:pt idx="13">
                  <c:v>4720</c:v>
                </c:pt>
                <c:pt idx="14">
                  <c:v>5360</c:v>
                </c:pt>
                <c:pt idx="15">
                  <c:v>5830</c:v>
                </c:pt>
                <c:pt idx="16">
                  <c:v>6390</c:v>
                </c:pt>
                <c:pt idx="17">
                  <c:v>6260</c:v>
                </c:pt>
                <c:pt idx="18">
                  <c:v>6440</c:v>
                </c:pt>
                <c:pt idx="19">
                  <c:v>7720</c:v>
                </c:pt>
                <c:pt idx="20">
                  <c:v>8260</c:v>
                </c:pt>
                <c:pt idx="21">
                  <c:v>8290</c:v>
                </c:pt>
                <c:pt idx="22">
                  <c:v>8140</c:v>
                </c:pt>
                <c:pt idx="23">
                  <c:v>7910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585792"/>
        <c:axId val="87885312"/>
      </c:lineChart>
      <c:catAx>
        <c:axId val="775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885312"/>
        <c:crosses val="autoZero"/>
        <c:auto val="1"/>
        <c:lblAlgn val="ctr"/>
        <c:lblOffset val="100"/>
        <c:noMultiLvlLbl val="0"/>
      </c:catAx>
      <c:valAx>
        <c:axId val="878853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7585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462961745741893"/>
          <c:y val="0.92486522412843852"/>
          <c:w val="0.80944505552739088"/>
          <c:h val="5.8308459783049153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 жилье Москва '!$B$4</c:f>
              <c:strCache>
                <c:ptCount val="1"/>
                <c:pt idx="0">
                  <c:v>Среднегодовая стоимость жилой недвижимости в Москве, руб. за кв.м.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 жилье Москва '!$A$5:$A$28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 жилье Москва '!$B$5:$B$28</c:f>
              <c:numCache>
                <c:formatCode>General</c:formatCode>
                <c:ptCount val="24"/>
                <c:pt idx="0">
                  <c:v>1500</c:v>
                </c:pt>
                <c:pt idx="3">
                  <c:v>6000</c:v>
                </c:pt>
                <c:pt idx="4">
                  <c:v>6250</c:v>
                </c:pt>
                <c:pt idx="5">
                  <c:v>6629</c:v>
                </c:pt>
                <c:pt idx="6" formatCode="#,##0">
                  <c:v>8715</c:v>
                </c:pt>
                <c:pt idx="7" formatCode="#,##0">
                  <c:v>17427.5</c:v>
                </c:pt>
                <c:pt idx="8" formatCode="#,##0">
                  <c:v>20134</c:v>
                </c:pt>
                <c:pt idx="9" formatCode="#,##0">
                  <c:v>26000</c:v>
                </c:pt>
                <c:pt idx="10" formatCode="#,##0">
                  <c:v>33000</c:v>
                </c:pt>
                <c:pt idx="11" formatCode="#,##0">
                  <c:v>43300</c:v>
                </c:pt>
                <c:pt idx="12" formatCode="#,##0">
                  <c:v>56332</c:v>
                </c:pt>
                <c:pt idx="13" formatCode="#,##0">
                  <c:v>64064</c:v>
                </c:pt>
                <c:pt idx="14" formatCode="#,##0">
                  <c:v>113288</c:v>
                </c:pt>
                <c:pt idx="15" formatCode="#,##0">
                  <c:v>115000</c:v>
                </c:pt>
                <c:pt idx="16" formatCode="#,##0">
                  <c:v>139500</c:v>
                </c:pt>
                <c:pt idx="17" formatCode="#,##0">
                  <c:v>132750</c:v>
                </c:pt>
                <c:pt idx="18" formatCode="#,##0">
                  <c:v>126600</c:v>
                </c:pt>
                <c:pt idx="19" formatCode="#,##0">
                  <c:v>136600</c:v>
                </c:pt>
                <c:pt idx="20" formatCode="#,##0">
                  <c:v>158270</c:v>
                </c:pt>
                <c:pt idx="21" formatCode="#,##0">
                  <c:v>175285.08333333334</c:v>
                </c:pt>
                <c:pt idx="22" formatCode="#,##0">
                  <c:v>190000</c:v>
                </c:pt>
                <c:pt idx="23" formatCode="#,##0">
                  <c:v>185400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57952"/>
        <c:axId val="74959872"/>
      </c:lineChart>
      <c:lineChart>
        <c:grouping val="standard"/>
        <c:varyColors val="0"/>
        <c:ser>
          <c:idx val="1"/>
          <c:order val="1"/>
          <c:tx>
            <c:strRef>
              <c:f>' жилье Москва '!$C$4</c:f>
              <c:strCache>
                <c:ptCount val="1"/>
                <c:pt idx="0">
                  <c:v>Среднегодовая стоимость жилой недвижимости в Москве, $ за кв.м.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 жилье Москва '!$A$5:$A$28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 жилье Москва '!$C$5:$C$28</c:f>
              <c:numCache>
                <c:formatCode>General</c:formatCode>
                <c:ptCount val="24"/>
                <c:pt idx="0">
                  <c:v>480</c:v>
                </c:pt>
                <c:pt idx="1">
                  <c:v>750</c:v>
                </c:pt>
                <c:pt idx="2">
                  <c:v>1120</c:v>
                </c:pt>
                <c:pt idx="3">
                  <c:v>1217</c:v>
                </c:pt>
                <c:pt idx="4">
                  <c:v>1015</c:v>
                </c:pt>
                <c:pt idx="5">
                  <c:v>950</c:v>
                </c:pt>
                <c:pt idx="6" formatCode="#,##0">
                  <c:v>890</c:v>
                </c:pt>
                <c:pt idx="7" formatCode="#,##0">
                  <c:v>710</c:v>
                </c:pt>
                <c:pt idx="8" formatCode="#,##0">
                  <c:v>720</c:v>
                </c:pt>
                <c:pt idx="9" formatCode="#,##0">
                  <c:v>930</c:v>
                </c:pt>
                <c:pt idx="10" formatCode="#,##0">
                  <c:v>1081</c:v>
                </c:pt>
                <c:pt idx="11" formatCode="#,##0">
                  <c:v>1620</c:v>
                </c:pt>
                <c:pt idx="12" formatCode="#,##0">
                  <c:v>1963</c:v>
                </c:pt>
                <c:pt idx="13" formatCode="#,##0">
                  <c:v>2609</c:v>
                </c:pt>
                <c:pt idx="14" formatCode="#,##0">
                  <c:v>4169.7075282603064</c:v>
                </c:pt>
                <c:pt idx="15" formatCode="#,##0">
                  <c:v>4495.9443649690347</c:v>
                </c:pt>
                <c:pt idx="16" formatCode="#,##0">
                  <c:v>5298.166666666667</c:v>
                </c:pt>
                <c:pt idx="17" formatCode="#,##0">
                  <c:v>4374.5</c:v>
                </c:pt>
                <c:pt idx="18" formatCode="#,##0">
                  <c:v>4169.2704023790529</c:v>
                </c:pt>
                <c:pt idx="19" formatCode="#,##0">
                  <c:v>4648.2492927101157</c:v>
                </c:pt>
                <c:pt idx="20" formatCode="#,##0">
                  <c:v>5094.5114983535468</c:v>
                </c:pt>
                <c:pt idx="21" formatCode="#,##0">
                  <c:v>5100</c:v>
                </c:pt>
                <c:pt idx="22" formatCode="#,##0">
                  <c:v>4831.9944543473957</c:v>
                </c:pt>
                <c:pt idx="23" formatCode="#,##0">
                  <c:v>3245.4545454545455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67296"/>
        <c:axId val="74965760"/>
      </c:lineChart>
      <c:catAx>
        <c:axId val="749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4959872"/>
        <c:crosses val="autoZero"/>
        <c:auto val="1"/>
        <c:lblAlgn val="ctr"/>
        <c:lblOffset val="100"/>
        <c:noMultiLvlLbl val="0"/>
      </c:catAx>
      <c:valAx>
        <c:axId val="7495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4957952"/>
        <c:crosses val="autoZero"/>
        <c:crossBetween val="between"/>
      </c:valAx>
      <c:valAx>
        <c:axId val="74965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74967296"/>
        <c:crosses val="max"/>
        <c:crossBetween val="between"/>
      </c:valAx>
      <c:catAx>
        <c:axId val="7496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9657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40835798454211E-2"/>
          <c:y val="2.652954286106713E-2"/>
          <c:w val="0.86495513455709161"/>
          <c:h val="0.81643811131149102"/>
        </c:manualLayout>
      </c:layout>
      <c:lineChart>
        <c:grouping val="standard"/>
        <c:varyColors val="0"/>
        <c:ser>
          <c:idx val="0"/>
          <c:order val="0"/>
          <c:tx>
            <c:strRef>
              <c:f>' жилье Москва '!$F$4</c:f>
              <c:strCache>
                <c:ptCount val="1"/>
                <c:pt idx="0">
                  <c:v>Среднегодовая стоимость жилой недвижимости в Санкт-Петербурге, руб. за кв.м.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 жилье Москва '!$A$5:$A$28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 жилье Москва '!$F$5:$F$28</c:f>
              <c:numCache>
                <c:formatCode>General</c:formatCode>
                <c:ptCount val="24"/>
                <c:pt idx="0" formatCode="_-* #,##0\ _₽_-;\-* #,##0\ _₽_-;_-* &quot;-&quot;??\ _₽_-;_-@_-">
                  <c:v>1000</c:v>
                </c:pt>
                <c:pt idx="3" formatCode="_-* #,##0\ _₽_-;\-* #,##0\ _₽_-;_-* &quot;-&quot;??\ _₽_-;_-@_-">
                  <c:v>2890</c:v>
                </c:pt>
                <c:pt idx="4" formatCode="_-* #,##0\ _₽_-;\-* #,##0\ _₽_-;_-* &quot;-&quot;??\ _₽_-;_-@_-">
                  <c:v>3000</c:v>
                </c:pt>
                <c:pt idx="5" formatCode="_-* #,##0\ _₽_-;\-* #,##0\ _₽_-;_-* &quot;-&quot;??\ _₽_-;_-@_-">
                  <c:v>3114.0186915887848</c:v>
                </c:pt>
                <c:pt idx="6" formatCode="_-* #,##0\ _₽_-;\-* #,##0\ _₽_-;_-* &quot;-&quot;??\ _₽_-;_-@_-">
                  <c:v>8144.6681818181814</c:v>
                </c:pt>
                <c:pt idx="7" formatCode="_-* #,##0\ _₽_-;\-* #,##0\ _₽_-;_-* &quot;-&quot;??\ _₽_-;_-@_-">
                  <c:v>8381.6361111111128</c:v>
                </c:pt>
                <c:pt idx="8" formatCode="_-* #,##0\ _₽_-;\-* #,##0\ _₽_-;_-* &quot;-&quot;??\ _₽_-;_-@_-">
                  <c:v>10059.4375</c:v>
                </c:pt>
                <c:pt idx="9" formatCode="_-* #,##0\ _₽_-;\-* #,##0\ _₽_-;_-* &quot;-&quot;??\ _₽_-;_-@_-">
                  <c:v>11968.2</c:v>
                </c:pt>
                <c:pt idx="10" formatCode="_-* #,##0\ _₽_-;\-* #,##0\ _₽_-;_-* &quot;-&quot;??\ _₽_-;_-@_-">
                  <c:v>17584.409090909092</c:v>
                </c:pt>
                <c:pt idx="11" formatCode="_-* #,##0\ _₽_-;\-* #,##0\ _₽_-;_-* &quot;-&quot;??\ _₽_-;_-@_-">
                  <c:v>22821.708333333332</c:v>
                </c:pt>
                <c:pt idx="12" formatCode="_-* #,##0\ _₽_-;\-* #,##0\ _₽_-;_-* &quot;-&quot;??\ _₽_-;_-@_-">
                  <c:v>31684.765957446809</c:v>
                </c:pt>
                <c:pt idx="13" formatCode="_-* #,##0\ _₽_-;\-* #,##0\ _₽_-;_-* &quot;-&quot;??\ _₽_-;_-@_-">
                  <c:v>31861</c:v>
                </c:pt>
                <c:pt idx="14" formatCode="_-* #,##0\ _₽_-;\-* #,##0\ _₽_-;_-* &quot;-&quot;??\ _₽_-;_-@_-">
                  <c:v>49703.744680851065</c:v>
                </c:pt>
                <c:pt idx="15" formatCode="_-* #,##0\ _₽_-;\-* #,##0\ _₽_-;_-* &quot;-&quot;??\ _₽_-;_-@_-">
                  <c:v>71753</c:v>
                </c:pt>
                <c:pt idx="16" formatCode="_-* #,##0\ _₽_-;\-* #,##0\ _₽_-;_-* &quot;-&quot;??\ _₽_-;_-@_-">
                  <c:v>85178.8125</c:v>
                </c:pt>
                <c:pt idx="17" formatCode="_-* #,##0\ _₽_-;\-* #,##0\ _₽_-;_-* &quot;-&quot;??\ _₽_-;_-@_-">
                  <c:v>76599.847222222234</c:v>
                </c:pt>
                <c:pt idx="18" formatCode="_-* #,##0\ _₽_-;\-* #,##0\ _₽_-;_-* &quot;-&quot;??\ _₽_-;_-@_-">
                  <c:v>77590</c:v>
                </c:pt>
                <c:pt idx="19" formatCode="_-* #,##0\ _₽_-;\-* #,##0\ _₽_-;_-* &quot;-&quot;??\ _₽_-;_-@_-">
                  <c:v>79957.630434782608</c:v>
                </c:pt>
                <c:pt idx="20" formatCode="_-* #,##0\ _₽_-;\-* #,##0\ _₽_-;_-* &quot;-&quot;??\ _₽_-;_-@_-">
                  <c:v>89268.488888888882</c:v>
                </c:pt>
                <c:pt idx="21" formatCode="_-* #,##0\ _₽_-;\-* #,##0\ _₽_-;_-* &quot;-&quot;??\ _₽_-;_-@_-">
                  <c:v>92113.465116279069</c:v>
                </c:pt>
                <c:pt idx="22" formatCode="_-* #,##0\ _₽_-;\-* #,##0\ _₽_-;_-* &quot;-&quot;??\ _₽_-;_-@_-">
                  <c:v>99696.909722222234</c:v>
                </c:pt>
                <c:pt idx="23" formatCode="_-* #,##0\ _₽_-;\-* #,##0\ _₽_-;_-* &quot;-&quot;??\ _₽_-;_-@_-">
                  <c:v>101857.79545454546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61728"/>
        <c:axId val="87563648"/>
      </c:lineChart>
      <c:lineChart>
        <c:grouping val="standard"/>
        <c:varyColors val="0"/>
        <c:ser>
          <c:idx val="1"/>
          <c:order val="1"/>
          <c:tx>
            <c:strRef>
              <c:f>' жилье Москва '!$G$4</c:f>
              <c:strCache>
                <c:ptCount val="1"/>
                <c:pt idx="0">
                  <c:v>Среднегодовая стоимость жилой недвижимости в Санкт-Петербурге, $  за кв.м.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' жилье Москва '!$A$5:$A$28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 жилье Москва '!$G$5:$G$28</c:f>
              <c:numCache>
                <c:formatCode>_-* #,##0\ _₽_-;\-* #,##0\ _₽_-;_-* "-"??\ _₽_-;_-@_-</c:formatCode>
                <c:ptCount val="24"/>
                <c:pt idx="0">
                  <c:v>192</c:v>
                </c:pt>
                <c:pt idx="1">
                  <c:v>342</c:v>
                </c:pt>
                <c:pt idx="2">
                  <c:v>442</c:v>
                </c:pt>
                <c:pt idx="3">
                  <c:v>472</c:v>
                </c:pt>
                <c:pt idx="4">
                  <c:v>520</c:v>
                </c:pt>
                <c:pt idx="5">
                  <c:v>560</c:v>
                </c:pt>
                <c:pt idx="6">
                  <c:v>507.50909090909096</c:v>
                </c:pt>
                <c:pt idx="7">
                  <c:v>342.31666666666661</c:v>
                </c:pt>
                <c:pt idx="8">
                  <c:v>366</c:v>
                </c:pt>
                <c:pt idx="9">
                  <c:v>468</c:v>
                </c:pt>
                <c:pt idx="10">
                  <c:v>526</c:v>
                </c:pt>
                <c:pt idx="11">
                  <c:v>704.11428571428576</c:v>
                </c:pt>
                <c:pt idx="12">
                  <c:v>1099.8297872340424</c:v>
                </c:pt>
                <c:pt idx="13">
                  <c:v>1125.695652173913</c:v>
                </c:pt>
                <c:pt idx="14">
                  <c:v>1841.5744680851064</c:v>
                </c:pt>
                <c:pt idx="15">
                  <c:v>2735.4565217391305</c:v>
                </c:pt>
                <c:pt idx="16">
                  <c:v>3443.5069444444448</c:v>
                </c:pt>
                <c:pt idx="17">
                  <c:v>2410.5069444444448</c:v>
                </c:pt>
                <c:pt idx="18">
                  <c:v>2561.6052631578946</c:v>
                </c:pt>
                <c:pt idx="19">
                  <c:v>2725.8260869565215</c:v>
                </c:pt>
                <c:pt idx="20">
                  <c:v>2884.5333333333333</c:v>
                </c:pt>
                <c:pt idx="21">
                  <c:v>2872.1395348837209</c:v>
                </c:pt>
                <c:pt idx="22">
                  <c:v>2637.8055555555561</c:v>
                </c:pt>
                <c:pt idx="23">
                  <c:v>1803.0227272727273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71072"/>
        <c:axId val="87569536"/>
      </c:lineChart>
      <c:catAx>
        <c:axId val="875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563648"/>
        <c:crosses val="autoZero"/>
        <c:auto val="1"/>
        <c:lblAlgn val="ctr"/>
        <c:lblOffset val="100"/>
        <c:noMultiLvlLbl val="0"/>
      </c:catAx>
      <c:valAx>
        <c:axId val="87563648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561728"/>
        <c:crosses val="autoZero"/>
        <c:crossBetween val="between"/>
      </c:valAx>
      <c:valAx>
        <c:axId val="87569536"/>
        <c:scaling>
          <c:orientation val="minMax"/>
          <c:max val="3800"/>
        </c:scaling>
        <c:delete val="0"/>
        <c:axPos val="r"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87571072"/>
        <c:crosses val="max"/>
        <c:crossBetween val="between"/>
      </c:valAx>
      <c:catAx>
        <c:axId val="8757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5695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0.85714</cdr:x>
      <cdr:y>0.5755</cdr:y>
    </cdr:from>
    <cdr:to>
      <cdr:x>0.89211</cdr:x>
      <cdr:y>0.67879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595351" y="1998560"/>
          <a:ext cx="309880" cy="35870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8B954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B14C-0BD1-4A7D-80C1-60CC425A57A8}" type="datetimeFigureOut">
              <a:rPr lang="ru-RU" smtClean="0"/>
              <a:pPr/>
              <a:t>17.12.2015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D4F37-866E-4D41-9B24-1B4F7B717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0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D4F37-866E-4D41-9B24-1B4F7B7174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1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Picture 1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779713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779713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69900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990661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990661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80848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51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5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5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#WORK\### работы\##Бекар\Переверстка NAI Becar\1Презентация\podl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249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WORK\### работы\##Бекар\Переверстка NAI Becar\1Презентация\podl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24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3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57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6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71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4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96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1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01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7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WORK\### работы\##Бекар\Переверстка NAI Becar\1Презентация\podl2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4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podl2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11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NAIBecar\Pres &amp; templ\Templates\Logo_NAIBeca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857875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4643438" y="214313"/>
            <a:ext cx="4203700" cy="989012"/>
            <a:chOff x="4643438" y="214290"/>
            <a:chExt cx="4203722" cy="989013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6786574" y="214290"/>
              <a:ext cx="989017" cy="989013"/>
            </a:xfrm>
            <a:prstGeom prst="rect">
              <a:avLst/>
            </a:prstGeom>
            <a:solidFill>
              <a:srgbClr val="D9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5715006" y="214290"/>
              <a:ext cx="989018" cy="989013"/>
            </a:xfrm>
            <a:prstGeom prst="rect">
              <a:avLst/>
            </a:prstGeom>
            <a:solidFill>
              <a:srgbClr val="004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7858142" y="214290"/>
              <a:ext cx="989018" cy="989013"/>
            </a:xfrm>
            <a:prstGeom prst="rect">
              <a:avLst/>
            </a:prstGeom>
            <a:solidFill>
              <a:srgbClr val="00475D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latin typeface="Calibri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643438" y="214290"/>
              <a:ext cx="989017" cy="989013"/>
            </a:xfrm>
            <a:prstGeom prst="rect">
              <a:avLst/>
            </a:prstGeom>
            <a:solidFill>
              <a:srgbClr val="D90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9690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41ED-58CA-4D1B-A24C-08D0A1B5C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08653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pic>
        <p:nvPicPr>
          <p:cNvPr id="10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9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D03237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5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5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4A5DD2-7208-4246-8618-ACC0FAFBAB2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17.12.2015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CCFD94-2113-42AD-BF29-921113DB2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9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5.wdp"/><Relationship Id="rId5" Type="http://schemas.openxmlformats.org/officeDocument/2006/relationships/image" Target="../media/image37.jpeg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.xml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.xml"/><Relationship Id="rId5" Type="http://schemas.microsoft.com/office/2007/relationships/hdphoto" Target="../media/hdphoto3.wdp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chart" Target="../charts/char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7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chart" Target="../charts/chart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 b="2174"/>
          <a:stretch/>
        </p:blipFill>
        <p:spPr bwMode="auto">
          <a:xfrm>
            <a:off x="-11113" y="0"/>
            <a:ext cx="9170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31531" y="5715000"/>
            <a:ext cx="9175531" cy="1143000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81600" y="1905000"/>
            <a:ext cx="3810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АНДРЕЕВ</a:t>
            </a:r>
          </a:p>
          <a:p>
            <a:pPr defTabSz="914400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ВИЦЕ-ПРЕЗИДЕНТ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ШАРЫГИНА</a:t>
            </a:r>
          </a:p>
          <a:p>
            <a:pPr defTabSz="914400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ДИРЕКТОР ГРУППЫ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18.12.2015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0600" y="5803427"/>
            <a:ext cx="7173416" cy="1054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66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66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31531" y="5693848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-166468" y="195352"/>
            <a:ext cx="9310468" cy="1862048"/>
            <a:chOff x="-166468" y="1017895"/>
            <a:chExt cx="9310468" cy="186204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66468" y="1551295"/>
              <a:ext cx="3836667" cy="1224519"/>
              <a:chOff x="-166468" y="1551295"/>
              <a:chExt cx="3836667" cy="1224519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981074" y="1860824"/>
                <a:ext cx="20699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ru-RU" dirty="0">
                    <a:solidFill>
                      <a:prstClr val="black"/>
                    </a:solidFill>
                  </a:rPr>
                  <a:t> </a:t>
                </a:r>
                <a:r>
                  <a:rPr lang="ru-RU" sz="3200" b="1" cap="small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индексы</a:t>
                </a:r>
                <a:endParaRPr lang="ru-RU" sz="3200" b="1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28859" y="1551295"/>
                <a:ext cx="29413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ru-RU" dirty="0">
                    <a:solidFill>
                      <a:prstClr val="black"/>
                    </a:solidFill>
                  </a:rPr>
                  <a:t> </a:t>
                </a:r>
                <a:r>
                  <a:rPr lang="ru-RU" sz="3200" b="1" cap="small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золото</a:t>
                </a:r>
                <a:endParaRPr lang="ru-RU" sz="3200" b="1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-166468" y="2191039"/>
                <a:ext cx="32602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:r>
                  <a:rPr lang="ru-RU" dirty="0">
                    <a:solidFill>
                      <a:prstClr val="black"/>
                    </a:solidFill>
                  </a:rPr>
                  <a:t> </a:t>
                </a:r>
                <a:r>
                  <a:rPr lang="ru-RU" sz="3200" b="1" cap="small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недвижимость</a:t>
                </a:r>
                <a:endParaRPr lang="ru-RU" sz="3200" b="1" cap="small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2743200" y="1017895"/>
              <a:ext cx="640080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prstClr val="black"/>
                  </a:solidFill>
                </a:rPr>
                <a:t> </a:t>
              </a:r>
              <a:r>
                <a:rPr lang="ru-RU" sz="11500" b="1" cap="small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история</a:t>
              </a:r>
              <a:endParaRPr lang="ru-RU" sz="115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971800" y="1371600"/>
              <a:ext cx="79274" cy="1322695"/>
              <a:chOff x="2971800" y="1371600"/>
              <a:chExt cx="79274" cy="1322695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971800" y="1371600"/>
                <a:ext cx="0" cy="1322695"/>
              </a:xfrm>
              <a:prstGeom prst="line">
                <a:avLst/>
              </a:prstGeom>
              <a:ln w="28575">
                <a:solidFill>
                  <a:srgbClr val="5FDA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051073" y="1371600"/>
                <a:ext cx="1" cy="1322695"/>
              </a:xfrm>
              <a:prstGeom prst="line">
                <a:avLst/>
              </a:prstGeom>
              <a:ln w="88900">
                <a:solidFill>
                  <a:srgbClr val="5FDA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Прямоугольник 17"/>
          <p:cNvSpPr/>
          <p:nvPr/>
        </p:nvSpPr>
        <p:spPr>
          <a:xfrm>
            <a:off x="868660" y="457200"/>
            <a:ext cx="294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32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нефть</a:t>
            </a:r>
          </a:p>
        </p:txBody>
      </p:sp>
    </p:spTree>
    <p:extLst>
      <p:ext uri="{BB962C8B-B14F-4D97-AF65-F5344CB8AC3E}">
        <p14:creationId xmlns:p14="http://schemas.microsoft.com/office/powerpoint/2010/main" val="29280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03448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658010" y="238306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ЗА 23 ГОДА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1" cy="0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20124" y="1173321"/>
            <a:ext cx="4664376" cy="1950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07942"/>
              </p:ext>
            </p:extLst>
          </p:nvPr>
        </p:nvGraphicFramePr>
        <p:xfrm>
          <a:off x="-24085" y="842417"/>
          <a:ext cx="9172079" cy="545170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24685"/>
                <a:gridCol w="1295400"/>
                <a:gridCol w="1238656"/>
                <a:gridCol w="914400"/>
                <a:gridCol w="898938"/>
              </a:tblGrid>
              <a:tr h="22860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1992 г.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Данные 2015 г.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Динамика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DAD7"/>
                    </a:solidFill>
                  </a:tcPr>
                </a:tc>
              </a:tr>
              <a:tr h="29884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разы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2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Нефть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баррель марки </a:t>
                      </a:r>
                      <a:r>
                        <a:rPr lang="en-US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Brent)</a:t>
                      </a:r>
                      <a:endParaRPr lang="ru-RU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184%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F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Золото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тройную унцию)</a:t>
                      </a:r>
                      <a:endParaRPr lang="ru-RU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ru-RU" sz="1600" b="1" kern="1200" cap="small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170</a:t>
                      </a:r>
                      <a:endParaRPr lang="ru-RU" sz="1600" b="1" kern="1200" cap="small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3,4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Индекс DJIA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16 423</a:t>
                      </a:r>
                      <a:endParaRPr lang="ru-RU" sz="1600" b="1" kern="1200" cap="small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87 997</a:t>
                      </a:r>
                      <a:endParaRPr lang="ru-RU" sz="1600" b="1" kern="1200" cap="small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5,4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Индекс РТС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b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(1995г.)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1 724</a:t>
                      </a:r>
                      <a:endParaRPr lang="ru-RU" sz="1600" b="1" kern="1200" cap="small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762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Недвижимость Нью-Йорка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кв. м)</a:t>
                      </a:r>
                      <a:endParaRPr lang="ru-RU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3 907</a:t>
                      </a:r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15 285</a:t>
                      </a:r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291%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Недвижимость Лондона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кв. м)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 </a:t>
                      </a:r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582%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Недвижимость Парижа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кв. м)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€3 160</a:t>
                      </a:r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€7 910</a:t>
                      </a:r>
                      <a:endParaRPr lang="ru-RU" sz="1600" b="1" kern="1200" cap="small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Недвижимость Москва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кв. м)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3 245</a:t>
                      </a:r>
                      <a:endParaRPr lang="ru-RU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Недвижимость Санкт-Петербург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 кв. м)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</a:t>
                      </a:r>
                      <a:endParaRPr lang="ru-RU" sz="11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Курс доллара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(руб.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1 дол.)</a:t>
                      </a:r>
                      <a:endParaRPr lang="ru-RU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₽0,4</a:t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(условно девальвированные)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₽61,2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15 200%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7"/>
          <a:stretch/>
        </p:blipFill>
        <p:spPr>
          <a:xfrm>
            <a:off x="533400" y="163680"/>
            <a:ext cx="996183" cy="52212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5992868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10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49291" y="152400"/>
            <a:ext cx="9209012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38452" y="210596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91549" y="1035383"/>
            <a:ext cx="4664376" cy="1950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92963" y="1100477"/>
            <a:ext cx="3293237" cy="104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974428" y="5715000"/>
            <a:ext cx="15235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future.museum.ru/lmp/staff/articles/Hombroich.files/worldMapOf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" y="138649"/>
            <a:ext cx="974412" cy="5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-175885" y="5791200"/>
            <a:ext cx="9091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 Проблемы нашей экономики усугубятся скорым мировым кризисом.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91987" y="1035384"/>
            <a:ext cx="3294213" cy="49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95897" y="1029979"/>
            <a:ext cx="4538303" cy="4800824"/>
            <a:chOff x="2852241" y="1239194"/>
            <a:chExt cx="3572027" cy="3918737"/>
          </a:xfrm>
        </p:grpSpPr>
        <p:sp>
          <p:nvSpPr>
            <p:cNvPr id="116" name="Полилиния 115"/>
            <p:cNvSpPr/>
            <p:nvPr/>
          </p:nvSpPr>
          <p:spPr>
            <a:xfrm rot="11083497">
              <a:off x="4633824" y="4200880"/>
              <a:ext cx="576960" cy="498819"/>
            </a:xfrm>
            <a:custGeom>
              <a:avLst/>
              <a:gdLst>
                <a:gd name="connsiteX0" fmla="*/ 0 w 1090670"/>
                <a:gd name="connsiteY0" fmla="*/ 231354 h 848299"/>
                <a:gd name="connsiteX1" fmla="*/ 649995 w 1090670"/>
                <a:gd name="connsiteY1" fmla="*/ 99152 h 848299"/>
                <a:gd name="connsiteX2" fmla="*/ 517793 w 1090670"/>
                <a:gd name="connsiteY2" fmla="*/ 0 h 848299"/>
                <a:gd name="connsiteX3" fmla="*/ 1090670 w 1090670"/>
                <a:gd name="connsiteY3" fmla="*/ 110169 h 848299"/>
                <a:gd name="connsiteX4" fmla="*/ 859316 w 1090670"/>
                <a:gd name="connsiteY4" fmla="*/ 484742 h 848299"/>
                <a:gd name="connsiteX5" fmla="*/ 848299 w 1090670"/>
                <a:gd name="connsiteY5" fmla="*/ 363557 h 848299"/>
                <a:gd name="connsiteX6" fmla="*/ 242371 w 1090670"/>
                <a:gd name="connsiteY6" fmla="*/ 837282 h 848299"/>
                <a:gd name="connsiteX7" fmla="*/ 242371 w 1090670"/>
                <a:gd name="connsiteY7" fmla="*/ 837282 h 848299"/>
                <a:gd name="connsiteX8" fmla="*/ 242371 w 1090670"/>
                <a:gd name="connsiteY8" fmla="*/ 848299 h 848299"/>
                <a:gd name="connsiteX0" fmla="*/ 0 w 1090670"/>
                <a:gd name="connsiteY0" fmla="*/ 231354 h 848299"/>
                <a:gd name="connsiteX1" fmla="*/ 572877 w 1090670"/>
                <a:gd name="connsiteY1" fmla="*/ 165253 h 848299"/>
                <a:gd name="connsiteX2" fmla="*/ 517793 w 1090670"/>
                <a:gd name="connsiteY2" fmla="*/ 0 h 848299"/>
                <a:gd name="connsiteX3" fmla="*/ 1090670 w 1090670"/>
                <a:gd name="connsiteY3" fmla="*/ 110169 h 848299"/>
                <a:gd name="connsiteX4" fmla="*/ 859316 w 1090670"/>
                <a:gd name="connsiteY4" fmla="*/ 484742 h 848299"/>
                <a:gd name="connsiteX5" fmla="*/ 848299 w 1090670"/>
                <a:gd name="connsiteY5" fmla="*/ 363557 h 848299"/>
                <a:gd name="connsiteX6" fmla="*/ 242371 w 1090670"/>
                <a:gd name="connsiteY6" fmla="*/ 837282 h 848299"/>
                <a:gd name="connsiteX7" fmla="*/ 242371 w 1090670"/>
                <a:gd name="connsiteY7" fmla="*/ 837282 h 848299"/>
                <a:gd name="connsiteX8" fmla="*/ 242371 w 1090670"/>
                <a:gd name="connsiteY8" fmla="*/ 848299 h 848299"/>
                <a:gd name="connsiteX0" fmla="*/ 0 w 1072084"/>
                <a:gd name="connsiteY0" fmla="*/ 227637 h 848299"/>
                <a:gd name="connsiteX1" fmla="*/ 554291 w 1072084"/>
                <a:gd name="connsiteY1" fmla="*/ 165253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840730 w 1072084"/>
                <a:gd name="connsiteY4" fmla="*/ 484742 h 848299"/>
                <a:gd name="connsiteX5" fmla="*/ 829713 w 1072084"/>
                <a:gd name="connsiteY5" fmla="*/ 363557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61726 w 1072084"/>
                <a:gd name="connsiteY1" fmla="*/ 120648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840730 w 1072084"/>
                <a:gd name="connsiteY4" fmla="*/ 484742 h 848299"/>
                <a:gd name="connsiteX5" fmla="*/ 829713 w 1072084"/>
                <a:gd name="connsiteY5" fmla="*/ 363557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31989 w 1072084"/>
                <a:gd name="connsiteY1" fmla="*/ 98346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840730 w 1072084"/>
                <a:gd name="connsiteY4" fmla="*/ 484742 h 848299"/>
                <a:gd name="connsiteX5" fmla="*/ 829713 w 1072084"/>
                <a:gd name="connsiteY5" fmla="*/ 363557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31989 w 1072084"/>
                <a:gd name="connsiteY1" fmla="*/ 98346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840730 w 1072084"/>
                <a:gd name="connsiteY4" fmla="*/ 484742 h 848299"/>
                <a:gd name="connsiteX5" fmla="*/ 695898 w 1072084"/>
                <a:gd name="connsiteY5" fmla="*/ 471352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31989 w 1072084"/>
                <a:gd name="connsiteY1" fmla="*/ 98346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732935 w 1072084"/>
                <a:gd name="connsiteY4" fmla="*/ 540499 h 848299"/>
                <a:gd name="connsiteX5" fmla="*/ 695898 w 1072084"/>
                <a:gd name="connsiteY5" fmla="*/ 471352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31989 w 1072084"/>
                <a:gd name="connsiteY1" fmla="*/ 98346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732935 w 1072084"/>
                <a:gd name="connsiteY4" fmla="*/ 540499 h 848299"/>
                <a:gd name="connsiteX5" fmla="*/ 681030 w 1072084"/>
                <a:gd name="connsiteY5" fmla="*/ 467635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1072084"/>
                <a:gd name="connsiteY0" fmla="*/ 227637 h 848299"/>
                <a:gd name="connsiteX1" fmla="*/ 531989 w 1072084"/>
                <a:gd name="connsiteY1" fmla="*/ 98346 h 848299"/>
                <a:gd name="connsiteX2" fmla="*/ 499207 w 1072084"/>
                <a:gd name="connsiteY2" fmla="*/ 0 h 848299"/>
                <a:gd name="connsiteX3" fmla="*/ 1072084 w 1072084"/>
                <a:gd name="connsiteY3" fmla="*/ 110169 h 848299"/>
                <a:gd name="connsiteX4" fmla="*/ 710632 w 1072084"/>
                <a:gd name="connsiteY4" fmla="*/ 555368 h 848299"/>
                <a:gd name="connsiteX5" fmla="*/ 681030 w 1072084"/>
                <a:gd name="connsiteY5" fmla="*/ 467635 h 848299"/>
                <a:gd name="connsiteX6" fmla="*/ 223785 w 1072084"/>
                <a:gd name="connsiteY6" fmla="*/ 837282 h 848299"/>
                <a:gd name="connsiteX7" fmla="*/ 223785 w 1072084"/>
                <a:gd name="connsiteY7" fmla="*/ 837282 h 848299"/>
                <a:gd name="connsiteX8" fmla="*/ 223785 w 1072084"/>
                <a:gd name="connsiteY8" fmla="*/ 848299 h 848299"/>
                <a:gd name="connsiteX0" fmla="*/ 0 w 945703"/>
                <a:gd name="connsiteY0" fmla="*/ 227637 h 848299"/>
                <a:gd name="connsiteX1" fmla="*/ 531989 w 945703"/>
                <a:gd name="connsiteY1" fmla="*/ 98346 h 848299"/>
                <a:gd name="connsiteX2" fmla="*/ 499207 w 945703"/>
                <a:gd name="connsiteY2" fmla="*/ 0 h 848299"/>
                <a:gd name="connsiteX3" fmla="*/ 945703 w 945703"/>
                <a:gd name="connsiteY3" fmla="*/ 162208 h 848299"/>
                <a:gd name="connsiteX4" fmla="*/ 710632 w 945703"/>
                <a:gd name="connsiteY4" fmla="*/ 555368 h 848299"/>
                <a:gd name="connsiteX5" fmla="*/ 681030 w 945703"/>
                <a:gd name="connsiteY5" fmla="*/ 467635 h 848299"/>
                <a:gd name="connsiteX6" fmla="*/ 223785 w 945703"/>
                <a:gd name="connsiteY6" fmla="*/ 837282 h 848299"/>
                <a:gd name="connsiteX7" fmla="*/ 223785 w 945703"/>
                <a:gd name="connsiteY7" fmla="*/ 837282 h 848299"/>
                <a:gd name="connsiteX8" fmla="*/ 223785 w 945703"/>
                <a:gd name="connsiteY8" fmla="*/ 848299 h 848299"/>
                <a:gd name="connsiteX0" fmla="*/ 0 w 945703"/>
                <a:gd name="connsiteY0" fmla="*/ 227637 h 848299"/>
                <a:gd name="connsiteX1" fmla="*/ 531989 w 945703"/>
                <a:gd name="connsiteY1" fmla="*/ 98346 h 848299"/>
                <a:gd name="connsiteX2" fmla="*/ 499207 w 945703"/>
                <a:gd name="connsiteY2" fmla="*/ 0 h 848299"/>
                <a:gd name="connsiteX3" fmla="*/ 945703 w 945703"/>
                <a:gd name="connsiteY3" fmla="*/ 162208 h 848299"/>
                <a:gd name="connsiteX4" fmla="*/ 710632 w 945703"/>
                <a:gd name="connsiteY4" fmla="*/ 555368 h 848299"/>
                <a:gd name="connsiteX5" fmla="*/ 673596 w 945703"/>
                <a:gd name="connsiteY5" fmla="*/ 437899 h 848299"/>
                <a:gd name="connsiteX6" fmla="*/ 223785 w 945703"/>
                <a:gd name="connsiteY6" fmla="*/ 837282 h 848299"/>
                <a:gd name="connsiteX7" fmla="*/ 223785 w 945703"/>
                <a:gd name="connsiteY7" fmla="*/ 837282 h 848299"/>
                <a:gd name="connsiteX8" fmla="*/ 223785 w 945703"/>
                <a:gd name="connsiteY8" fmla="*/ 848299 h 848299"/>
                <a:gd name="connsiteX0" fmla="*/ 0 w 945703"/>
                <a:gd name="connsiteY0" fmla="*/ 227637 h 848299"/>
                <a:gd name="connsiteX1" fmla="*/ 539423 w 945703"/>
                <a:gd name="connsiteY1" fmla="*/ 120648 h 848299"/>
                <a:gd name="connsiteX2" fmla="*/ 499207 w 945703"/>
                <a:gd name="connsiteY2" fmla="*/ 0 h 848299"/>
                <a:gd name="connsiteX3" fmla="*/ 945703 w 945703"/>
                <a:gd name="connsiteY3" fmla="*/ 162208 h 848299"/>
                <a:gd name="connsiteX4" fmla="*/ 710632 w 945703"/>
                <a:gd name="connsiteY4" fmla="*/ 555368 h 848299"/>
                <a:gd name="connsiteX5" fmla="*/ 673596 w 945703"/>
                <a:gd name="connsiteY5" fmla="*/ 437899 h 848299"/>
                <a:gd name="connsiteX6" fmla="*/ 223785 w 945703"/>
                <a:gd name="connsiteY6" fmla="*/ 837282 h 848299"/>
                <a:gd name="connsiteX7" fmla="*/ 223785 w 945703"/>
                <a:gd name="connsiteY7" fmla="*/ 837282 h 848299"/>
                <a:gd name="connsiteX8" fmla="*/ 223785 w 945703"/>
                <a:gd name="connsiteY8" fmla="*/ 848299 h 848299"/>
                <a:gd name="connsiteX0" fmla="*/ 0 w 945703"/>
                <a:gd name="connsiteY0" fmla="*/ 227637 h 837282"/>
                <a:gd name="connsiteX1" fmla="*/ 539423 w 945703"/>
                <a:gd name="connsiteY1" fmla="*/ 120648 h 837282"/>
                <a:gd name="connsiteX2" fmla="*/ 499207 w 945703"/>
                <a:gd name="connsiteY2" fmla="*/ 0 h 837282"/>
                <a:gd name="connsiteX3" fmla="*/ 945703 w 945703"/>
                <a:gd name="connsiteY3" fmla="*/ 162208 h 837282"/>
                <a:gd name="connsiteX4" fmla="*/ 710632 w 945703"/>
                <a:gd name="connsiteY4" fmla="*/ 555368 h 837282"/>
                <a:gd name="connsiteX5" fmla="*/ 673596 w 945703"/>
                <a:gd name="connsiteY5" fmla="*/ 437899 h 837282"/>
                <a:gd name="connsiteX6" fmla="*/ 223785 w 945703"/>
                <a:gd name="connsiteY6" fmla="*/ 837282 h 837282"/>
                <a:gd name="connsiteX7" fmla="*/ 223785 w 945703"/>
                <a:gd name="connsiteY7" fmla="*/ 837282 h 837282"/>
                <a:gd name="connsiteX8" fmla="*/ 275824 w 945703"/>
                <a:gd name="connsiteY8" fmla="*/ 825997 h 837282"/>
                <a:gd name="connsiteX0" fmla="*/ 0 w 945703"/>
                <a:gd name="connsiteY0" fmla="*/ 227637 h 866866"/>
                <a:gd name="connsiteX1" fmla="*/ 539423 w 945703"/>
                <a:gd name="connsiteY1" fmla="*/ 120648 h 866866"/>
                <a:gd name="connsiteX2" fmla="*/ 499207 w 945703"/>
                <a:gd name="connsiteY2" fmla="*/ 0 h 866866"/>
                <a:gd name="connsiteX3" fmla="*/ 945703 w 945703"/>
                <a:gd name="connsiteY3" fmla="*/ 162208 h 866866"/>
                <a:gd name="connsiteX4" fmla="*/ 710632 w 945703"/>
                <a:gd name="connsiteY4" fmla="*/ 555368 h 866866"/>
                <a:gd name="connsiteX5" fmla="*/ 673596 w 945703"/>
                <a:gd name="connsiteY5" fmla="*/ 437899 h 866866"/>
                <a:gd name="connsiteX6" fmla="*/ 223785 w 945703"/>
                <a:gd name="connsiteY6" fmla="*/ 837282 h 866866"/>
                <a:gd name="connsiteX7" fmla="*/ 257239 w 945703"/>
                <a:gd name="connsiteY7" fmla="*/ 837282 h 866866"/>
                <a:gd name="connsiteX8" fmla="*/ 275824 w 945703"/>
                <a:gd name="connsiteY8" fmla="*/ 825997 h 866866"/>
                <a:gd name="connsiteX0" fmla="*/ 0 w 945703"/>
                <a:gd name="connsiteY0" fmla="*/ 227637 h 841540"/>
                <a:gd name="connsiteX1" fmla="*/ 539423 w 945703"/>
                <a:gd name="connsiteY1" fmla="*/ 120648 h 841540"/>
                <a:gd name="connsiteX2" fmla="*/ 499207 w 945703"/>
                <a:gd name="connsiteY2" fmla="*/ 0 h 841540"/>
                <a:gd name="connsiteX3" fmla="*/ 945703 w 945703"/>
                <a:gd name="connsiteY3" fmla="*/ 162208 h 841540"/>
                <a:gd name="connsiteX4" fmla="*/ 710632 w 945703"/>
                <a:gd name="connsiteY4" fmla="*/ 555368 h 841540"/>
                <a:gd name="connsiteX5" fmla="*/ 673596 w 945703"/>
                <a:gd name="connsiteY5" fmla="*/ 437899 h 841540"/>
                <a:gd name="connsiteX6" fmla="*/ 324146 w 945703"/>
                <a:gd name="connsiteY6" fmla="*/ 748073 h 841540"/>
                <a:gd name="connsiteX7" fmla="*/ 257239 w 945703"/>
                <a:gd name="connsiteY7" fmla="*/ 837282 h 841540"/>
                <a:gd name="connsiteX8" fmla="*/ 275824 w 945703"/>
                <a:gd name="connsiteY8" fmla="*/ 825997 h 841540"/>
                <a:gd name="connsiteX0" fmla="*/ 0 w 945703"/>
                <a:gd name="connsiteY0" fmla="*/ 227637 h 826343"/>
                <a:gd name="connsiteX1" fmla="*/ 539423 w 945703"/>
                <a:gd name="connsiteY1" fmla="*/ 120648 h 826343"/>
                <a:gd name="connsiteX2" fmla="*/ 499207 w 945703"/>
                <a:gd name="connsiteY2" fmla="*/ 0 h 826343"/>
                <a:gd name="connsiteX3" fmla="*/ 945703 w 945703"/>
                <a:gd name="connsiteY3" fmla="*/ 162208 h 826343"/>
                <a:gd name="connsiteX4" fmla="*/ 710632 w 945703"/>
                <a:gd name="connsiteY4" fmla="*/ 555368 h 826343"/>
                <a:gd name="connsiteX5" fmla="*/ 673596 w 945703"/>
                <a:gd name="connsiteY5" fmla="*/ 437899 h 826343"/>
                <a:gd name="connsiteX6" fmla="*/ 324146 w 945703"/>
                <a:gd name="connsiteY6" fmla="*/ 748073 h 826343"/>
                <a:gd name="connsiteX7" fmla="*/ 294409 w 945703"/>
                <a:gd name="connsiteY7" fmla="*/ 788960 h 826343"/>
                <a:gd name="connsiteX8" fmla="*/ 275824 w 945703"/>
                <a:gd name="connsiteY8" fmla="*/ 825997 h 826343"/>
                <a:gd name="connsiteX0" fmla="*/ 0 w 945703"/>
                <a:gd name="connsiteY0" fmla="*/ 227637 h 848515"/>
                <a:gd name="connsiteX1" fmla="*/ 539423 w 945703"/>
                <a:gd name="connsiteY1" fmla="*/ 120648 h 848515"/>
                <a:gd name="connsiteX2" fmla="*/ 499207 w 945703"/>
                <a:gd name="connsiteY2" fmla="*/ 0 h 848515"/>
                <a:gd name="connsiteX3" fmla="*/ 945703 w 945703"/>
                <a:gd name="connsiteY3" fmla="*/ 162208 h 848515"/>
                <a:gd name="connsiteX4" fmla="*/ 710632 w 945703"/>
                <a:gd name="connsiteY4" fmla="*/ 555368 h 848515"/>
                <a:gd name="connsiteX5" fmla="*/ 673596 w 945703"/>
                <a:gd name="connsiteY5" fmla="*/ 437899 h 848515"/>
                <a:gd name="connsiteX6" fmla="*/ 324146 w 945703"/>
                <a:gd name="connsiteY6" fmla="*/ 748073 h 848515"/>
                <a:gd name="connsiteX7" fmla="*/ 294409 w 945703"/>
                <a:gd name="connsiteY7" fmla="*/ 788960 h 848515"/>
                <a:gd name="connsiteX8" fmla="*/ 242371 w 945703"/>
                <a:gd name="connsiteY8" fmla="*/ 848299 h 848515"/>
                <a:gd name="connsiteX0" fmla="*/ 0 w 945703"/>
                <a:gd name="connsiteY0" fmla="*/ 227637 h 848532"/>
                <a:gd name="connsiteX1" fmla="*/ 539423 w 945703"/>
                <a:gd name="connsiteY1" fmla="*/ 120648 h 848532"/>
                <a:gd name="connsiteX2" fmla="*/ 499207 w 945703"/>
                <a:gd name="connsiteY2" fmla="*/ 0 h 848532"/>
                <a:gd name="connsiteX3" fmla="*/ 945703 w 945703"/>
                <a:gd name="connsiteY3" fmla="*/ 162208 h 848532"/>
                <a:gd name="connsiteX4" fmla="*/ 710632 w 945703"/>
                <a:gd name="connsiteY4" fmla="*/ 555368 h 848532"/>
                <a:gd name="connsiteX5" fmla="*/ 673596 w 945703"/>
                <a:gd name="connsiteY5" fmla="*/ 437899 h 848532"/>
                <a:gd name="connsiteX6" fmla="*/ 324146 w 945703"/>
                <a:gd name="connsiteY6" fmla="*/ 748073 h 848532"/>
                <a:gd name="connsiteX7" fmla="*/ 279541 w 945703"/>
                <a:gd name="connsiteY7" fmla="*/ 792677 h 848532"/>
                <a:gd name="connsiteX8" fmla="*/ 242371 w 945703"/>
                <a:gd name="connsiteY8" fmla="*/ 848299 h 848532"/>
                <a:gd name="connsiteX0" fmla="*/ 0 w 945703"/>
                <a:gd name="connsiteY0" fmla="*/ 227637 h 792677"/>
                <a:gd name="connsiteX1" fmla="*/ 539423 w 945703"/>
                <a:gd name="connsiteY1" fmla="*/ 120648 h 792677"/>
                <a:gd name="connsiteX2" fmla="*/ 499207 w 945703"/>
                <a:gd name="connsiteY2" fmla="*/ 0 h 792677"/>
                <a:gd name="connsiteX3" fmla="*/ 945703 w 945703"/>
                <a:gd name="connsiteY3" fmla="*/ 162208 h 792677"/>
                <a:gd name="connsiteX4" fmla="*/ 710632 w 945703"/>
                <a:gd name="connsiteY4" fmla="*/ 555368 h 792677"/>
                <a:gd name="connsiteX5" fmla="*/ 673596 w 945703"/>
                <a:gd name="connsiteY5" fmla="*/ 437899 h 792677"/>
                <a:gd name="connsiteX6" fmla="*/ 324146 w 945703"/>
                <a:gd name="connsiteY6" fmla="*/ 748073 h 792677"/>
                <a:gd name="connsiteX7" fmla="*/ 279541 w 945703"/>
                <a:gd name="connsiteY7" fmla="*/ 792677 h 792677"/>
                <a:gd name="connsiteX0" fmla="*/ 0 w 945703"/>
                <a:gd name="connsiteY0" fmla="*/ 227637 h 748073"/>
                <a:gd name="connsiteX1" fmla="*/ 539423 w 945703"/>
                <a:gd name="connsiteY1" fmla="*/ 120648 h 748073"/>
                <a:gd name="connsiteX2" fmla="*/ 499207 w 945703"/>
                <a:gd name="connsiteY2" fmla="*/ 0 h 748073"/>
                <a:gd name="connsiteX3" fmla="*/ 945703 w 945703"/>
                <a:gd name="connsiteY3" fmla="*/ 162208 h 748073"/>
                <a:gd name="connsiteX4" fmla="*/ 710632 w 945703"/>
                <a:gd name="connsiteY4" fmla="*/ 555368 h 748073"/>
                <a:gd name="connsiteX5" fmla="*/ 673596 w 945703"/>
                <a:gd name="connsiteY5" fmla="*/ 437899 h 748073"/>
                <a:gd name="connsiteX6" fmla="*/ 324146 w 945703"/>
                <a:gd name="connsiteY6" fmla="*/ 748073 h 748073"/>
                <a:gd name="connsiteX0" fmla="*/ 0 w 945703"/>
                <a:gd name="connsiteY0" fmla="*/ 227637 h 796395"/>
                <a:gd name="connsiteX1" fmla="*/ 539423 w 945703"/>
                <a:gd name="connsiteY1" fmla="*/ 120648 h 796395"/>
                <a:gd name="connsiteX2" fmla="*/ 499207 w 945703"/>
                <a:gd name="connsiteY2" fmla="*/ 0 h 796395"/>
                <a:gd name="connsiteX3" fmla="*/ 945703 w 945703"/>
                <a:gd name="connsiteY3" fmla="*/ 162208 h 796395"/>
                <a:gd name="connsiteX4" fmla="*/ 710632 w 945703"/>
                <a:gd name="connsiteY4" fmla="*/ 555368 h 796395"/>
                <a:gd name="connsiteX5" fmla="*/ 673596 w 945703"/>
                <a:gd name="connsiteY5" fmla="*/ 437899 h 796395"/>
                <a:gd name="connsiteX6" fmla="*/ 298126 w 945703"/>
                <a:gd name="connsiteY6" fmla="*/ 796395 h 796395"/>
                <a:gd name="connsiteX0" fmla="*/ 0 w 945703"/>
                <a:gd name="connsiteY0" fmla="*/ 227637 h 818698"/>
                <a:gd name="connsiteX1" fmla="*/ 539423 w 945703"/>
                <a:gd name="connsiteY1" fmla="*/ 120648 h 818698"/>
                <a:gd name="connsiteX2" fmla="*/ 499207 w 945703"/>
                <a:gd name="connsiteY2" fmla="*/ 0 h 818698"/>
                <a:gd name="connsiteX3" fmla="*/ 945703 w 945703"/>
                <a:gd name="connsiteY3" fmla="*/ 162208 h 818698"/>
                <a:gd name="connsiteX4" fmla="*/ 710632 w 945703"/>
                <a:gd name="connsiteY4" fmla="*/ 555368 h 818698"/>
                <a:gd name="connsiteX5" fmla="*/ 673596 w 945703"/>
                <a:gd name="connsiteY5" fmla="*/ 437899 h 818698"/>
                <a:gd name="connsiteX6" fmla="*/ 290692 w 945703"/>
                <a:gd name="connsiteY6" fmla="*/ 818698 h 818698"/>
                <a:gd name="connsiteX0" fmla="*/ 0 w 923401"/>
                <a:gd name="connsiteY0" fmla="*/ 227637 h 818698"/>
                <a:gd name="connsiteX1" fmla="*/ 539423 w 923401"/>
                <a:gd name="connsiteY1" fmla="*/ 120648 h 818698"/>
                <a:gd name="connsiteX2" fmla="*/ 499207 w 923401"/>
                <a:gd name="connsiteY2" fmla="*/ 0 h 818698"/>
                <a:gd name="connsiteX3" fmla="*/ 923401 w 923401"/>
                <a:gd name="connsiteY3" fmla="*/ 132471 h 818698"/>
                <a:gd name="connsiteX4" fmla="*/ 710632 w 923401"/>
                <a:gd name="connsiteY4" fmla="*/ 555368 h 818698"/>
                <a:gd name="connsiteX5" fmla="*/ 673596 w 923401"/>
                <a:gd name="connsiteY5" fmla="*/ 437899 h 818698"/>
                <a:gd name="connsiteX6" fmla="*/ 290692 w 923401"/>
                <a:gd name="connsiteY6" fmla="*/ 818698 h 818698"/>
                <a:gd name="connsiteX0" fmla="*/ 0 w 923401"/>
                <a:gd name="connsiteY0" fmla="*/ 227637 h 818698"/>
                <a:gd name="connsiteX1" fmla="*/ 539423 w 923401"/>
                <a:gd name="connsiteY1" fmla="*/ 120648 h 818698"/>
                <a:gd name="connsiteX2" fmla="*/ 499207 w 923401"/>
                <a:gd name="connsiteY2" fmla="*/ 0 h 818698"/>
                <a:gd name="connsiteX3" fmla="*/ 923401 w 923401"/>
                <a:gd name="connsiteY3" fmla="*/ 132471 h 818698"/>
                <a:gd name="connsiteX4" fmla="*/ 710632 w 923401"/>
                <a:gd name="connsiteY4" fmla="*/ 555368 h 818698"/>
                <a:gd name="connsiteX5" fmla="*/ 662445 w 923401"/>
                <a:gd name="connsiteY5" fmla="*/ 437899 h 818698"/>
                <a:gd name="connsiteX6" fmla="*/ 290692 w 923401"/>
                <a:gd name="connsiteY6" fmla="*/ 818698 h 818698"/>
                <a:gd name="connsiteX0" fmla="*/ 0 w 923401"/>
                <a:gd name="connsiteY0" fmla="*/ 227637 h 818698"/>
                <a:gd name="connsiteX1" fmla="*/ 539423 w 923401"/>
                <a:gd name="connsiteY1" fmla="*/ 120648 h 818698"/>
                <a:gd name="connsiteX2" fmla="*/ 499207 w 923401"/>
                <a:gd name="connsiteY2" fmla="*/ 0 h 818698"/>
                <a:gd name="connsiteX3" fmla="*/ 923401 w 923401"/>
                <a:gd name="connsiteY3" fmla="*/ 132471 h 818698"/>
                <a:gd name="connsiteX4" fmla="*/ 706914 w 923401"/>
                <a:gd name="connsiteY4" fmla="*/ 533065 h 818698"/>
                <a:gd name="connsiteX5" fmla="*/ 662445 w 923401"/>
                <a:gd name="connsiteY5" fmla="*/ 437899 h 818698"/>
                <a:gd name="connsiteX6" fmla="*/ 290692 w 923401"/>
                <a:gd name="connsiteY6" fmla="*/ 818698 h 818698"/>
                <a:gd name="connsiteX0" fmla="*/ 0 w 923401"/>
                <a:gd name="connsiteY0" fmla="*/ 227637 h 778033"/>
                <a:gd name="connsiteX1" fmla="*/ 539423 w 923401"/>
                <a:gd name="connsiteY1" fmla="*/ 120648 h 778033"/>
                <a:gd name="connsiteX2" fmla="*/ 499207 w 923401"/>
                <a:gd name="connsiteY2" fmla="*/ 0 h 778033"/>
                <a:gd name="connsiteX3" fmla="*/ 923401 w 923401"/>
                <a:gd name="connsiteY3" fmla="*/ 132471 h 778033"/>
                <a:gd name="connsiteX4" fmla="*/ 706914 w 923401"/>
                <a:gd name="connsiteY4" fmla="*/ 533065 h 778033"/>
                <a:gd name="connsiteX5" fmla="*/ 662445 w 923401"/>
                <a:gd name="connsiteY5" fmla="*/ 437899 h 778033"/>
                <a:gd name="connsiteX6" fmla="*/ 323743 w 923401"/>
                <a:gd name="connsiteY6" fmla="*/ 778033 h 778033"/>
                <a:gd name="connsiteX0" fmla="*/ 0 w 936743"/>
                <a:gd name="connsiteY0" fmla="*/ 206665 h 778033"/>
                <a:gd name="connsiteX1" fmla="*/ 552765 w 936743"/>
                <a:gd name="connsiteY1" fmla="*/ 120648 h 778033"/>
                <a:gd name="connsiteX2" fmla="*/ 512549 w 936743"/>
                <a:gd name="connsiteY2" fmla="*/ 0 h 778033"/>
                <a:gd name="connsiteX3" fmla="*/ 936743 w 936743"/>
                <a:gd name="connsiteY3" fmla="*/ 132471 h 778033"/>
                <a:gd name="connsiteX4" fmla="*/ 720256 w 936743"/>
                <a:gd name="connsiteY4" fmla="*/ 533065 h 778033"/>
                <a:gd name="connsiteX5" fmla="*/ 675787 w 936743"/>
                <a:gd name="connsiteY5" fmla="*/ 437899 h 778033"/>
                <a:gd name="connsiteX6" fmla="*/ 337085 w 936743"/>
                <a:gd name="connsiteY6" fmla="*/ 778033 h 778033"/>
                <a:gd name="connsiteX0" fmla="*/ 0 w 922128"/>
                <a:gd name="connsiteY0" fmla="*/ 211115 h 778033"/>
                <a:gd name="connsiteX1" fmla="*/ 538150 w 922128"/>
                <a:gd name="connsiteY1" fmla="*/ 120648 h 778033"/>
                <a:gd name="connsiteX2" fmla="*/ 497934 w 922128"/>
                <a:gd name="connsiteY2" fmla="*/ 0 h 778033"/>
                <a:gd name="connsiteX3" fmla="*/ 922128 w 922128"/>
                <a:gd name="connsiteY3" fmla="*/ 132471 h 778033"/>
                <a:gd name="connsiteX4" fmla="*/ 705641 w 922128"/>
                <a:gd name="connsiteY4" fmla="*/ 533065 h 778033"/>
                <a:gd name="connsiteX5" fmla="*/ 661172 w 922128"/>
                <a:gd name="connsiteY5" fmla="*/ 437899 h 778033"/>
                <a:gd name="connsiteX6" fmla="*/ 322470 w 922128"/>
                <a:gd name="connsiteY6" fmla="*/ 778033 h 778033"/>
                <a:gd name="connsiteX0" fmla="*/ 0 w 922128"/>
                <a:gd name="connsiteY0" fmla="*/ 211115 h 778033"/>
                <a:gd name="connsiteX1" fmla="*/ 538150 w 922128"/>
                <a:gd name="connsiteY1" fmla="*/ 120648 h 778033"/>
                <a:gd name="connsiteX2" fmla="*/ 497934 w 922128"/>
                <a:gd name="connsiteY2" fmla="*/ 0 h 778033"/>
                <a:gd name="connsiteX3" fmla="*/ 922128 w 922128"/>
                <a:gd name="connsiteY3" fmla="*/ 132471 h 778033"/>
                <a:gd name="connsiteX4" fmla="*/ 703727 w 922128"/>
                <a:gd name="connsiteY4" fmla="*/ 590257 h 778033"/>
                <a:gd name="connsiteX5" fmla="*/ 661172 w 922128"/>
                <a:gd name="connsiteY5" fmla="*/ 437899 h 778033"/>
                <a:gd name="connsiteX6" fmla="*/ 322470 w 922128"/>
                <a:gd name="connsiteY6" fmla="*/ 778033 h 778033"/>
                <a:gd name="connsiteX0" fmla="*/ 0 w 922128"/>
                <a:gd name="connsiteY0" fmla="*/ 211115 h 778033"/>
                <a:gd name="connsiteX1" fmla="*/ 538150 w 922128"/>
                <a:gd name="connsiteY1" fmla="*/ 120648 h 778033"/>
                <a:gd name="connsiteX2" fmla="*/ 497934 w 922128"/>
                <a:gd name="connsiteY2" fmla="*/ 0 h 778033"/>
                <a:gd name="connsiteX3" fmla="*/ 922128 w 922128"/>
                <a:gd name="connsiteY3" fmla="*/ 132471 h 778033"/>
                <a:gd name="connsiteX4" fmla="*/ 703727 w 922128"/>
                <a:gd name="connsiteY4" fmla="*/ 590257 h 778033"/>
                <a:gd name="connsiteX5" fmla="*/ 664979 w 922128"/>
                <a:gd name="connsiteY5" fmla="*/ 485559 h 778033"/>
                <a:gd name="connsiteX6" fmla="*/ 322470 w 922128"/>
                <a:gd name="connsiteY6" fmla="*/ 778033 h 778033"/>
                <a:gd name="connsiteX0" fmla="*/ 0 w 922128"/>
                <a:gd name="connsiteY0" fmla="*/ 251786 h 818704"/>
                <a:gd name="connsiteX1" fmla="*/ 538150 w 922128"/>
                <a:gd name="connsiteY1" fmla="*/ 161319 h 818704"/>
                <a:gd name="connsiteX2" fmla="*/ 487772 w 922128"/>
                <a:gd name="connsiteY2" fmla="*/ 0 h 818704"/>
                <a:gd name="connsiteX3" fmla="*/ 922128 w 922128"/>
                <a:gd name="connsiteY3" fmla="*/ 173142 h 818704"/>
                <a:gd name="connsiteX4" fmla="*/ 703727 w 922128"/>
                <a:gd name="connsiteY4" fmla="*/ 630928 h 818704"/>
                <a:gd name="connsiteX5" fmla="*/ 664979 w 922128"/>
                <a:gd name="connsiteY5" fmla="*/ 526230 h 818704"/>
                <a:gd name="connsiteX6" fmla="*/ 322470 w 922128"/>
                <a:gd name="connsiteY6" fmla="*/ 818704 h 818704"/>
                <a:gd name="connsiteX0" fmla="*/ 0 w 922128"/>
                <a:gd name="connsiteY0" fmla="*/ 251786 h 818704"/>
                <a:gd name="connsiteX1" fmla="*/ 526086 w 922128"/>
                <a:gd name="connsiteY1" fmla="*/ 91416 h 818704"/>
                <a:gd name="connsiteX2" fmla="*/ 487772 w 922128"/>
                <a:gd name="connsiteY2" fmla="*/ 0 h 818704"/>
                <a:gd name="connsiteX3" fmla="*/ 922128 w 922128"/>
                <a:gd name="connsiteY3" fmla="*/ 173142 h 818704"/>
                <a:gd name="connsiteX4" fmla="*/ 703727 w 922128"/>
                <a:gd name="connsiteY4" fmla="*/ 630928 h 818704"/>
                <a:gd name="connsiteX5" fmla="*/ 664979 w 922128"/>
                <a:gd name="connsiteY5" fmla="*/ 526230 h 818704"/>
                <a:gd name="connsiteX6" fmla="*/ 322470 w 922128"/>
                <a:gd name="connsiteY6" fmla="*/ 818704 h 818704"/>
                <a:gd name="connsiteX0" fmla="*/ 0 w 922128"/>
                <a:gd name="connsiteY0" fmla="*/ 251786 h 818704"/>
                <a:gd name="connsiteX1" fmla="*/ 514011 w 922128"/>
                <a:gd name="connsiteY1" fmla="*/ 97134 h 818704"/>
                <a:gd name="connsiteX2" fmla="*/ 487772 w 922128"/>
                <a:gd name="connsiteY2" fmla="*/ 0 h 818704"/>
                <a:gd name="connsiteX3" fmla="*/ 922128 w 922128"/>
                <a:gd name="connsiteY3" fmla="*/ 173142 h 818704"/>
                <a:gd name="connsiteX4" fmla="*/ 703727 w 922128"/>
                <a:gd name="connsiteY4" fmla="*/ 630928 h 818704"/>
                <a:gd name="connsiteX5" fmla="*/ 664979 w 922128"/>
                <a:gd name="connsiteY5" fmla="*/ 526230 h 818704"/>
                <a:gd name="connsiteX6" fmla="*/ 322470 w 922128"/>
                <a:gd name="connsiteY6" fmla="*/ 818704 h 818704"/>
                <a:gd name="connsiteX0" fmla="*/ 0 w 916409"/>
                <a:gd name="connsiteY0" fmla="*/ 251786 h 818704"/>
                <a:gd name="connsiteX1" fmla="*/ 514011 w 916409"/>
                <a:gd name="connsiteY1" fmla="*/ 97134 h 818704"/>
                <a:gd name="connsiteX2" fmla="*/ 487772 w 916409"/>
                <a:gd name="connsiteY2" fmla="*/ 0 h 818704"/>
                <a:gd name="connsiteX3" fmla="*/ 916409 w 916409"/>
                <a:gd name="connsiteY3" fmla="*/ 171871 h 818704"/>
                <a:gd name="connsiteX4" fmla="*/ 703727 w 916409"/>
                <a:gd name="connsiteY4" fmla="*/ 630928 h 818704"/>
                <a:gd name="connsiteX5" fmla="*/ 664979 w 916409"/>
                <a:gd name="connsiteY5" fmla="*/ 526230 h 818704"/>
                <a:gd name="connsiteX6" fmla="*/ 322470 w 916409"/>
                <a:gd name="connsiteY6" fmla="*/ 818704 h 818704"/>
                <a:gd name="connsiteX0" fmla="*/ 0 w 916409"/>
                <a:gd name="connsiteY0" fmla="*/ 251786 h 818704"/>
                <a:gd name="connsiteX1" fmla="*/ 521000 w 916409"/>
                <a:gd name="connsiteY1" fmla="*/ 103489 h 818704"/>
                <a:gd name="connsiteX2" fmla="*/ 487772 w 916409"/>
                <a:gd name="connsiteY2" fmla="*/ 0 h 818704"/>
                <a:gd name="connsiteX3" fmla="*/ 916409 w 916409"/>
                <a:gd name="connsiteY3" fmla="*/ 171871 h 818704"/>
                <a:gd name="connsiteX4" fmla="*/ 703727 w 916409"/>
                <a:gd name="connsiteY4" fmla="*/ 630928 h 818704"/>
                <a:gd name="connsiteX5" fmla="*/ 664979 w 916409"/>
                <a:gd name="connsiteY5" fmla="*/ 526230 h 818704"/>
                <a:gd name="connsiteX6" fmla="*/ 322470 w 916409"/>
                <a:gd name="connsiteY6" fmla="*/ 818704 h 818704"/>
                <a:gd name="connsiteX0" fmla="*/ 0 w 916409"/>
                <a:gd name="connsiteY0" fmla="*/ 251786 h 818704"/>
                <a:gd name="connsiteX1" fmla="*/ 514646 w 916409"/>
                <a:gd name="connsiteY1" fmla="*/ 99676 h 818704"/>
                <a:gd name="connsiteX2" fmla="*/ 487772 w 916409"/>
                <a:gd name="connsiteY2" fmla="*/ 0 h 818704"/>
                <a:gd name="connsiteX3" fmla="*/ 916409 w 916409"/>
                <a:gd name="connsiteY3" fmla="*/ 171871 h 818704"/>
                <a:gd name="connsiteX4" fmla="*/ 703727 w 916409"/>
                <a:gd name="connsiteY4" fmla="*/ 630928 h 818704"/>
                <a:gd name="connsiteX5" fmla="*/ 664979 w 916409"/>
                <a:gd name="connsiteY5" fmla="*/ 526230 h 818704"/>
                <a:gd name="connsiteX6" fmla="*/ 322470 w 916409"/>
                <a:gd name="connsiteY6" fmla="*/ 818704 h 818704"/>
                <a:gd name="connsiteX0" fmla="*/ 0 w 916409"/>
                <a:gd name="connsiteY0" fmla="*/ 251786 h 818704"/>
                <a:gd name="connsiteX1" fmla="*/ 523542 w 916409"/>
                <a:gd name="connsiteY1" fmla="*/ 102855 h 818704"/>
                <a:gd name="connsiteX2" fmla="*/ 487772 w 916409"/>
                <a:gd name="connsiteY2" fmla="*/ 0 h 818704"/>
                <a:gd name="connsiteX3" fmla="*/ 916409 w 916409"/>
                <a:gd name="connsiteY3" fmla="*/ 171871 h 818704"/>
                <a:gd name="connsiteX4" fmla="*/ 703727 w 916409"/>
                <a:gd name="connsiteY4" fmla="*/ 630928 h 818704"/>
                <a:gd name="connsiteX5" fmla="*/ 664979 w 916409"/>
                <a:gd name="connsiteY5" fmla="*/ 526230 h 818704"/>
                <a:gd name="connsiteX6" fmla="*/ 322470 w 916409"/>
                <a:gd name="connsiteY6" fmla="*/ 818704 h 818704"/>
                <a:gd name="connsiteX0" fmla="*/ 0 w 928723"/>
                <a:gd name="connsiteY0" fmla="*/ 251786 h 818704"/>
                <a:gd name="connsiteX1" fmla="*/ 523542 w 928723"/>
                <a:gd name="connsiteY1" fmla="*/ 102855 h 818704"/>
                <a:gd name="connsiteX2" fmla="*/ 487772 w 928723"/>
                <a:gd name="connsiteY2" fmla="*/ 0 h 818704"/>
                <a:gd name="connsiteX3" fmla="*/ 928723 w 928723"/>
                <a:gd name="connsiteY3" fmla="*/ 221156 h 818704"/>
                <a:gd name="connsiteX4" fmla="*/ 703727 w 928723"/>
                <a:gd name="connsiteY4" fmla="*/ 630928 h 818704"/>
                <a:gd name="connsiteX5" fmla="*/ 664979 w 928723"/>
                <a:gd name="connsiteY5" fmla="*/ 526230 h 818704"/>
                <a:gd name="connsiteX6" fmla="*/ 322470 w 928723"/>
                <a:gd name="connsiteY6" fmla="*/ 818704 h 818704"/>
                <a:gd name="connsiteX0" fmla="*/ 0 w 901316"/>
                <a:gd name="connsiteY0" fmla="*/ 251786 h 818704"/>
                <a:gd name="connsiteX1" fmla="*/ 523542 w 901316"/>
                <a:gd name="connsiteY1" fmla="*/ 102855 h 818704"/>
                <a:gd name="connsiteX2" fmla="*/ 487772 w 901316"/>
                <a:gd name="connsiteY2" fmla="*/ 0 h 818704"/>
                <a:gd name="connsiteX3" fmla="*/ 901316 w 901316"/>
                <a:gd name="connsiteY3" fmla="*/ 196235 h 818704"/>
                <a:gd name="connsiteX4" fmla="*/ 703727 w 901316"/>
                <a:gd name="connsiteY4" fmla="*/ 630928 h 818704"/>
                <a:gd name="connsiteX5" fmla="*/ 664979 w 901316"/>
                <a:gd name="connsiteY5" fmla="*/ 526230 h 818704"/>
                <a:gd name="connsiteX6" fmla="*/ 322470 w 901316"/>
                <a:gd name="connsiteY6" fmla="*/ 818704 h 818704"/>
                <a:gd name="connsiteX0" fmla="*/ 0 w 901316"/>
                <a:gd name="connsiteY0" fmla="*/ 242999 h 809917"/>
                <a:gd name="connsiteX1" fmla="*/ 523542 w 901316"/>
                <a:gd name="connsiteY1" fmla="*/ 94068 h 809917"/>
                <a:gd name="connsiteX2" fmla="*/ 496921 w 901316"/>
                <a:gd name="connsiteY2" fmla="*/ 0 h 809917"/>
                <a:gd name="connsiteX3" fmla="*/ 901316 w 901316"/>
                <a:gd name="connsiteY3" fmla="*/ 187448 h 809917"/>
                <a:gd name="connsiteX4" fmla="*/ 703727 w 901316"/>
                <a:gd name="connsiteY4" fmla="*/ 622141 h 809917"/>
                <a:gd name="connsiteX5" fmla="*/ 664979 w 901316"/>
                <a:gd name="connsiteY5" fmla="*/ 517443 h 809917"/>
                <a:gd name="connsiteX6" fmla="*/ 322470 w 901316"/>
                <a:gd name="connsiteY6" fmla="*/ 809917 h 809917"/>
                <a:gd name="connsiteX0" fmla="*/ 0 w 901316"/>
                <a:gd name="connsiteY0" fmla="*/ 242999 h 809917"/>
                <a:gd name="connsiteX1" fmla="*/ 532689 w 901316"/>
                <a:gd name="connsiteY1" fmla="*/ 117790 h 809917"/>
                <a:gd name="connsiteX2" fmla="*/ 496921 w 901316"/>
                <a:gd name="connsiteY2" fmla="*/ 0 h 809917"/>
                <a:gd name="connsiteX3" fmla="*/ 901316 w 901316"/>
                <a:gd name="connsiteY3" fmla="*/ 187448 h 809917"/>
                <a:gd name="connsiteX4" fmla="*/ 703727 w 901316"/>
                <a:gd name="connsiteY4" fmla="*/ 622141 h 809917"/>
                <a:gd name="connsiteX5" fmla="*/ 664979 w 901316"/>
                <a:gd name="connsiteY5" fmla="*/ 517443 h 809917"/>
                <a:gd name="connsiteX6" fmla="*/ 322470 w 901316"/>
                <a:gd name="connsiteY6" fmla="*/ 809917 h 809917"/>
                <a:gd name="connsiteX0" fmla="*/ 0 w 901316"/>
                <a:gd name="connsiteY0" fmla="*/ 242999 h 809917"/>
                <a:gd name="connsiteX1" fmla="*/ 530195 w 901316"/>
                <a:gd name="connsiteY1" fmla="*/ 107247 h 809917"/>
                <a:gd name="connsiteX2" fmla="*/ 496921 w 901316"/>
                <a:gd name="connsiteY2" fmla="*/ 0 h 809917"/>
                <a:gd name="connsiteX3" fmla="*/ 901316 w 901316"/>
                <a:gd name="connsiteY3" fmla="*/ 187448 h 809917"/>
                <a:gd name="connsiteX4" fmla="*/ 703727 w 901316"/>
                <a:gd name="connsiteY4" fmla="*/ 622141 h 809917"/>
                <a:gd name="connsiteX5" fmla="*/ 664979 w 901316"/>
                <a:gd name="connsiteY5" fmla="*/ 517443 h 809917"/>
                <a:gd name="connsiteX6" fmla="*/ 322470 w 901316"/>
                <a:gd name="connsiteY6" fmla="*/ 809917 h 809917"/>
                <a:gd name="connsiteX0" fmla="*/ 0 w 895365"/>
                <a:gd name="connsiteY0" fmla="*/ 252880 h 809917"/>
                <a:gd name="connsiteX1" fmla="*/ 524244 w 895365"/>
                <a:gd name="connsiteY1" fmla="*/ 107247 h 809917"/>
                <a:gd name="connsiteX2" fmla="*/ 490970 w 895365"/>
                <a:gd name="connsiteY2" fmla="*/ 0 h 809917"/>
                <a:gd name="connsiteX3" fmla="*/ 895365 w 895365"/>
                <a:gd name="connsiteY3" fmla="*/ 187448 h 809917"/>
                <a:gd name="connsiteX4" fmla="*/ 697776 w 895365"/>
                <a:gd name="connsiteY4" fmla="*/ 622141 h 809917"/>
                <a:gd name="connsiteX5" fmla="*/ 659028 w 895365"/>
                <a:gd name="connsiteY5" fmla="*/ 517443 h 809917"/>
                <a:gd name="connsiteX6" fmla="*/ 316519 w 895365"/>
                <a:gd name="connsiteY6" fmla="*/ 809917 h 809917"/>
                <a:gd name="connsiteX0" fmla="*/ 0 w 855962"/>
                <a:gd name="connsiteY0" fmla="*/ 234457 h 809917"/>
                <a:gd name="connsiteX1" fmla="*/ 484841 w 855962"/>
                <a:gd name="connsiteY1" fmla="*/ 107247 h 809917"/>
                <a:gd name="connsiteX2" fmla="*/ 451567 w 855962"/>
                <a:gd name="connsiteY2" fmla="*/ 0 h 809917"/>
                <a:gd name="connsiteX3" fmla="*/ 855962 w 855962"/>
                <a:gd name="connsiteY3" fmla="*/ 187448 h 809917"/>
                <a:gd name="connsiteX4" fmla="*/ 658373 w 855962"/>
                <a:gd name="connsiteY4" fmla="*/ 622141 h 809917"/>
                <a:gd name="connsiteX5" fmla="*/ 619625 w 855962"/>
                <a:gd name="connsiteY5" fmla="*/ 517443 h 809917"/>
                <a:gd name="connsiteX6" fmla="*/ 277116 w 855962"/>
                <a:gd name="connsiteY6" fmla="*/ 809917 h 809917"/>
                <a:gd name="connsiteX0" fmla="*/ 0 w 855962"/>
                <a:gd name="connsiteY0" fmla="*/ 226684 h 802144"/>
                <a:gd name="connsiteX1" fmla="*/ 484841 w 855962"/>
                <a:gd name="connsiteY1" fmla="*/ 99474 h 802144"/>
                <a:gd name="connsiteX2" fmla="*/ 445462 w 855962"/>
                <a:gd name="connsiteY2" fmla="*/ 0 h 802144"/>
                <a:gd name="connsiteX3" fmla="*/ 855962 w 855962"/>
                <a:gd name="connsiteY3" fmla="*/ 179675 h 802144"/>
                <a:gd name="connsiteX4" fmla="*/ 658373 w 855962"/>
                <a:gd name="connsiteY4" fmla="*/ 614368 h 802144"/>
                <a:gd name="connsiteX5" fmla="*/ 619625 w 855962"/>
                <a:gd name="connsiteY5" fmla="*/ 509670 h 802144"/>
                <a:gd name="connsiteX6" fmla="*/ 277116 w 855962"/>
                <a:gd name="connsiteY6" fmla="*/ 802144 h 802144"/>
                <a:gd name="connsiteX0" fmla="*/ 0 w 855962"/>
                <a:gd name="connsiteY0" fmla="*/ 226684 h 802144"/>
                <a:gd name="connsiteX1" fmla="*/ 480511 w 855962"/>
                <a:gd name="connsiteY1" fmla="*/ 111334 h 802144"/>
                <a:gd name="connsiteX2" fmla="*/ 445462 w 855962"/>
                <a:gd name="connsiteY2" fmla="*/ 0 h 802144"/>
                <a:gd name="connsiteX3" fmla="*/ 855962 w 855962"/>
                <a:gd name="connsiteY3" fmla="*/ 179675 h 802144"/>
                <a:gd name="connsiteX4" fmla="*/ 658373 w 855962"/>
                <a:gd name="connsiteY4" fmla="*/ 614368 h 802144"/>
                <a:gd name="connsiteX5" fmla="*/ 619625 w 855962"/>
                <a:gd name="connsiteY5" fmla="*/ 509670 h 802144"/>
                <a:gd name="connsiteX6" fmla="*/ 277116 w 855962"/>
                <a:gd name="connsiteY6" fmla="*/ 802144 h 802144"/>
                <a:gd name="connsiteX0" fmla="*/ 0 w 855962"/>
                <a:gd name="connsiteY0" fmla="*/ 226684 h 823616"/>
                <a:gd name="connsiteX1" fmla="*/ 480511 w 855962"/>
                <a:gd name="connsiteY1" fmla="*/ 111334 h 823616"/>
                <a:gd name="connsiteX2" fmla="*/ 445462 w 855962"/>
                <a:gd name="connsiteY2" fmla="*/ 0 h 823616"/>
                <a:gd name="connsiteX3" fmla="*/ 855962 w 855962"/>
                <a:gd name="connsiteY3" fmla="*/ 179675 h 823616"/>
                <a:gd name="connsiteX4" fmla="*/ 658373 w 855962"/>
                <a:gd name="connsiteY4" fmla="*/ 614368 h 823616"/>
                <a:gd name="connsiteX5" fmla="*/ 619625 w 855962"/>
                <a:gd name="connsiteY5" fmla="*/ 509670 h 823616"/>
                <a:gd name="connsiteX6" fmla="*/ 262742 w 855962"/>
                <a:gd name="connsiteY6" fmla="*/ 823617 h 823616"/>
                <a:gd name="connsiteX0" fmla="*/ 0 w 847304"/>
                <a:gd name="connsiteY0" fmla="*/ 226684 h 823617"/>
                <a:gd name="connsiteX1" fmla="*/ 480511 w 847304"/>
                <a:gd name="connsiteY1" fmla="*/ 111334 h 823617"/>
                <a:gd name="connsiteX2" fmla="*/ 445462 w 847304"/>
                <a:gd name="connsiteY2" fmla="*/ 0 h 823617"/>
                <a:gd name="connsiteX3" fmla="*/ 847304 w 847304"/>
                <a:gd name="connsiteY3" fmla="*/ 203396 h 823617"/>
                <a:gd name="connsiteX4" fmla="*/ 658373 w 847304"/>
                <a:gd name="connsiteY4" fmla="*/ 614368 h 823617"/>
                <a:gd name="connsiteX5" fmla="*/ 619625 w 847304"/>
                <a:gd name="connsiteY5" fmla="*/ 509670 h 823617"/>
                <a:gd name="connsiteX6" fmla="*/ 262742 w 847304"/>
                <a:gd name="connsiteY6" fmla="*/ 823617 h 823617"/>
                <a:gd name="connsiteX0" fmla="*/ 0 w 818371"/>
                <a:gd name="connsiteY0" fmla="*/ 226684 h 823617"/>
                <a:gd name="connsiteX1" fmla="*/ 480511 w 818371"/>
                <a:gd name="connsiteY1" fmla="*/ 111334 h 823617"/>
                <a:gd name="connsiteX2" fmla="*/ 445462 w 818371"/>
                <a:gd name="connsiteY2" fmla="*/ 0 h 823617"/>
                <a:gd name="connsiteX3" fmla="*/ 818371 w 818371"/>
                <a:gd name="connsiteY3" fmla="*/ 242054 h 823617"/>
                <a:gd name="connsiteX4" fmla="*/ 658373 w 818371"/>
                <a:gd name="connsiteY4" fmla="*/ 614368 h 823617"/>
                <a:gd name="connsiteX5" fmla="*/ 619625 w 818371"/>
                <a:gd name="connsiteY5" fmla="*/ 509670 h 823617"/>
                <a:gd name="connsiteX6" fmla="*/ 262742 w 818371"/>
                <a:gd name="connsiteY6" fmla="*/ 823617 h 823617"/>
                <a:gd name="connsiteX0" fmla="*/ 0 w 818371"/>
                <a:gd name="connsiteY0" fmla="*/ 187216 h 784149"/>
                <a:gd name="connsiteX1" fmla="*/ 480511 w 818371"/>
                <a:gd name="connsiteY1" fmla="*/ 71866 h 784149"/>
                <a:gd name="connsiteX2" fmla="*/ 503915 w 818371"/>
                <a:gd name="connsiteY2" fmla="*/ 0 h 784149"/>
                <a:gd name="connsiteX3" fmla="*/ 818371 w 818371"/>
                <a:gd name="connsiteY3" fmla="*/ 202586 h 784149"/>
                <a:gd name="connsiteX4" fmla="*/ 658373 w 818371"/>
                <a:gd name="connsiteY4" fmla="*/ 574900 h 784149"/>
                <a:gd name="connsiteX5" fmla="*/ 619625 w 818371"/>
                <a:gd name="connsiteY5" fmla="*/ 470202 h 784149"/>
                <a:gd name="connsiteX6" fmla="*/ 262742 w 818371"/>
                <a:gd name="connsiteY6" fmla="*/ 784149 h 784149"/>
                <a:gd name="connsiteX0" fmla="*/ 0 w 818371"/>
                <a:gd name="connsiteY0" fmla="*/ 187216 h 784149"/>
                <a:gd name="connsiteX1" fmla="*/ 492307 w 818371"/>
                <a:gd name="connsiteY1" fmla="*/ 124685 h 784149"/>
                <a:gd name="connsiteX2" fmla="*/ 503915 w 818371"/>
                <a:gd name="connsiteY2" fmla="*/ 0 h 784149"/>
                <a:gd name="connsiteX3" fmla="*/ 818371 w 818371"/>
                <a:gd name="connsiteY3" fmla="*/ 202586 h 784149"/>
                <a:gd name="connsiteX4" fmla="*/ 658373 w 818371"/>
                <a:gd name="connsiteY4" fmla="*/ 574900 h 784149"/>
                <a:gd name="connsiteX5" fmla="*/ 619625 w 818371"/>
                <a:gd name="connsiteY5" fmla="*/ 470202 h 784149"/>
                <a:gd name="connsiteX6" fmla="*/ 262742 w 818371"/>
                <a:gd name="connsiteY6" fmla="*/ 784149 h 784149"/>
                <a:gd name="connsiteX0" fmla="*/ 0 w 830882"/>
                <a:gd name="connsiteY0" fmla="*/ 233323 h 784149"/>
                <a:gd name="connsiteX1" fmla="*/ 504818 w 830882"/>
                <a:gd name="connsiteY1" fmla="*/ 124685 h 784149"/>
                <a:gd name="connsiteX2" fmla="*/ 516426 w 830882"/>
                <a:gd name="connsiteY2" fmla="*/ 0 h 784149"/>
                <a:gd name="connsiteX3" fmla="*/ 830882 w 830882"/>
                <a:gd name="connsiteY3" fmla="*/ 202586 h 784149"/>
                <a:gd name="connsiteX4" fmla="*/ 670884 w 830882"/>
                <a:gd name="connsiteY4" fmla="*/ 574900 h 784149"/>
                <a:gd name="connsiteX5" fmla="*/ 632136 w 830882"/>
                <a:gd name="connsiteY5" fmla="*/ 470202 h 784149"/>
                <a:gd name="connsiteX6" fmla="*/ 275253 w 830882"/>
                <a:gd name="connsiteY6" fmla="*/ 784149 h 78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882" h="784149">
                  <a:moveTo>
                    <a:pt x="0" y="233323"/>
                  </a:moveTo>
                  <a:lnTo>
                    <a:pt x="504818" y="124685"/>
                  </a:lnTo>
                  <a:lnTo>
                    <a:pt x="516426" y="0"/>
                  </a:lnTo>
                  <a:lnTo>
                    <a:pt x="830882" y="202586"/>
                  </a:lnTo>
                  <a:lnTo>
                    <a:pt x="670884" y="574900"/>
                  </a:lnTo>
                  <a:lnTo>
                    <a:pt x="632136" y="470202"/>
                  </a:lnTo>
                  <a:lnTo>
                    <a:pt x="275253" y="784149"/>
                  </a:lnTo>
                </a:path>
              </a:pathLst>
            </a:custGeom>
            <a:noFill/>
            <a:ln w="28575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852241" y="1239194"/>
              <a:ext cx="3572027" cy="3918737"/>
              <a:chOff x="5715000" y="990600"/>
              <a:chExt cx="3572027" cy="3918737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5715000" y="990600"/>
                <a:ext cx="3376285" cy="3480742"/>
                <a:chOff x="660848" y="1198203"/>
                <a:chExt cx="4871963" cy="4859649"/>
              </a:xfrm>
            </p:grpSpPr>
            <p:sp>
              <p:nvSpPr>
                <p:cNvPr id="69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 rot="1920347">
                  <a:off x="3438423" y="1969895"/>
                  <a:ext cx="1739350" cy="6383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1100" kern="10" spc="0" dirty="0" smtClean="0">
                      <a:ln>
                        <a:noFill/>
                      </a:ln>
                      <a:solidFill>
                        <a:srgbClr val="5A5A5A"/>
                      </a:solidFill>
                      <a:effectLst/>
                      <a:latin typeface="Arial"/>
                      <a:cs typeface="Arial"/>
                    </a:rPr>
                    <a:t>Рост 2-3 года</a:t>
                  </a:r>
                  <a:endParaRPr lang="ru-RU" sz="1100" kern="10" spc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 rot="18231129">
                  <a:off x="3284662" y="4227785"/>
                  <a:ext cx="2561466" cy="7496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ArchDown">
                    <a:avLst>
                      <a:gd name="adj" fmla="val 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ru-RU" sz="2000" kern="10" spc="0" dirty="0" smtClean="0">
                      <a:ln>
                        <a:noFill/>
                      </a:ln>
                      <a:solidFill>
                        <a:srgbClr val="5A5A5A"/>
                      </a:solidFill>
                      <a:effectLst/>
                      <a:latin typeface="Arial"/>
                      <a:cs typeface="Arial"/>
                    </a:rPr>
                    <a:t>Пик (перегревание) 1-2 года</a:t>
                  </a:r>
                  <a:endParaRPr lang="ru-RU" sz="2000" kern="10" spc="0" dirty="0">
                    <a:ln>
                      <a:noFill/>
                    </a:ln>
                    <a:solidFill>
                      <a:srgbClr val="5A5A5A"/>
                    </a:solidFill>
                    <a:effectLst/>
                    <a:latin typeface="Arial"/>
                    <a:cs typeface="Arial"/>
                  </a:endParaRPr>
                </a:p>
              </p:txBody>
            </p:sp>
            <p:grpSp>
              <p:nvGrpSpPr>
                <p:cNvPr id="90" name="Группа 89"/>
                <p:cNvGrpSpPr/>
                <p:nvPr/>
              </p:nvGrpSpPr>
              <p:grpSpPr>
                <a:xfrm>
                  <a:off x="660848" y="1198203"/>
                  <a:ext cx="4871963" cy="4859649"/>
                  <a:chOff x="660848" y="1198203"/>
                  <a:chExt cx="4871963" cy="4859649"/>
                </a:xfrm>
              </p:grpSpPr>
              <p:grpSp>
                <p:nvGrpSpPr>
                  <p:cNvPr id="91" name="Группа 90"/>
                  <p:cNvGrpSpPr/>
                  <p:nvPr/>
                </p:nvGrpSpPr>
                <p:grpSpPr>
                  <a:xfrm>
                    <a:off x="660848" y="1198203"/>
                    <a:ext cx="4871963" cy="4859649"/>
                    <a:chOff x="1780812" y="1113189"/>
                    <a:chExt cx="5307567" cy="5012621"/>
                  </a:xfrm>
                </p:grpSpPr>
                <p:sp>
                  <p:nvSpPr>
                    <p:cNvPr id="95" name="Овал 94"/>
                    <p:cNvSpPr/>
                    <p:nvPr/>
                  </p:nvSpPr>
                  <p:spPr>
                    <a:xfrm>
                      <a:off x="1780812" y="1113189"/>
                      <a:ext cx="5307567" cy="501262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C0504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6" name="Полилиния 95"/>
                    <p:cNvSpPr/>
                    <p:nvPr/>
                  </p:nvSpPr>
                  <p:spPr>
                    <a:xfrm>
                      <a:off x="3355779" y="1150242"/>
                      <a:ext cx="944747" cy="744590"/>
                    </a:xfrm>
                    <a:custGeom>
                      <a:avLst/>
                      <a:gdLst>
                        <a:gd name="connsiteX0" fmla="*/ 0 w 1090670"/>
                        <a:gd name="connsiteY0" fmla="*/ 231354 h 848299"/>
                        <a:gd name="connsiteX1" fmla="*/ 649995 w 1090670"/>
                        <a:gd name="connsiteY1" fmla="*/ 99152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90670"/>
                        <a:gd name="connsiteY0" fmla="*/ 231354 h 848299"/>
                        <a:gd name="connsiteX1" fmla="*/ 572877 w 1090670"/>
                        <a:gd name="connsiteY1" fmla="*/ 165253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54291 w 1072084"/>
                        <a:gd name="connsiteY1" fmla="*/ 165253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61726 w 1072084"/>
                        <a:gd name="connsiteY1" fmla="*/ 120648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10632 w 1072084"/>
                        <a:gd name="connsiteY4" fmla="*/ 555368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81030 w 945703"/>
                        <a:gd name="connsiteY5" fmla="*/ 467635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9423 w 945703"/>
                        <a:gd name="connsiteY1" fmla="*/ 120648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37282"/>
                        <a:gd name="connsiteX1" fmla="*/ 539423 w 945703"/>
                        <a:gd name="connsiteY1" fmla="*/ 120648 h 837282"/>
                        <a:gd name="connsiteX2" fmla="*/ 499207 w 945703"/>
                        <a:gd name="connsiteY2" fmla="*/ 0 h 837282"/>
                        <a:gd name="connsiteX3" fmla="*/ 945703 w 945703"/>
                        <a:gd name="connsiteY3" fmla="*/ 162208 h 837282"/>
                        <a:gd name="connsiteX4" fmla="*/ 710632 w 945703"/>
                        <a:gd name="connsiteY4" fmla="*/ 555368 h 837282"/>
                        <a:gd name="connsiteX5" fmla="*/ 673596 w 945703"/>
                        <a:gd name="connsiteY5" fmla="*/ 437899 h 837282"/>
                        <a:gd name="connsiteX6" fmla="*/ 223785 w 945703"/>
                        <a:gd name="connsiteY6" fmla="*/ 837282 h 837282"/>
                        <a:gd name="connsiteX7" fmla="*/ 223785 w 945703"/>
                        <a:gd name="connsiteY7" fmla="*/ 837282 h 837282"/>
                        <a:gd name="connsiteX8" fmla="*/ 275824 w 945703"/>
                        <a:gd name="connsiteY8" fmla="*/ 825997 h 837282"/>
                        <a:gd name="connsiteX0" fmla="*/ 0 w 945703"/>
                        <a:gd name="connsiteY0" fmla="*/ 227637 h 866866"/>
                        <a:gd name="connsiteX1" fmla="*/ 539423 w 945703"/>
                        <a:gd name="connsiteY1" fmla="*/ 120648 h 866866"/>
                        <a:gd name="connsiteX2" fmla="*/ 499207 w 945703"/>
                        <a:gd name="connsiteY2" fmla="*/ 0 h 866866"/>
                        <a:gd name="connsiteX3" fmla="*/ 945703 w 945703"/>
                        <a:gd name="connsiteY3" fmla="*/ 162208 h 866866"/>
                        <a:gd name="connsiteX4" fmla="*/ 710632 w 945703"/>
                        <a:gd name="connsiteY4" fmla="*/ 555368 h 866866"/>
                        <a:gd name="connsiteX5" fmla="*/ 673596 w 945703"/>
                        <a:gd name="connsiteY5" fmla="*/ 437899 h 866866"/>
                        <a:gd name="connsiteX6" fmla="*/ 223785 w 945703"/>
                        <a:gd name="connsiteY6" fmla="*/ 837282 h 866866"/>
                        <a:gd name="connsiteX7" fmla="*/ 257239 w 945703"/>
                        <a:gd name="connsiteY7" fmla="*/ 837282 h 866866"/>
                        <a:gd name="connsiteX8" fmla="*/ 275824 w 945703"/>
                        <a:gd name="connsiteY8" fmla="*/ 825997 h 866866"/>
                        <a:gd name="connsiteX0" fmla="*/ 0 w 945703"/>
                        <a:gd name="connsiteY0" fmla="*/ 227637 h 841540"/>
                        <a:gd name="connsiteX1" fmla="*/ 539423 w 945703"/>
                        <a:gd name="connsiteY1" fmla="*/ 120648 h 841540"/>
                        <a:gd name="connsiteX2" fmla="*/ 499207 w 945703"/>
                        <a:gd name="connsiteY2" fmla="*/ 0 h 841540"/>
                        <a:gd name="connsiteX3" fmla="*/ 945703 w 945703"/>
                        <a:gd name="connsiteY3" fmla="*/ 162208 h 841540"/>
                        <a:gd name="connsiteX4" fmla="*/ 710632 w 945703"/>
                        <a:gd name="connsiteY4" fmla="*/ 555368 h 841540"/>
                        <a:gd name="connsiteX5" fmla="*/ 673596 w 945703"/>
                        <a:gd name="connsiteY5" fmla="*/ 437899 h 841540"/>
                        <a:gd name="connsiteX6" fmla="*/ 324146 w 945703"/>
                        <a:gd name="connsiteY6" fmla="*/ 748073 h 841540"/>
                        <a:gd name="connsiteX7" fmla="*/ 257239 w 945703"/>
                        <a:gd name="connsiteY7" fmla="*/ 837282 h 841540"/>
                        <a:gd name="connsiteX8" fmla="*/ 275824 w 945703"/>
                        <a:gd name="connsiteY8" fmla="*/ 825997 h 841540"/>
                        <a:gd name="connsiteX0" fmla="*/ 0 w 945703"/>
                        <a:gd name="connsiteY0" fmla="*/ 227637 h 826343"/>
                        <a:gd name="connsiteX1" fmla="*/ 539423 w 945703"/>
                        <a:gd name="connsiteY1" fmla="*/ 120648 h 826343"/>
                        <a:gd name="connsiteX2" fmla="*/ 499207 w 945703"/>
                        <a:gd name="connsiteY2" fmla="*/ 0 h 826343"/>
                        <a:gd name="connsiteX3" fmla="*/ 945703 w 945703"/>
                        <a:gd name="connsiteY3" fmla="*/ 162208 h 826343"/>
                        <a:gd name="connsiteX4" fmla="*/ 710632 w 945703"/>
                        <a:gd name="connsiteY4" fmla="*/ 555368 h 826343"/>
                        <a:gd name="connsiteX5" fmla="*/ 673596 w 945703"/>
                        <a:gd name="connsiteY5" fmla="*/ 437899 h 826343"/>
                        <a:gd name="connsiteX6" fmla="*/ 324146 w 945703"/>
                        <a:gd name="connsiteY6" fmla="*/ 748073 h 826343"/>
                        <a:gd name="connsiteX7" fmla="*/ 294409 w 945703"/>
                        <a:gd name="connsiteY7" fmla="*/ 788960 h 826343"/>
                        <a:gd name="connsiteX8" fmla="*/ 275824 w 945703"/>
                        <a:gd name="connsiteY8" fmla="*/ 825997 h 826343"/>
                        <a:gd name="connsiteX0" fmla="*/ 0 w 945703"/>
                        <a:gd name="connsiteY0" fmla="*/ 227637 h 848515"/>
                        <a:gd name="connsiteX1" fmla="*/ 539423 w 945703"/>
                        <a:gd name="connsiteY1" fmla="*/ 120648 h 848515"/>
                        <a:gd name="connsiteX2" fmla="*/ 499207 w 945703"/>
                        <a:gd name="connsiteY2" fmla="*/ 0 h 848515"/>
                        <a:gd name="connsiteX3" fmla="*/ 945703 w 945703"/>
                        <a:gd name="connsiteY3" fmla="*/ 162208 h 848515"/>
                        <a:gd name="connsiteX4" fmla="*/ 710632 w 945703"/>
                        <a:gd name="connsiteY4" fmla="*/ 555368 h 848515"/>
                        <a:gd name="connsiteX5" fmla="*/ 673596 w 945703"/>
                        <a:gd name="connsiteY5" fmla="*/ 437899 h 848515"/>
                        <a:gd name="connsiteX6" fmla="*/ 324146 w 945703"/>
                        <a:gd name="connsiteY6" fmla="*/ 748073 h 848515"/>
                        <a:gd name="connsiteX7" fmla="*/ 294409 w 945703"/>
                        <a:gd name="connsiteY7" fmla="*/ 788960 h 848515"/>
                        <a:gd name="connsiteX8" fmla="*/ 242371 w 945703"/>
                        <a:gd name="connsiteY8" fmla="*/ 848299 h 848515"/>
                        <a:gd name="connsiteX0" fmla="*/ 0 w 945703"/>
                        <a:gd name="connsiteY0" fmla="*/ 227637 h 848532"/>
                        <a:gd name="connsiteX1" fmla="*/ 539423 w 945703"/>
                        <a:gd name="connsiteY1" fmla="*/ 120648 h 848532"/>
                        <a:gd name="connsiteX2" fmla="*/ 499207 w 945703"/>
                        <a:gd name="connsiteY2" fmla="*/ 0 h 848532"/>
                        <a:gd name="connsiteX3" fmla="*/ 945703 w 945703"/>
                        <a:gd name="connsiteY3" fmla="*/ 162208 h 848532"/>
                        <a:gd name="connsiteX4" fmla="*/ 710632 w 945703"/>
                        <a:gd name="connsiteY4" fmla="*/ 555368 h 848532"/>
                        <a:gd name="connsiteX5" fmla="*/ 673596 w 945703"/>
                        <a:gd name="connsiteY5" fmla="*/ 437899 h 848532"/>
                        <a:gd name="connsiteX6" fmla="*/ 324146 w 945703"/>
                        <a:gd name="connsiteY6" fmla="*/ 748073 h 848532"/>
                        <a:gd name="connsiteX7" fmla="*/ 279541 w 945703"/>
                        <a:gd name="connsiteY7" fmla="*/ 792677 h 848532"/>
                        <a:gd name="connsiteX8" fmla="*/ 242371 w 945703"/>
                        <a:gd name="connsiteY8" fmla="*/ 848299 h 848532"/>
                        <a:gd name="connsiteX0" fmla="*/ 0 w 945703"/>
                        <a:gd name="connsiteY0" fmla="*/ 227637 h 792677"/>
                        <a:gd name="connsiteX1" fmla="*/ 539423 w 945703"/>
                        <a:gd name="connsiteY1" fmla="*/ 120648 h 792677"/>
                        <a:gd name="connsiteX2" fmla="*/ 499207 w 945703"/>
                        <a:gd name="connsiteY2" fmla="*/ 0 h 792677"/>
                        <a:gd name="connsiteX3" fmla="*/ 945703 w 945703"/>
                        <a:gd name="connsiteY3" fmla="*/ 162208 h 792677"/>
                        <a:gd name="connsiteX4" fmla="*/ 710632 w 945703"/>
                        <a:gd name="connsiteY4" fmla="*/ 555368 h 792677"/>
                        <a:gd name="connsiteX5" fmla="*/ 673596 w 945703"/>
                        <a:gd name="connsiteY5" fmla="*/ 437899 h 792677"/>
                        <a:gd name="connsiteX6" fmla="*/ 324146 w 945703"/>
                        <a:gd name="connsiteY6" fmla="*/ 748073 h 792677"/>
                        <a:gd name="connsiteX7" fmla="*/ 279541 w 945703"/>
                        <a:gd name="connsiteY7" fmla="*/ 792677 h 792677"/>
                        <a:gd name="connsiteX0" fmla="*/ 0 w 945703"/>
                        <a:gd name="connsiteY0" fmla="*/ 227637 h 748073"/>
                        <a:gd name="connsiteX1" fmla="*/ 539423 w 945703"/>
                        <a:gd name="connsiteY1" fmla="*/ 120648 h 748073"/>
                        <a:gd name="connsiteX2" fmla="*/ 499207 w 945703"/>
                        <a:gd name="connsiteY2" fmla="*/ 0 h 748073"/>
                        <a:gd name="connsiteX3" fmla="*/ 945703 w 945703"/>
                        <a:gd name="connsiteY3" fmla="*/ 162208 h 748073"/>
                        <a:gd name="connsiteX4" fmla="*/ 710632 w 945703"/>
                        <a:gd name="connsiteY4" fmla="*/ 555368 h 748073"/>
                        <a:gd name="connsiteX5" fmla="*/ 673596 w 945703"/>
                        <a:gd name="connsiteY5" fmla="*/ 437899 h 748073"/>
                        <a:gd name="connsiteX6" fmla="*/ 324146 w 945703"/>
                        <a:gd name="connsiteY6" fmla="*/ 748073 h 748073"/>
                        <a:gd name="connsiteX0" fmla="*/ 0 w 945703"/>
                        <a:gd name="connsiteY0" fmla="*/ 227637 h 796395"/>
                        <a:gd name="connsiteX1" fmla="*/ 539423 w 945703"/>
                        <a:gd name="connsiteY1" fmla="*/ 120648 h 796395"/>
                        <a:gd name="connsiteX2" fmla="*/ 499207 w 945703"/>
                        <a:gd name="connsiteY2" fmla="*/ 0 h 796395"/>
                        <a:gd name="connsiteX3" fmla="*/ 945703 w 945703"/>
                        <a:gd name="connsiteY3" fmla="*/ 162208 h 796395"/>
                        <a:gd name="connsiteX4" fmla="*/ 710632 w 945703"/>
                        <a:gd name="connsiteY4" fmla="*/ 555368 h 796395"/>
                        <a:gd name="connsiteX5" fmla="*/ 673596 w 945703"/>
                        <a:gd name="connsiteY5" fmla="*/ 437899 h 796395"/>
                        <a:gd name="connsiteX6" fmla="*/ 298126 w 945703"/>
                        <a:gd name="connsiteY6" fmla="*/ 796395 h 796395"/>
                        <a:gd name="connsiteX0" fmla="*/ 0 w 945703"/>
                        <a:gd name="connsiteY0" fmla="*/ 227637 h 818698"/>
                        <a:gd name="connsiteX1" fmla="*/ 539423 w 945703"/>
                        <a:gd name="connsiteY1" fmla="*/ 120648 h 818698"/>
                        <a:gd name="connsiteX2" fmla="*/ 499207 w 945703"/>
                        <a:gd name="connsiteY2" fmla="*/ 0 h 818698"/>
                        <a:gd name="connsiteX3" fmla="*/ 945703 w 945703"/>
                        <a:gd name="connsiteY3" fmla="*/ 162208 h 818698"/>
                        <a:gd name="connsiteX4" fmla="*/ 710632 w 945703"/>
                        <a:gd name="connsiteY4" fmla="*/ 555368 h 818698"/>
                        <a:gd name="connsiteX5" fmla="*/ 673596 w 945703"/>
                        <a:gd name="connsiteY5" fmla="*/ 437899 h 818698"/>
                        <a:gd name="connsiteX6" fmla="*/ 290692 w 945703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73596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06914 w 923401"/>
                        <a:gd name="connsiteY4" fmla="*/ 533065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30516"/>
                        <a:gd name="connsiteY0" fmla="*/ 214163 h 818698"/>
                        <a:gd name="connsiteX1" fmla="*/ 546538 w 930516"/>
                        <a:gd name="connsiteY1" fmla="*/ 120648 h 818698"/>
                        <a:gd name="connsiteX2" fmla="*/ 506322 w 930516"/>
                        <a:gd name="connsiteY2" fmla="*/ 0 h 818698"/>
                        <a:gd name="connsiteX3" fmla="*/ 930516 w 930516"/>
                        <a:gd name="connsiteY3" fmla="*/ 132471 h 818698"/>
                        <a:gd name="connsiteX4" fmla="*/ 714029 w 930516"/>
                        <a:gd name="connsiteY4" fmla="*/ 533065 h 818698"/>
                        <a:gd name="connsiteX5" fmla="*/ 669560 w 930516"/>
                        <a:gd name="connsiteY5" fmla="*/ 437899 h 818698"/>
                        <a:gd name="connsiteX6" fmla="*/ 297807 w 930516"/>
                        <a:gd name="connsiteY6" fmla="*/ 818698 h 818698"/>
                        <a:gd name="connsiteX0" fmla="*/ 0 w 930516"/>
                        <a:gd name="connsiteY0" fmla="*/ 214163 h 781644"/>
                        <a:gd name="connsiteX1" fmla="*/ 546538 w 930516"/>
                        <a:gd name="connsiteY1" fmla="*/ 120648 h 781644"/>
                        <a:gd name="connsiteX2" fmla="*/ 506322 w 930516"/>
                        <a:gd name="connsiteY2" fmla="*/ 0 h 781644"/>
                        <a:gd name="connsiteX3" fmla="*/ 930516 w 930516"/>
                        <a:gd name="connsiteY3" fmla="*/ 132471 h 781644"/>
                        <a:gd name="connsiteX4" fmla="*/ 714029 w 930516"/>
                        <a:gd name="connsiteY4" fmla="*/ 533065 h 781644"/>
                        <a:gd name="connsiteX5" fmla="*/ 669560 w 930516"/>
                        <a:gd name="connsiteY5" fmla="*/ 437899 h 781644"/>
                        <a:gd name="connsiteX6" fmla="*/ 244442 w 930516"/>
                        <a:gd name="connsiteY6" fmla="*/ 781644 h 781644"/>
                        <a:gd name="connsiteX0" fmla="*/ 0 w 930516"/>
                        <a:gd name="connsiteY0" fmla="*/ 214163 h 781644"/>
                        <a:gd name="connsiteX1" fmla="*/ 546538 w 930516"/>
                        <a:gd name="connsiteY1" fmla="*/ 120648 h 781644"/>
                        <a:gd name="connsiteX2" fmla="*/ 506322 w 930516"/>
                        <a:gd name="connsiteY2" fmla="*/ 0 h 781644"/>
                        <a:gd name="connsiteX3" fmla="*/ 930516 w 930516"/>
                        <a:gd name="connsiteY3" fmla="*/ 132471 h 781644"/>
                        <a:gd name="connsiteX4" fmla="*/ 714029 w 930516"/>
                        <a:gd name="connsiteY4" fmla="*/ 533065 h 781644"/>
                        <a:gd name="connsiteX5" fmla="*/ 669560 w 930516"/>
                        <a:gd name="connsiteY5" fmla="*/ 508637 h 781644"/>
                        <a:gd name="connsiteX6" fmla="*/ 244442 w 930516"/>
                        <a:gd name="connsiteY6" fmla="*/ 781644 h 781644"/>
                        <a:gd name="connsiteX0" fmla="*/ 0 w 930516"/>
                        <a:gd name="connsiteY0" fmla="*/ 214163 h 781644"/>
                        <a:gd name="connsiteX1" fmla="*/ 546538 w 930516"/>
                        <a:gd name="connsiteY1" fmla="*/ 120648 h 781644"/>
                        <a:gd name="connsiteX2" fmla="*/ 506322 w 930516"/>
                        <a:gd name="connsiteY2" fmla="*/ 0 h 781644"/>
                        <a:gd name="connsiteX3" fmla="*/ 930516 w 930516"/>
                        <a:gd name="connsiteY3" fmla="*/ 132471 h 781644"/>
                        <a:gd name="connsiteX4" fmla="*/ 696240 w 930516"/>
                        <a:gd name="connsiteY4" fmla="*/ 600435 h 781644"/>
                        <a:gd name="connsiteX5" fmla="*/ 669560 w 930516"/>
                        <a:gd name="connsiteY5" fmla="*/ 508637 h 781644"/>
                        <a:gd name="connsiteX6" fmla="*/ 244442 w 930516"/>
                        <a:gd name="connsiteY6" fmla="*/ 781644 h 781644"/>
                        <a:gd name="connsiteX0" fmla="*/ 0 w 930516"/>
                        <a:gd name="connsiteY0" fmla="*/ 214163 h 781644"/>
                        <a:gd name="connsiteX1" fmla="*/ 589231 w 930516"/>
                        <a:gd name="connsiteY1" fmla="*/ 130753 h 781644"/>
                        <a:gd name="connsiteX2" fmla="*/ 506322 w 930516"/>
                        <a:gd name="connsiteY2" fmla="*/ 0 h 781644"/>
                        <a:gd name="connsiteX3" fmla="*/ 930516 w 930516"/>
                        <a:gd name="connsiteY3" fmla="*/ 132471 h 781644"/>
                        <a:gd name="connsiteX4" fmla="*/ 696240 w 930516"/>
                        <a:gd name="connsiteY4" fmla="*/ 600435 h 781644"/>
                        <a:gd name="connsiteX5" fmla="*/ 669560 w 930516"/>
                        <a:gd name="connsiteY5" fmla="*/ 508637 h 781644"/>
                        <a:gd name="connsiteX6" fmla="*/ 244442 w 930516"/>
                        <a:gd name="connsiteY6" fmla="*/ 781644 h 781644"/>
                        <a:gd name="connsiteX0" fmla="*/ 0 w 930516"/>
                        <a:gd name="connsiteY0" fmla="*/ 214163 h 781644"/>
                        <a:gd name="connsiteX1" fmla="*/ 585673 w 930516"/>
                        <a:gd name="connsiteY1" fmla="*/ 144227 h 781644"/>
                        <a:gd name="connsiteX2" fmla="*/ 506322 w 930516"/>
                        <a:gd name="connsiteY2" fmla="*/ 0 h 781644"/>
                        <a:gd name="connsiteX3" fmla="*/ 930516 w 930516"/>
                        <a:gd name="connsiteY3" fmla="*/ 132471 h 781644"/>
                        <a:gd name="connsiteX4" fmla="*/ 696240 w 930516"/>
                        <a:gd name="connsiteY4" fmla="*/ 600435 h 781644"/>
                        <a:gd name="connsiteX5" fmla="*/ 669560 w 930516"/>
                        <a:gd name="connsiteY5" fmla="*/ 508637 h 781644"/>
                        <a:gd name="connsiteX6" fmla="*/ 244442 w 930516"/>
                        <a:gd name="connsiteY6" fmla="*/ 781644 h 781644"/>
                        <a:gd name="connsiteX0" fmla="*/ 0 w 930516"/>
                        <a:gd name="connsiteY0" fmla="*/ 163635 h 731116"/>
                        <a:gd name="connsiteX1" fmla="*/ 585673 w 930516"/>
                        <a:gd name="connsiteY1" fmla="*/ 93699 h 731116"/>
                        <a:gd name="connsiteX2" fmla="*/ 538342 w 930516"/>
                        <a:gd name="connsiteY2" fmla="*/ 0 h 731116"/>
                        <a:gd name="connsiteX3" fmla="*/ 930516 w 930516"/>
                        <a:gd name="connsiteY3" fmla="*/ 81943 h 731116"/>
                        <a:gd name="connsiteX4" fmla="*/ 696240 w 930516"/>
                        <a:gd name="connsiteY4" fmla="*/ 549907 h 731116"/>
                        <a:gd name="connsiteX5" fmla="*/ 669560 w 930516"/>
                        <a:gd name="connsiteY5" fmla="*/ 458109 h 731116"/>
                        <a:gd name="connsiteX6" fmla="*/ 244442 w 930516"/>
                        <a:gd name="connsiteY6" fmla="*/ 731116 h 731116"/>
                        <a:gd name="connsiteX0" fmla="*/ 0 w 944747"/>
                        <a:gd name="connsiteY0" fmla="*/ 163635 h 731116"/>
                        <a:gd name="connsiteX1" fmla="*/ 585673 w 944747"/>
                        <a:gd name="connsiteY1" fmla="*/ 93699 h 731116"/>
                        <a:gd name="connsiteX2" fmla="*/ 538342 w 944747"/>
                        <a:gd name="connsiteY2" fmla="*/ 0 h 731116"/>
                        <a:gd name="connsiteX3" fmla="*/ 944747 w 944747"/>
                        <a:gd name="connsiteY3" fmla="*/ 216684 h 731116"/>
                        <a:gd name="connsiteX4" fmla="*/ 696240 w 944747"/>
                        <a:gd name="connsiteY4" fmla="*/ 549907 h 731116"/>
                        <a:gd name="connsiteX5" fmla="*/ 669560 w 944747"/>
                        <a:gd name="connsiteY5" fmla="*/ 458109 h 731116"/>
                        <a:gd name="connsiteX6" fmla="*/ 244442 w 944747"/>
                        <a:gd name="connsiteY6" fmla="*/ 731116 h 731116"/>
                        <a:gd name="connsiteX0" fmla="*/ 0 w 944747"/>
                        <a:gd name="connsiteY0" fmla="*/ 177109 h 744590"/>
                        <a:gd name="connsiteX1" fmla="*/ 585673 w 944747"/>
                        <a:gd name="connsiteY1" fmla="*/ 107173 h 744590"/>
                        <a:gd name="connsiteX2" fmla="*/ 563246 w 944747"/>
                        <a:gd name="connsiteY2" fmla="*/ 0 h 744590"/>
                        <a:gd name="connsiteX3" fmla="*/ 944747 w 944747"/>
                        <a:gd name="connsiteY3" fmla="*/ 230158 h 744590"/>
                        <a:gd name="connsiteX4" fmla="*/ 696240 w 944747"/>
                        <a:gd name="connsiteY4" fmla="*/ 563381 h 744590"/>
                        <a:gd name="connsiteX5" fmla="*/ 669560 w 944747"/>
                        <a:gd name="connsiteY5" fmla="*/ 471583 h 744590"/>
                        <a:gd name="connsiteX6" fmla="*/ 244442 w 944747"/>
                        <a:gd name="connsiteY6" fmla="*/ 744590 h 7445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4747" h="744590">
                          <a:moveTo>
                            <a:pt x="0" y="177109"/>
                          </a:moveTo>
                          <a:lnTo>
                            <a:pt x="585673" y="107173"/>
                          </a:lnTo>
                          <a:lnTo>
                            <a:pt x="563246" y="0"/>
                          </a:lnTo>
                          <a:lnTo>
                            <a:pt x="944747" y="230158"/>
                          </a:lnTo>
                          <a:lnTo>
                            <a:pt x="696240" y="563381"/>
                          </a:lnTo>
                          <a:lnTo>
                            <a:pt x="669560" y="471583"/>
                          </a:lnTo>
                          <a:lnTo>
                            <a:pt x="244442" y="744590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C0504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7" name="Полилиния 96"/>
                    <p:cNvSpPr/>
                    <p:nvPr/>
                  </p:nvSpPr>
                  <p:spPr>
                    <a:xfrm rot="5830390">
                      <a:off x="6198395" y="2595389"/>
                      <a:ext cx="847302" cy="823617"/>
                    </a:xfrm>
                    <a:custGeom>
                      <a:avLst/>
                      <a:gdLst>
                        <a:gd name="connsiteX0" fmla="*/ 0 w 1090670"/>
                        <a:gd name="connsiteY0" fmla="*/ 231354 h 848299"/>
                        <a:gd name="connsiteX1" fmla="*/ 649995 w 1090670"/>
                        <a:gd name="connsiteY1" fmla="*/ 99152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90670"/>
                        <a:gd name="connsiteY0" fmla="*/ 231354 h 848299"/>
                        <a:gd name="connsiteX1" fmla="*/ 572877 w 1090670"/>
                        <a:gd name="connsiteY1" fmla="*/ 165253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54291 w 1072084"/>
                        <a:gd name="connsiteY1" fmla="*/ 165253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61726 w 1072084"/>
                        <a:gd name="connsiteY1" fmla="*/ 120648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10632 w 1072084"/>
                        <a:gd name="connsiteY4" fmla="*/ 555368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81030 w 945703"/>
                        <a:gd name="connsiteY5" fmla="*/ 467635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9423 w 945703"/>
                        <a:gd name="connsiteY1" fmla="*/ 120648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37282"/>
                        <a:gd name="connsiteX1" fmla="*/ 539423 w 945703"/>
                        <a:gd name="connsiteY1" fmla="*/ 120648 h 837282"/>
                        <a:gd name="connsiteX2" fmla="*/ 499207 w 945703"/>
                        <a:gd name="connsiteY2" fmla="*/ 0 h 837282"/>
                        <a:gd name="connsiteX3" fmla="*/ 945703 w 945703"/>
                        <a:gd name="connsiteY3" fmla="*/ 162208 h 837282"/>
                        <a:gd name="connsiteX4" fmla="*/ 710632 w 945703"/>
                        <a:gd name="connsiteY4" fmla="*/ 555368 h 837282"/>
                        <a:gd name="connsiteX5" fmla="*/ 673596 w 945703"/>
                        <a:gd name="connsiteY5" fmla="*/ 437899 h 837282"/>
                        <a:gd name="connsiteX6" fmla="*/ 223785 w 945703"/>
                        <a:gd name="connsiteY6" fmla="*/ 837282 h 837282"/>
                        <a:gd name="connsiteX7" fmla="*/ 223785 w 945703"/>
                        <a:gd name="connsiteY7" fmla="*/ 837282 h 837282"/>
                        <a:gd name="connsiteX8" fmla="*/ 275824 w 945703"/>
                        <a:gd name="connsiteY8" fmla="*/ 825997 h 837282"/>
                        <a:gd name="connsiteX0" fmla="*/ 0 w 945703"/>
                        <a:gd name="connsiteY0" fmla="*/ 227637 h 866866"/>
                        <a:gd name="connsiteX1" fmla="*/ 539423 w 945703"/>
                        <a:gd name="connsiteY1" fmla="*/ 120648 h 866866"/>
                        <a:gd name="connsiteX2" fmla="*/ 499207 w 945703"/>
                        <a:gd name="connsiteY2" fmla="*/ 0 h 866866"/>
                        <a:gd name="connsiteX3" fmla="*/ 945703 w 945703"/>
                        <a:gd name="connsiteY3" fmla="*/ 162208 h 866866"/>
                        <a:gd name="connsiteX4" fmla="*/ 710632 w 945703"/>
                        <a:gd name="connsiteY4" fmla="*/ 555368 h 866866"/>
                        <a:gd name="connsiteX5" fmla="*/ 673596 w 945703"/>
                        <a:gd name="connsiteY5" fmla="*/ 437899 h 866866"/>
                        <a:gd name="connsiteX6" fmla="*/ 223785 w 945703"/>
                        <a:gd name="connsiteY6" fmla="*/ 837282 h 866866"/>
                        <a:gd name="connsiteX7" fmla="*/ 257239 w 945703"/>
                        <a:gd name="connsiteY7" fmla="*/ 837282 h 866866"/>
                        <a:gd name="connsiteX8" fmla="*/ 275824 w 945703"/>
                        <a:gd name="connsiteY8" fmla="*/ 825997 h 866866"/>
                        <a:gd name="connsiteX0" fmla="*/ 0 w 945703"/>
                        <a:gd name="connsiteY0" fmla="*/ 227637 h 841540"/>
                        <a:gd name="connsiteX1" fmla="*/ 539423 w 945703"/>
                        <a:gd name="connsiteY1" fmla="*/ 120648 h 841540"/>
                        <a:gd name="connsiteX2" fmla="*/ 499207 w 945703"/>
                        <a:gd name="connsiteY2" fmla="*/ 0 h 841540"/>
                        <a:gd name="connsiteX3" fmla="*/ 945703 w 945703"/>
                        <a:gd name="connsiteY3" fmla="*/ 162208 h 841540"/>
                        <a:gd name="connsiteX4" fmla="*/ 710632 w 945703"/>
                        <a:gd name="connsiteY4" fmla="*/ 555368 h 841540"/>
                        <a:gd name="connsiteX5" fmla="*/ 673596 w 945703"/>
                        <a:gd name="connsiteY5" fmla="*/ 437899 h 841540"/>
                        <a:gd name="connsiteX6" fmla="*/ 324146 w 945703"/>
                        <a:gd name="connsiteY6" fmla="*/ 748073 h 841540"/>
                        <a:gd name="connsiteX7" fmla="*/ 257239 w 945703"/>
                        <a:gd name="connsiteY7" fmla="*/ 837282 h 841540"/>
                        <a:gd name="connsiteX8" fmla="*/ 275824 w 945703"/>
                        <a:gd name="connsiteY8" fmla="*/ 825997 h 841540"/>
                        <a:gd name="connsiteX0" fmla="*/ 0 w 945703"/>
                        <a:gd name="connsiteY0" fmla="*/ 227637 h 826343"/>
                        <a:gd name="connsiteX1" fmla="*/ 539423 w 945703"/>
                        <a:gd name="connsiteY1" fmla="*/ 120648 h 826343"/>
                        <a:gd name="connsiteX2" fmla="*/ 499207 w 945703"/>
                        <a:gd name="connsiteY2" fmla="*/ 0 h 826343"/>
                        <a:gd name="connsiteX3" fmla="*/ 945703 w 945703"/>
                        <a:gd name="connsiteY3" fmla="*/ 162208 h 826343"/>
                        <a:gd name="connsiteX4" fmla="*/ 710632 w 945703"/>
                        <a:gd name="connsiteY4" fmla="*/ 555368 h 826343"/>
                        <a:gd name="connsiteX5" fmla="*/ 673596 w 945703"/>
                        <a:gd name="connsiteY5" fmla="*/ 437899 h 826343"/>
                        <a:gd name="connsiteX6" fmla="*/ 324146 w 945703"/>
                        <a:gd name="connsiteY6" fmla="*/ 748073 h 826343"/>
                        <a:gd name="connsiteX7" fmla="*/ 294409 w 945703"/>
                        <a:gd name="connsiteY7" fmla="*/ 788960 h 826343"/>
                        <a:gd name="connsiteX8" fmla="*/ 275824 w 945703"/>
                        <a:gd name="connsiteY8" fmla="*/ 825997 h 826343"/>
                        <a:gd name="connsiteX0" fmla="*/ 0 w 945703"/>
                        <a:gd name="connsiteY0" fmla="*/ 227637 h 848515"/>
                        <a:gd name="connsiteX1" fmla="*/ 539423 w 945703"/>
                        <a:gd name="connsiteY1" fmla="*/ 120648 h 848515"/>
                        <a:gd name="connsiteX2" fmla="*/ 499207 w 945703"/>
                        <a:gd name="connsiteY2" fmla="*/ 0 h 848515"/>
                        <a:gd name="connsiteX3" fmla="*/ 945703 w 945703"/>
                        <a:gd name="connsiteY3" fmla="*/ 162208 h 848515"/>
                        <a:gd name="connsiteX4" fmla="*/ 710632 w 945703"/>
                        <a:gd name="connsiteY4" fmla="*/ 555368 h 848515"/>
                        <a:gd name="connsiteX5" fmla="*/ 673596 w 945703"/>
                        <a:gd name="connsiteY5" fmla="*/ 437899 h 848515"/>
                        <a:gd name="connsiteX6" fmla="*/ 324146 w 945703"/>
                        <a:gd name="connsiteY6" fmla="*/ 748073 h 848515"/>
                        <a:gd name="connsiteX7" fmla="*/ 294409 w 945703"/>
                        <a:gd name="connsiteY7" fmla="*/ 788960 h 848515"/>
                        <a:gd name="connsiteX8" fmla="*/ 242371 w 945703"/>
                        <a:gd name="connsiteY8" fmla="*/ 848299 h 848515"/>
                        <a:gd name="connsiteX0" fmla="*/ 0 w 945703"/>
                        <a:gd name="connsiteY0" fmla="*/ 227637 h 848532"/>
                        <a:gd name="connsiteX1" fmla="*/ 539423 w 945703"/>
                        <a:gd name="connsiteY1" fmla="*/ 120648 h 848532"/>
                        <a:gd name="connsiteX2" fmla="*/ 499207 w 945703"/>
                        <a:gd name="connsiteY2" fmla="*/ 0 h 848532"/>
                        <a:gd name="connsiteX3" fmla="*/ 945703 w 945703"/>
                        <a:gd name="connsiteY3" fmla="*/ 162208 h 848532"/>
                        <a:gd name="connsiteX4" fmla="*/ 710632 w 945703"/>
                        <a:gd name="connsiteY4" fmla="*/ 555368 h 848532"/>
                        <a:gd name="connsiteX5" fmla="*/ 673596 w 945703"/>
                        <a:gd name="connsiteY5" fmla="*/ 437899 h 848532"/>
                        <a:gd name="connsiteX6" fmla="*/ 324146 w 945703"/>
                        <a:gd name="connsiteY6" fmla="*/ 748073 h 848532"/>
                        <a:gd name="connsiteX7" fmla="*/ 279541 w 945703"/>
                        <a:gd name="connsiteY7" fmla="*/ 792677 h 848532"/>
                        <a:gd name="connsiteX8" fmla="*/ 242371 w 945703"/>
                        <a:gd name="connsiteY8" fmla="*/ 848299 h 848532"/>
                        <a:gd name="connsiteX0" fmla="*/ 0 w 945703"/>
                        <a:gd name="connsiteY0" fmla="*/ 227637 h 792677"/>
                        <a:gd name="connsiteX1" fmla="*/ 539423 w 945703"/>
                        <a:gd name="connsiteY1" fmla="*/ 120648 h 792677"/>
                        <a:gd name="connsiteX2" fmla="*/ 499207 w 945703"/>
                        <a:gd name="connsiteY2" fmla="*/ 0 h 792677"/>
                        <a:gd name="connsiteX3" fmla="*/ 945703 w 945703"/>
                        <a:gd name="connsiteY3" fmla="*/ 162208 h 792677"/>
                        <a:gd name="connsiteX4" fmla="*/ 710632 w 945703"/>
                        <a:gd name="connsiteY4" fmla="*/ 555368 h 792677"/>
                        <a:gd name="connsiteX5" fmla="*/ 673596 w 945703"/>
                        <a:gd name="connsiteY5" fmla="*/ 437899 h 792677"/>
                        <a:gd name="connsiteX6" fmla="*/ 324146 w 945703"/>
                        <a:gd name="connsiteY6" fmla="*/ 748073 h 792677"/>
                        <a:gd name="connsiteX7" fmla="*/ 279541 w 945703"/>
                        <a:gd name="connsiteY7" fmla="*/ 792677 h 792677"/>
                        <a:gd name="connsiteX0" fmla="*/ 0 w 945703"/>
                        <a:gd name="connsiteY0" fmla="*/ 227637 h 748073"/>
                        <a:gd name="connsiteX1" fmla="*/ 539423 w 945703"/>
                        <a:gd name="connsiteY1" fmla="*/ 120648 h 748073"/>
                        <a:gd name="connsiteX2" fmla="*/ 499207 w 945703"/>
                        <a:gd name="connsiteY2" fmla="*/ 0 h 748073"/>
                        <a:gd name="connsiteX3" fmla="*/ 945703 w 945703"/>
                        <a:gd name="connsiteY3" fmla="*/ 162208 h 748073"/>
                        <a:gd name="connsiteX4" fmla="*/ 710632 w 945703"/>
                        <a:gd name="connsiteY4" fmla="*/ 555368 h 748073"/>
                        <a:gd name="connsiteX5" fmla="*/ 673596 w 945703"/>
                        <a:gd name="connsiteY5" fmla="*/ 437899 h 748073"/>
                        <a:gd name="connsiteX6" fmla="*/ 324146 w 945703"/>
                        <a:gd name="connsiteY6" fmla="*/ 748073 h 748073"/>
                        <a:gd name="connsiteX0" fmla="*/ 0 w 945703"/>
                        <a:gd name="connsiteY0" fmla="*/ 227637 h 796395"/>
                        <a:gd name="connsiteX1" fmla="*/ 539423 w 945703"/>
                        <a:gd name="connsiteY1" fmla="*/ 120648 h 796395"/>
                        <a:gd name="connsiteX2" fmla="*/ 499207 w 945703"/>
                        <a:gd name="connsiteY2" fmla="*/ 0 h 796395"/>
                        <a:gd name="connsiteX3" fmla="*/ 945703 w 945703"/>
                        <a:gd name="connsiteY3" fmla="*/ 162208 h 796395"/>
                        <a:gd name="connsiteX4" fmla="*/ 710632 w 945703"/>
                        <a:gd name="connsiteY4" fmla="*/ 555368 h 796395"/>
                        <a:gd name="connsiteX5" fmla="*/ 673596 w 945703"/>
                        <a:gd name="connsiteY5" fmla="*/ 437899 h 796395"/>
                        <a:gd name="connsiteX6" fmla="*/ 298126 w 945703"/>
                        <a:gd name="connsiteY6" fmla="*/ 796395 h 796395"/>
                        <a:gd name="connsiteX0" fmla="*/ 0 w 945703"/>
                        <a:gd name="connsiteY0" fmla="*/ 227637 h 818698"/>
                        <a:gd name="connsiteX1" fmla="*/ 539423 w 945703"/>
                        <a:gd name="connsiteY1" fmla="*/ 120648 h 818698"/>
                        <a:gd name="connsiteX2" fmla="*/ 499207 w 945703"/>
                        <a:gd name="connsiteY2" fmla="*/ 0 h 818698"/>
                        <a:gd name="connsiteX3" fmla="*/ 945703 w 945703"/>
                        <a:gd name="connsiteY3" fmla="*/ 162208 h 818698"/>
                        <a:gd name="connsiteX4" fmla="*/ 710632 w 945703"/>
                        <a:gd name="connsiteY4" fmla="*/ 555368 h 818698"/>
                        <a:gd name="connsiteX5" fmla="*/ 673596 w 945703"/>
                        <a:gd name="connsiteY5" fmla="*/ 437899 h 818698"/>
                        <a:gd name="connsiteX6" fmla="*/ 290692 w 945703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73596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06914 w 923401"/>
                        <a:gd name="connsiteY4" fmla="*/ 533065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778033"/>
                        <a:gd name="connsiteX1" fmla="*/ 539423 w 923401"/>
                        <a:gd name="connsiteY1" fmla="*/ 120648 h 778033"/>
                        <a:gd name="connsiteX2" fmla="*/ 499207 w 923401"/>
                        <a:gd name="connsiteY2" fmla="*/ 0 h 778033"/>
                        <a:gd name="connsiteX3" fmla="*/ 923401 w 923401"/>
                        <a:gd name="connsiteY3" fmla="*/ 132471 h 778033"/>
                        <a:gd name="connsiteX4" fmla="*/ 706914 w 923401"/>
                        <a:gd name="connsiteY4" fmla="*/ 533065 h 778033"/>
                        <a:gd name="connsiteX5" fmla="*/ 662445 w 923401"/>
                        <a:gd name="connsiteY5" fmla="*/ 437899 h 778033"/>
                        <a:gd name="connsiteX6" fmla="*/ 323743 w 923401"/>
                        <a:gd name="connsiteY6" fmla="*/ 778033 h 778033"/>
                        <a:gd name="connsiteX0" fmla="*/ 0 w 936743"/>
                        <a:gd name="connsiteY0" fmla="*/ 206665 h 778033"/>
                        <a:gd name="connsiteX1" fmla="*/ 552765 w 936743"/>
                        <a:gd name="connsiteY1" fmla="*/ 120648 h 778033"/>
                        <a:gd name="connsiteX2" fmla="*/ 512549 w 936743"/>
                        <a:gd name="connsiteY2" fmla="*/ 0 h 778033"/>
                        <a:gd name="connsiteX3" fmla="*/ 936743 w 936743"/>
                        <a:gd name="connsiteY3" fmla="*/ 132471 h 778033"/>
                        <a:gd name="connsiteX4" fmla="*/ 720256 w 936743"/>
                        <a:gd name="connsiteY4" fmla="*/ 533065 h 778033"/>
                        <a:gd name="connsiteX5" fmla="*/ 675787 w 936743"/>
                        <a:gd name="connsiteY5" fmla="*/ 437899 h 778033"/>
                        <a:gd name="connsiteX6" fmla="*/ 337085 w 936743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5641 w 922128"/>
                        <a:gd name="connsiteY4" fmla="*/ 533065 h 778033"/>
                        <a:gd name="connsiteX5" fmla="*/ 661172 w 922128"/>
                        <a:gd name="connsiteY5" fmla="*/ 43789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3727 w 922128"/>
                        <a:gd name="connsiteY4" fmla="*/ 590257 h 778033"/>
                        <a:gd name="connsiteX5" fmla="*/ 661172 w 922128"/>
                        <a:gd name="connsiteY5" fmla="*/ 43789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3727 w 922128"/>
                        <a:gd name="connsiteY4" fmla="*/ 590257 h 778033"/>
                        <a:gd name="connsiteX5" fmla="*/ 664979 w 922128"/>
                        <a:gd name="connsiteY5" fmla="*/ 48555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51786 h 818704"/>
                        <a:gd name="connsiteX1" fmla="*/ 538150 w 922128"/>
                        <a:gd name="connsiteY1" fmla="*/ 161319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22128"/>
                        <a:gd name="connsiteY0" fmla="*/ 251786 h 818704"/>
                        <a:gd name="connsiteX1" fmla="*/ 526086 w 922128"/>
                        <a:gd name="connsiteY1" fmla="*/ 91416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22128"/>
                        <a:gd name="connsiteY0" fmla="*/ 251786 h 818704"/>
                        <a:gd name="connsiteX1" fmla="*/ 514011 w 922128"/>
                        <a:gd name="connsiteY1" fmla="*/ 97134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14011 w 916409"/>
                        <a:gd name="connsiteY1" fmla="*/ 97134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21000 w 916409"/>
                        <a:gd name="connsiteY1" fmla="*/ 103489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14646 w 916409"/>
                        <a:gd name="connsiteY1" fmla="*/ 99676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23542 w 916409"/>
                        <a:gd name="connsiteY1" fmla="*/ 102855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28723"/>
                        <a:gd name="connsiteY0" fmla="*/ 251786 h 818704"/>
                        <a:gd name="connsiteX1" fmla="*/ 523542 w 928723"/>
                        <a:gd name="connsiteY1" fmla="*/ 102855 h 818704"/>
                        <a:gd name="connsiteX2" fmla="*/ 487772 w 928723"/>
                        <a:gd name="connsiteY2" fmla="*/ 0 h 818704"/>
                        <a:gd name="connsiteX3" fmla="*/ 928723 w 928723"/>
                        <a:gd name="connsiteY3" fmla="*/ 221156 h 818704"/>
                        <a:gd name="connsiteX4" fmla="*/ 703727 w 928723"/>
                        <a:gd name="connsiteY4" fmla="*/ 630928 h 818704"/>
                        <a:gd name="connsiteX5" fmla="*/ 664979 w 928723"/>
                        <a:gd name="connsiteY5" fmla="*/ 526230 h 818704"/>
                        <a:gd name="connsiteX6" fmla="*/ 322470 w 928723"/>
                        <a:gd name="connsiteY6" fmla="*/ 818704 h 818704"/>
                        <a:gd name="connsiteX0" fmla="*/ 0 w 901316"/>
                        <a:gd name="connsiteY0" fmla="*/ 251786 h 818704"/>
                        <a:gd name="connsiteX1" fmla="*/ 523542 w 901316"/>
                        <a:gd name="connsiteY1" fmla="*/ 102855 h 818704"/>
                        <a:gd name="connsiteX2" fmla="*/ 487772 w 901316"/>
                        <a:gd name="connsiteY2" fmla="*/ 0 h 818704"/>
                        <a:gd name="connsiteX3" fmla="*/ 901316 w 901316"/>
                        <a:gd name="connsiteY3" fmla="*/ 196235 h 818704"/>
                        <a:gd name="connsiteX4" fmla="*/ 703727 w 901316"/>
                        <a:gd name="connsiteY4" fmla="*/ 630928 h 818704"/>
                        <a:gd name="connsiteX5" fmla="*/ 664979 w 901316"/>
                        <a:gd name="connsiteY5" fmla="*/ 526230 h 818704"/>
                        <a:gd name="connsiteX6" fmla="*/ 322470 w 901316"/>
                        <a:gd name="connsiteY6" fmla="*/ 818704 h 818704"/>
                        <a:gd name="connsiteX0" fmla="*/ 0 w 901316"/>
                        <a:gd name="connsiteY0" fmla="*/ 242999 h 809917"/>
                        <a:gd name="connsiteX1" fmla="*/ 523542 w 901316"/>
                        <a:gd name="connsiteY1" fmla="*/ 94068 h 809917"/>
                        <a:gd name="connsiteX2" fmla="*/ 496921 w 901316"/>
                        <a:gd name="connsiteY2" fmla="*/ 0 h 809917"/>
                        <a:gd name="connsiteX3" fmla="*/ 901316 w 901316"/>
                        <a:gd name="connsiteY3" fmla="*/ 187448 h 809917"/>
                        <a:gd name="connsiteX4" fmla="*/ 703727 w 901316"/>
                        <a:gd name="connsiteY4" fmla="*/ 622141 h 809917"/>
                        <a:gd name="connsiteX5" fmla="*/ 664979 w 901316"/>
                        <a:gd name="connsiteY5" fmla="*/ 517443 h 809917"/>
                        <a:gd name="connsiteX6" fmla="*/ 322470 w 901316"/>
                        <a:gd name="connsiteY6" fmla="*/ 809917 h 809917"/>
                        <a:gd name="connsiteX0" fmla="*/ 0 w 901316"/>
                        <a:gd name="connsiteY0" fmla="*/ 242999 h 809917"/>
                        <a:gd name="connsiteX1" fmla="*/ 532689 w 901316"/>
                        <a:gd name="connsiteY1" fmla="*/ 117790 h 809917"/>
                        <a:gd name="connsiteX2" fmla="*/ 496921 w 901316"/>
                        <a:gd name="connsiteY2" fmla="*/ 0 h 809917"/>
                        <a:gd name="connsiteX3" fmla="*/ 901316 w 901316"/>
                        <a:gd name="connsiteY3" fmla="*/ 187448 h 809917"/>
                        <a:gd name="connsiteX4" fmla="*/ 703727 w 901316"/>
                        <a:gd name="connsiteY4" fmla="*/ 622141 h 809917"/>
                        <a:gd name="connsiteX5" fmla="*/ 664979 w 901316"/>
                        <a:gd name="connsiteY5" fmla="*/ 517443 h 809917"/>
                        <a:gd name="connsiteX6" fmla="*/ 322470 w 901316"/>
                        <a:gd name="connsiteY6" fmla="*/ 809917 h 809917"/>
                        <a:gd name="connsiteX0" fmla="*/ 0 w 901316"/>
                        <a:gd name="connsiteY0" fmla="*/ 242999 h 809917"/>
                        <a:gd name="connsiteX1" fmla="*/ 530195 w 901316"/>
                        <a:gd name="connsiteY1" fmla="*/ 107247 h 809917"/>
                        <a:gd name="connsiteX2" fmla="*/ 496921 w 901316"/>
                        <a:gd name="connsiteY2" fmla="*/ 0 h 809917"/>
                        <a:gd name="connsiteX3" fmla="*/ 901316 w 901316"/>
                        <a:gd name="connsiteY3" fmla="*/ 187448 h 809917"/>
                        <a:gd name="connsiteX4" fmla="*/ 703727 w 901316"/>
                        <a:gd name="connsiteY4" fmla="*/ 622141 h 809917"/>
                        <a:gd name="connsiteX5" fmla="*/ 664979 w 901316"/>
                        <a:gd name="connsiteY5" fmla="*/ 517443 h 809917"/>
                        <a:gd name="connsiteX6" fmla="*/ 322470 w 901316"/>
                        <a:gd name="connsiteY6" fmla="*/ 809917 h 809917"/>
                        <a:gd name="connsiteX0" fmla="*/ 0 w 895365"/>
                        <a:gd name="connsiteY0" fmla="*/ 252880 h 809917"/>
                        <a:gd name="connsiteX1" fmla="*/ 524244 w 895365"/>
                        <a:gd name="connsiteY1" fmla="*/ 107247 h 809917"/>
                        <a:gd name="connsiteX2" fmla="*/ 490970 w 895365"/>
                        <a:gd name="connsiteY2" fmla="*/ 0 h 809917"/>
                        <a:gd name="connsiteX3" fmla="*/ 895365 w 895365"/>
                        <a:gd name="connsiteY3" fmla="*/ 187448 h 809917"/>
                        <a:gd name="connsiteX4" fmla="*/ 697776 w 895365"/>
                        <a:gd name="connsiteY4" fmla="*/ 622141 h 809917"/>
                        <a:gd name="connsiteX5" fmla="*/ 659028 w 895365"/>
                        <a:gd name="connsiteY5" fmla="*/ 517443 h 809917"/>
                        <a:gd name="connsiteX6" fmla="*/ 316519 w 895365"/>
                        <a:gd name="connsiteY6" fmla="*/ 809917 h 809917"/>
                        <a:gd name="connsiteX0" fmla="*/ 0 w 855962"/>
                        <a:gd name="connsiteY0" fmla="*/ 234457 h 809917"/>
                        <a:gd name="connsiteX1" fmla="*/ 484841 w 855962"/>
                        <a:gd name="connsiteY1" fmla="*/ 107247 h 809917"/>
                        <a:gd name="connsiteX2" fmla="*/ 451567 w 855962"/>
                        <a:gd name="connsiteY2" fmla="*/ 0 h 809917"/>
                        <a:gd name="connsiteX3" fmla="*/ 855962 w 855962"/>
                        <a:gd name="connsiteY3" fmla="*/ 187448 h 809917"/>
                        <a:gd name="connsiteX4" fmla="*/ 658373 w 855962"/>
                        <a:gd name="connsiteY4" fmla="*/ 622141 h 809917"/>
                        <a:gd name="connsiteX5" fmla="*/ 619625 w 855962"/>
                        <a:gd name="connsiteY5" fmla="*/ 517443 h 809917"/>
                        <a:gd name="connsiteX6" fmla="*/ 277116 w 855962"/>
                        <a:gd name="connsiteY6" fmla="*/ 809917 h 809917"/>
                        <a:gd name="connsiteX0" fmla="*/ 0 w 855962"/>
                        <a:gd name="connsiteY0" fmla="*/ 226684 h 802144"/>
                        <a:gd name="connsiteX1" fmla="*/ 484841 w 855962"/>
                        <a:gd name="connsiteY1" fmla="*/ 99474 h 802144"/>
                        <a:gd name="connsiteX2" fmla="*/ 445462 w 855962"/>
                        <a:gd name="connsiteY2" fmla="*/ 0 h 802144"/>
                        <a:gd name="connsiteX3" fmla="*/ 855962 w 855962"/>
                        <a:gd name="connsiteY3" fmla="*/ 179675 h 802144"/>
                        <a:gd name="connsiteX4" fmla="*/ 658373 w 855962"/>
                        <a:gd name="connsiteY4" fmla="*/ 614368 h 802144"/>
                        <a:gd name="connsiteX5" fmla="*/ 619625 w 855962"/>
                        <a:gd name="connsiteY5" fmla="*/ 509670 h 802144"/>
                        <a:gd name="connsiteX6" fmla="*/ 277116 w 855962"/>
                        <a:gd name="connsiteY6" fmla="*/ 802144 h 802144"/>
                        <a:gd name="connsiteX0" fmla="*/ 0 w 855962"/>
                        <a:gd name="connsiteY0" fmla="*/ 226684 h 802144"/>
                        <a:gd name="connsiteX1" fmla="*/ 480511 w 855962"/>
                        <a:gd name="connsiteY1" fmla="*/ 111334 h 802144"/>
                        <a:gd name="connsiteX2" fmla="*/ 445462 w 855962"/>
                        <a:gd name="connsiteY2" fmla="*/ 0 h 802144"/>
                        <a:gd name="connsiteX3" fmla="*/ 855962 w 855962"/>
                        <a:gd name="connsiteY3" fmla="*/ 179675 h 802144"/>
                        <a:gd name="connsiteX4" fmla="*/ 658373 w 855962"/>
                        <a:gd name="connsiteY4" fmla="*/ 614368 h 802144"/>
                        <a:gd name="connsiteX5" fmla="*/ 619625 w 855962"/>
                        <a:gd name="connsiteY5" fmla="*/ 509670 h 802144"/>
                        <a:gd name="connsiteX6" fmla="*/ 277116 w 855962"/>
                        <a:gd name="connsiteY6" fmla="*/ 802144 h 802144"/>
                        <a:gd name="connsiteX0" fmla="*/ 0 w 855962"/>
                        <a:gd name="connsiteY0" fmla="*/ 226684 h 823616"/>
                        <a:gd name="connsiteX1" fmla="*/ 480511 w 855962"/>
                        <a:gd name="connsiteY1" fmla="*/ 111334 h 823616"/>
                        <a:gd name="connsiteX2" fmla="*/ 445462 w 855962"/>
                        <a:gd name="connsiteY2" fmla="*/ 0 h 823616"/>
                        <a:gd name="connsiteX3" fmla="*/ 855962 w 855962"/>
                        <a:gd name="connsiteY3" fmla="*/ 179675 h 823616"/>
                        <a:gd name="connsiteX4" fmla="*/ 658373 w 855962"/>
                        <a:gd name="connsiteY4" fmla="*/ 614368 h 823616"/>
                        <a:gd name="connsiteX5" fmla="*/ 619625 w 855962"/>
                        <a:gd name="connsiteY5" fmla="*/ 509670 h 823616"/>
                        <a:gd name="connsiteX6" fmla="*/ 262742 w 855962"/>
                        <a:gd name="connsiteY6" fmla="*/ 823617 h 823616"/>
                        <a:gd name="connsiteX0" fmla="*/ 0 w 847304"/>
                        <a:gd name="connsiteY0" fmla="*/ 226684 h 823617"/>
                        <a:gd name="connsiteX1" fmla="*/ 480511 w 847304"/>
                        <a:gd name="connsiteY1" fmla="*/ 111334 h 823617"/>
                        <a:gd name="connsiteX2" fmla="*/ 445462 w 847304"/>
                        <a:gd name="connsiteY2" fmla="*/ 0 h 823617"/>
                        <a:gd name="connsiteX3" fmla="*/ 847304 w 847304"/>
                        <a:gd name="connsiteY3" fmla="*/ 203396 h 823617"/>
                        <a:gd name="connsiteX4" fmla="*/ 658373 w 847304"/>
                        <a:gd name="connsiteY4" fmla="*/ 614368 h 823617"/>
                        <a:gd name="connsiteX5" fmla="*/ 619625 w 847304"/>
                        <a:gd name="connsiteY5" fmla="*/ 509670 h 823617"/>
                        <a:gd name="connsiteX6" fmla="*/ 262742 w 847304"/>
                        <a:gd name="connsiteY6" fmla="*/ 823617 h 8236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47304" h="823617">
                          <a:moveTo>
                            <a:pt x="0" y="226684"/>
                          </a:moveTo>
                          <a:lnTo>
                            <a:pt x="480511" y="111334"/>
                          </a:lnTo>
                          <a:lnTo>
                            <a:pt x="445462" y="0"/>
                          </a:lnTo>
                          <a:lnTo>
                            <a:pt x="847304" y="203396"/>
                          </a:lnTo>
                          <a:lnTo>
                            <a:pt x="658373" y="614368"/>
                          </a:lnTo>
                          <a:lnTo>
                            <a:pt x="619625" y="509670"/>
                          </a:lnTo>
                          <a:lnTo>
                            <a:pt x="262742" y="823617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C0504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8" name="Полилиния 97"/>
                    <p:cNvSpPr/>
                    <p:nvPr/>
                  </p:nvSpPr>
                  <p:spPr>
                    <a:xfrm rot="15780903">
                      <a:off x="1879033" y="4015589"/>
                      <a:ext cx="885338" cy="847088"/>
                    </a:xfrm>
                    <a:custGeom>
                      <a:avLst/>
                      <a:gdLst>
                        <a:gd name="connsiteX0" fmla="*/ 0 w 1090670"/>
                        <a:gd name="connsiteY0" fmla="*/ 231354 h 848299"/>
                        <a:gd name="connsiteX1" fmla="*/ 649995 w 1090670"/>
                        <a:gd name="connsiteY1" fmla="*/ 99152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90670"/>
                        <a:gd name="connsiteY0" fmla="*/ 231354 h 848299"/>
                        <a:gd name="connsiteX1" fmla="*/ 572877 w 1090670"/>
                        <a:gd name="connsiteY1" fmla="*/ 165253 h 848299"/>
                        <a:gd name="connsiteX2" fmla="*/ 517793 w 1090670"/>
                        <a:gd name="connsiteY2" fmla="*/ 0 h 848299"/>
                        <a:gd name="connsiteX3" fmla="*/ 1090670 w 1090670"/>
                        <a:gd name="connsiteY3" fmla="*/ 110169 h 848299"/>
                        <a:gd name="connsiteX4" fmla="*/ 859316 w 1090670"/>
                        <a:gd name="connsiteY4" fmla="*/ 484742 h 848299"/>
                        <a:gd name="connsiteX5" fmla="*/ 848299 w 1090670"/>
                        <a:gd name="connsiteY5" fmla="*/ 363557 h 848299"/>
                        <a:gd name="connsiteX6" fmla="*/ 242371 w 1090670"/>
                        <a:gd name="connsiteY6" fmla="*/ 837282 h 848299"/>
                        <a:gd name="connsiteX7" fmla="*/ 242371 w 1090670"/>
                        <a:gd name="connsiteY7" fmla="*/ 837282 h 848299"/>
                        <a:gd name="connsiteX8" fmla="*/ 242371 w 1090670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54291 w 1072084"/>
                        <a:gd name="connsiteY1" fmla="*/ 165253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61726 w 1072084"/>
                        <a:gd name="connsiteY1" fmla="*/ 120648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829713 w 1072084"/>
                        <a:gd name="connsiteY5" fmla="*/ 363557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840730 w 1072084"/>
                        <a:gd name="connsiteY4" fmla="*/ 484742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95898 w 1072084"/>
                        <a:gd name="connsiteY5" fmla="*/ 471352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32935 w 1072084"/>
                        <a:gd name="connsiteY4" fmla="*/ 540499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1072084"/>
                        <a:gd name="connsiteY0" fmla="*/ 227637 h 848299"/>
                        <a:gd name="connsiteX1" fmla="*/ 531989 w 1072084"/>
                        <a:gd name="connsiteY1" fmla="*/ 98346 h 848299"/>
                        <a:gd name="connsiteX2" fmla="*/ 499207 w 1072084"/>
                        <a:gd name="connsiteY2" fmla="*/ 0 h 848299"/>
                        <a:gd name="connsiteX3" fmla="*/ 1072084 w 1072084"/>
                        <a:gd name="connsiteY3" fmla="*/ 110169 h 848299"/>
                        <a:gd name="connsiteX4" fmla="*/ 710632 w 1072084"/>
                        <a:gd name="connsiteY4" fmla="*/ 555368 h 848299"/>
                        <a:gd name="connsiteX5" fmla="*/ 681030 w 1072084"/>
                        <a:gd name="connsiteY5" fmla="*/ 467635 h 848299"/>
                        <a:gd name="connsiteX6" fmla="*/ 223785 w 1072084"/>
                        <a:gd name="connsiteY6" fmla="*/ 837282 h 848299"/>
                        <a:gd name="connsiteX7" fmla="*/ 223785 w 1072084"/>
                        <a:gd name="connsiteY7" fmla="*/ 837282 h 848299"/>
                        <a:gd name="connsiteX8" fmla="*/ 223785 w 1072084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81030 w 945703"/>
                        <a:gd name="connsiteY5" fmla="*/ 467635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1989 w 945703"/>
                        <a:gd name="connsiteY1" fmla="*/ 98346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48299"/>
                        <a:gd name="connsiteX1" fmla="*/ 539423 w 945703"/>
                        <a:gd name="connsiteY1" fmla="*/ 120648 h 848299"/>
                        <a:gd name="connsiteX2" fmla="*/ 499207 w 945703"/>
                        <a:gd name="connsiteY2" fmla="*/ 0 h 848299"/>
                        <a:gd name="connsiteX3" fmla="*/ 945703 w 945703"/>
                        <a:gd name="connsiteY3" fmla="*/ 162208 h 848299"/>
                        <a:gd name="connsiteX4" fmla="*/ 710632 w 945703"/>
                        <a:gd name="connsiteY4" fmla="*/ 555368 h 848299"/>
                        <a:gd name="connsiteX5" fmla="*/ 673596 w 945703"/>
                        <a:gd name="connsiteY5" fmla="*/ 437899 h 848299"/>
                        <a:gd name="connsiteX6" fmla="*/ 223785 w 945703"/>
                        <a:gd name="connsiteY6" fmla="*/ 837282 h 848299"/>
                        <a:gd name="connsiteX7" fmla="*/ 223785 w 945703"/>
                        <a:gd name="connsiteY7" fmla="*/ 837282 h 848299"/>
                        <a:gd name="connsiteX8" fmla="*/ 223785 w 945703"/>
                        <a:gd name="connsiteY8" fmla="*/ 848299 h 848299"/>
                        <a:gd name="connsiteX0" fmla="*/ 0 w 945703"/>
                        <a:gd name="connsiteY0" fmla="*/ 227637 h 837282"/>
                        <a:gd name="connsiteX1" fmla="*/ 539423 w 945703"/>
                        <a:gd name="connsiteY1" fmla="*/ 120648 h 837282"/>
                        <a:gd name="connsiteX2" fmla="*/ 499207 w 945703"/>
                        <a:gd name="connsiteY2" fmla="*/ 0 h 837282"/>
                        <a:gd name="connsiteX3" fmla="*/ 945703 w 945703"/>
                        <a:gd name="connsiteY3" fmla="*/ 162208 h 837282"/>
                        <a:gd name="connsiteX4" fmla="*/ 710632 w 945703"/>
                        <a:gd name="connsiteY4" fmla="*/ 555368 h 837282"/>
                        <a:gd name="connsiteX5" fmla="*/ 673596 w 945703"/>
                        <a:gd name="connsiteY5" fmla="*/ 437899 h 837282"/>
                        <a:gd name="connsiteX6" fmla="*/ 223785 w 945703"/>
                        <a:gd name="connsiteY6" fmla="*/ 837282 h 837282"/>
                        <a:gd name="connsiteX7" fmla="*/ 223785 w 945703"/>
                        <a:gd name="connsiteY7" fmla="*/ 837282 h 837282"/>
                        <a:gd name="connsiteX8" fmla="*/ 275824 w 945703"/>
                        <a:gd name="connsiteY8" fmla="*/ 825997 h 837282"/>
                        <a:gd name="connsiteX0" fmla="*/ 0 w 945703"/>
                        <a:gd name="connsiteY0" fmla="*/ 227637 h 866866"/>
                        <a:gd name="connsiteX1" fmla="*/ 539423 w 945703"/>
                        <a:gd name="connsiteY1" fmla="*/ 120648 h 866866"/>
                        <a:gd name="connsiteX2" fmla="*/ 499207 w 945703"/>
                        <a:gd name="connsiteY2" fmla="*/ 0 h 866866"/>
                        <a:gd name="connsiteX3" fmla="*/ 945703 w 945703"/>
                        <a:gd name="connsiteY3" fmla="*/ 162208 h 866866"/>
                        <a:gd name="connsiteX4" fmla="*/ 710632 w 945703"/>
                        <a:gd name="connsiteY4" fmla="*/ 555368 h 866866"/>
                        <a:gd name="connsiteX5" fmla="*/ 673596 w 945703"/>
                        <a:gd name="connsiteY5" fmla="*/ 437899 h 866866"/>
                        <a:gd name="connsiteX6" fmla="*/ 223785 w 945703"/>
                        <a:gd name="connsiteY6" fmla="*/ 837282 h 866866"/>
                        <a:gd name="connsiteX7" fmla="*/ 257239 w 945703"/>
                        <a:gd name="connsiteY7" fmla="*/ 837282 h 866866"/>
                        <a:gd name="connsiteX8" fmla="*/ 275824 w 945703"/>
                        <a:gd name="connsiteY8" fmla="*/ 825997 h 866866"/>
                        <a:gd name="connsiteX0" fmla="*/ 0 w 945703"/>
                        <a:gd name="connsiteY0" fmla="*/ 227637 h 841540"/>
                        <a:gd name="connsiteX1" fmla="*/ 539423 w 945703"/>
                        <a:gd name="connsiteY1" fmla="*/ 120648 h 841540"/>
                        <a:gd name="connsiteX2" fmla="*/ 499207 w 945703"/>
                        <a:gd name="connsiteY2" fmla="*/ 0 h 841540"/>
                        <a:gd name="connsiteX3" fmla="*/ 945703 w 945703"/>
                        <a:gd name="connsiteY3" fmla="*/ 162208 h 841540"/>
                        <a:gd name="connsiteX4" fmla="*/ 710632 w 945703"/>
                        <a:gd name="connsiteY4" fmla="*/ 555368 h 841540"/>
                        <a:gd name="connsiteX5" fmla="*/ 673596 w 945703"/>
                        <a:gd name="connsiteY5" fmla="*/ 437899 h 841540"/>
                        <a:gd name="connsiteX6" fmla="*/ 324146 w 945703"/>
                        <a:gd name="connsiteY6" fmla="*/ 748073 h 841540"/>
                        <a:gd name="connsiteX7" fmla="*/ 257239 w 945703"/>
                        <a:gd name="connsiteY7" fmla="*/ 837282 h 841540"/>
                        <a:gd name="connsiteX8" fmla="*/ 275824 w 945703"/>
                        <a:gd name="connsiteY8" fmla="*/ 825997 h 841540"/>
                        <a:gd name="connsiteX0" fmla="*/ 0 w 945703"/>
                        <a:gd name="connsiteY0" fmla="*/ 227637 h 826343"/>
                        <a:gd name="connsiteX1" fmla="*/ 539423 w 945703"/>
                        <a:gd name="connsiteY1" fmla="*/ 120648 h 826343"/>
                        <a:gd name="connsiteX2" fmla="*/ 499207 w 945703"/>
                        <a:gd name="connsiteY2" fmla="*/ 0 h 826343"/>
                        <a:gd name="connsiteX3" fmla="*/ 945703 w 945703"/>
                        <a:gd name="connsiteY3" fmla="*/ 162208 h 826343"/>
                        <a:gd name="connsiteX4" fmla="*/ 710632 w 945703"/>
                        <a:gd name="connsiteY4" fmla="*/ 555368 h 826343"/>
                        <a:gd name="connsiteX5" fmla="*/ 673596 w 945703"/>
                        <a:gd name="connsiteY5" fmla="*/ 437899 h 826343"/>
                        <a:gd name="connsiteX6" fmla="*/ 324146 w 945703"/>
                        <a:gd name="connsiteY6" fmla="*/ 748073 h 826343"/>
                        <a:gd name="connsiteX7" fmla="*/ 294409 w 945703"/>
                        <a:gd name="connsiteY7" fmla="*/ 788960 h 826343"/>
                        <a:gd name="connsiteX8" fmla="*/ 275824 w 945703"/>
                        <a:gd name="connsiteY8" fmla="*/ 825997 h 826343"/>
                        <a:gd name="connsiteX0" fmla="*/ 0 w 945703"/>
                        <a:gd name="connsiteY0" fmla="*/ 227637 h 848515"/>
                        <a:gd name="connsiteX1" fmla="*/ 539423 w 945703"/>
                        <a:gd name="connsiteY1" fmla="*/ 120648 h 848515"/>
                        <a:gd name="connsiteX2" fmla="*/ 499207 w 945703"/>
                        <a:gd name="connsiteY2" fmla="*/ 0 h 848515"/>
                        <a:gd name="connsiteX3" fmla="*/ 945703 w 945703"/>
                        <a:gd name="connsiteY3" fmla="*/ 162208 h 848515"/>
                        <a:gd name="connsiteX4" fmla="*/ 710632 w 945703"/>
                        <a:gd name="connsiteY4" fmla="*/ 555368 h 848515"/>
                        <a:gd name="connsiteX5" fmla="*/ 673596 w 945703"/>
                        <a:gd name="connsiteY5" fmla="*/ 437899 h 848515"/>
                        <a:gd name="connsiteX6" fmla="*/ 324146 w 945703"/>
                        <a:gd name="connsiteY6" fmla="*/ 748073 h 848515"/>
                        <a:gd name="connsiteX7" fmla="*/ 294409 w 945703"/>
                        <a:gd name="connsiteY7" fmla="*/ 788960 h 848515"/>
                        <a:gd name="connsiteX8" fmla="*/ 242371 w 945703"/>
                        <a:gd name="connsiteY8" fmla="*/ 848299 h 848515"/>
                        <a:gd name="connsiteX0" fmla="*/ 0 w 945703"/>
                        <a:gd name="connsiteY0" fmla="*/ 227637 h 848532"/>
                        <a:gd name="connsiteX1" fmla="*/ 539423 w 945703"/>
                        <a:gd name="connsiteY1" fmla="*/ 120648 h 848532"/>
                        <a:gd name="connsiteX2" fmla="*/ 499207 w 945703"/>
                        <a:gd name="connsiteY2" fmla="*/ 0 h 848532"/>
                        <a:gd name="connsiteX3" fmla="*/ 945703 w 945703"/>
                        <a:gd name="connsiteY3" fmla="*/ 162208 h 848532"/>
                        <a:gd name="connsiteX4" fmla="*/ 710632 w 945703"/>
                        <a:gd name="connsiteY4" fmla="*/ 555368 h 848532"/>
                        <a:gd name="connsiteX5" fmla="*/ 673596 w 945703"/>
                        <a:gd name="connsiteY5" fmla="*/ 437899 h 848532"/>
                        <a:gd name="connsiteX6" fmla="*/ 324146 w 945703"/>
                        <a:gd name="connsiteY6" fmla="*/ 748073 h 848532"/>
                        <a:gd name="connsiteX7" fmla="*/ 279541 w 945703"/>
                        <a:gd name="connsiteY7" fmla="*/ 792677 h 848532"/>
                        <a:gd name="connsiteX8" fmla="*/ 242371 w 945703"/>
                        <a:gd name="connsiteY8" fmla="*/ 848299 h 848532"/>
                        <a:gd name="connsiteX0" fmla="*/ 0 w 945703"/>
                        <a:gd name="connsiteY0" fmla="*/ 227637 h 792677"/>
                        <a:gd name="connsiteX1" fmla="*/ 539423 w 945703"/>
                        <a:gd name="connsiteY1" fmla="*/ 120648 h 792677"/>
                        <a:gd name="connsiteX2" fmla="*/ 499207 w 945703"/>
                        <a:gd name="connsiteY2" fmla="*/ 0 h 792677"/>
                        <a:gd name="connsiteX3" fmla="*/ 945703 w 945703"/>
                        <a:gd name="connsiteY3" fmla="*/ 162208 h 792677"/>
                        <a:gd name="connsiteX4" fmla="*/ 710632 w 945703"/>
                        <a:gd name="connsiteY4" fmla="*/ 555368 h 792677"/>
                        <a:gd name="connsiteX5" fmla="*/ 673596 w 945703"/>
                        <a:gd name="connsiteY5" fmla="*/ 437899 h 792677"/>
                        <a:gd name="connsiteX6" fmla="*/ 324146 w 945703"/>
                        <a:gd name="connsiteY6" fmla="*/ 748073 h 792677"/>
                        <a:gd name="connsiteX7" fmla="*/ 279541 w 945703"/>
                        <a:gd name="connsiteY7" fmla="*/ 792677 h 792677"/>
                        <a:gd name="connsiteX0" fmla="*/ 0 w 945703"/>
                        <a:gd name="connsiteY0" fmla="*/ 227637 h 748073"/>
                        <a:gd name="connsiteX1" fmla="*/ 539423 w 945703"/>
                        <a:gd name="connsiteY1" fmla="*/ 120648 h 748073"/>
                        <a:gd name="connsiteX2" fmla="*/ 499207 w 945703"/>
                        <a:gd name="connsiteY2" fmla="*/ 0 h 748073"/>
                        <a:gd name="connsiteX3" fmla="*/ 945703 w 945703"/>
                        <a:gd name="connsiteY3" fmla="*/ 162208 h 748073"/>
                        <a:gd name="connsiteX4" fmla="*/ 710632 w 945703"/>
                        <a:gd name="connsiteY4" fmla="*/ 555368 h 748073"/>
                        <a:gd name="connsiteX5" fmla="*/ 673596 w 945703"/>
                        <a:gd name="connsiteY5" fmla="*/ 437899 h 748073"/>
                        <a:gd name="connsiteX6" fmla="*/ 324146 w 945703"/>
                        <a:gd name="connsiteY6" fmla="*/ 748073 h 748073"/>
                        <a:gd name="connsiteX0" fmla="*/ 0 w 945703"/>
                        <a:gd name="connsiteY0" fmla="*/ 227637 h 796395"/>
                        <a:gd name="connsiteX1" fmla="*/ 539423 w 945703"/>
                        <a:gd name="connsiteY1" fmla="*/ 120648 h 796395"/>
                        <a:gd name="connsiteX2" fmla="*/ 499207 w 945703"/>
                        <a:gd name="connsiteY2" fmla="*/ 0 h 796395"/>
                        <a:gd name="connsiteX3" fmla="*/ 945703 w 945703"/>
                        <a:gd name="connsiteY3" fmla="*/ 162208 h 796395"/>
                        <a:gd name="connsiteX4" fmla="*/ 710632 w 945703"/>
                        <a:gd name="connsiteY4" fmla="*/ 555368 h 796395"/>
                        <a:gd name="connsiteX5" fmla="*/ 673596 w 945703"/>
                        <a:gd name="connsiteY5" fmla="*/ 437899 h 796395"/>
                        <a:gd name="connsiteX6" fmla="*/ 298126 w 945703"/>
                        <a:gd name="connsiteY6" fmla="*/ 796395 h 796395"/>
                        <a:gd name="connsiteX0" fmla="*/ 0 w 945703"/>
                        <a:gd name="connsiteY0" fmla="*/ 227637 h 818698"/>
                        <a:gd name="connsiteX1" fmla="*/ 539423 w 945703"/>
                        <a:gd name="connsiteY1" fmla="*/ 120648 h 818698"/>
                        <a:gd name="connsiteX2" fmla="*/ 499207 w 945703"/>
                        <a:gd name="connsiteY2" fmla="*/ 0 h 818698"/>
                        <a:gd name="connsiteX3" fmla="*/ 945703 w 945703"/>
                        <a:gd name="connsiteY3" fmla="*/ 162208 h 818698"/>
                        <a:gd name="connsiteX4" fmla="*/ 710632 w 945703"/>
                        <a:gd name="connsiteY4" fmla="*/ 555368 h 818698"/>
                        <a:gd name="connsiteX5" fmla="*/ 673596 w 945703"/>
                        <a:gd name="connsiteY5" fmla="*/ 437899 h 818698"/>
                        <a:gd name="connsiteX6" fmla="*/ 290692 w 945703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73596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10632 w 923401"/>
                        <a:gd name="connsiteY4" fmla="*/ 555368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818698"/>
                        <a:gd name="connsiteX1" fmla="*/ 539423 w 923401"/>
                        <a:gd name="connsiteY1" fmla="*/ 120648 h 818698"/>
                        <a:gd name="connsiteX2" fmla="*/ 499207 w 923401"/>
                        <a:gd name="connsiteY2" fmla="*/ 0 h 818698"/>
                        <a:gd name="connsiteX3" fmla="*/ 923401 w 923401"/>
                        <a:gd name="connsiteY3" fmla="*/ 132471 h 818698"/>
                        <a:gd name="connsiteX4" fmla="*/ 706914 w 923401"/>
                        <a:gd name="connsiteY4" fmla="*/ 533065 h 818698"/>
                        <a:gd name="connsiteX5" fmla="*/ 662445 w 923401"/>
                        <a:gd name="connsiteY5" fmla="*/ 437899 h 818698"/>
                        <a:gd name="connsiteX6" fmla="*/ 290692 w 923401"/>
                        <a:gd name="connsiteY6" fmla="*/ 818698 h 818698"/>
                        <a:gd name="connsiteX0" fmla="*/ 0 w 923401"/>
                        <a:gd name="connsiteY0" fmla="*/ 227637 h 778033"/>
                        <a:gd name="connsiteX1" fmla="*/ 539423 w 923401"/>
                        <a:gd name="connsiteY1" fmla="*/ 120648 h 778033"/>
                        <a:gd name="connsiteX2" fmla="*/ 499207 w 923401"/>
                        <a:gd name="connsiteY2" fmla="*/ 0 h 778033"/>
                        <a:gd name="connsiteX3" fmla="*/ 923401 w 923401"/>
                        <a:gd name="connsiteY3" fmla="*/ 132471 h 778033"/>
                        <a:gd name="connsiteX4" fmla="*/ 706914 w 923401"/>
                        <a:gd name="connsiteY4" fmla="*/ 533065 h 778033"/>
                        <a:gd name="connsiteX5" fmla="*/ 662445 w 923401"/>
                        <a:gd name="connsiteY5" fmla="*/ 437899 h 778033"/>
                        <a:gd name="connsiteX6" fmla="*/ 323743 w 923401"/>
                        <a:gd name="connsiteY6" fmla="*/ 778033 h 778033"/>
                        <a:gd name="connsiteX0" fmla="*/ 0 w 936743"/>
                        <a:gd name="connsiteY0" fmla="*/ 206665 h 778033"/>
                        <a:gd name="connsiteX1" fmla="*/ 552765 w 936743"/>
                        <a:gd name="connsiteY1" fmla="*/ 120648 h 778033"/>
                        <a:gd name="connsiteX2" fmla="*/ 512549 w 936743"/>
                        <a:gd name="connsiteY2" fmla="*/ 0 h 778033"/>
                        <a:gd name="connsiteX3" fmla="*/ 936743 w 936743"/>
                        <a:gd name="connsiteY3" fmla="*/ 132471 h 778033"/>
                        <a:gd name="connsiteX4" fmla="*/ 720256 w 936743"/>
                        <a:gd name="connsiteY4" fmla="*/ 533065 h 778033"/>
                        <a:gd name="connsiteX5" fmla="*/ 675787 w 936743"/>
                        <a:gd name="connsiteY5" fmla="*/ 437899 h 778033"/>
                        <a:gd name="connsiteX6" fmla="*/ 337085 w 936743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5641 w 922128"/>
                        <a:gd name="connsiteY4" fmla="*/ 533065 h 778033"/>
                        <a:gd name="connsiteX5" fmla="*/ 661172 w 922128"/>
                        <a:gd name="connsiteY5" fmla="*/ 43789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3727 w 922128"/>
                        <a:gd name="connsiteY4" fmla="*/ 590257 h 778033"/>
                        <a:gd name="connsiteX5" fmla="*/ 661172 w 922128"/>
                        <a:gd name="connsiteY5" fmla="*/ 43789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11115 h 778033"/>
                        <a:gd name="connsiteX1" fmla="*/ 538150 w 922128"/>
                        <a:gd name="connsiteY1" fmla="*/ 120648 h 778033"/>
                        <a:gd name="connsiteX2" fmla="*/ 497934 w 922128"/>
                        <a:gd name="connsiteY2" fmla="*/ 0 h 778033"/>
                        <a:gd name="connsiteX3" fmla="*/ 922128 w 922128"/>
                        <a:gd name="connsiteY3" fmla="*/ 132471 h 778033"/>
                        <a:gd name="connsiteX4" fmla="*/ 703727 w 922128"/>
                        <a:gd name="connsiteY4" fmla="*/ 590257 h 778033"/>
                        <a:gd name="connsiteX5" fmla="*/ 664979 w 922128"/>
                        <a:gd name="connsiteY5" fmla="*/ 485559 h 778033"/>
                        <a:gd name="connsiteX6" fmla="*/ 322470 w 922128"/>
                        <a:gd name="connsiteY6" fmla="*/ 778033 h 778033"/>
                        <a:gd name="connsiteX0" fmla="*/ 0 w 922128"/>
                        <a:gd name="connsiteY0" fmla="*/ 251786 h 818704"/>
                        <a:gd name="connsiteX1" fmla="*/ 538150 w 922128"/>
                        <a:gd name="connsiteY1" fmla="*/ 161319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22128"/>
                        <a:gd name="connsiteY0" fmla="*/ 251786 h 818704"/>
                        <a:gd name="connsiteX1" fmla="*/ 526086 w 922128"/>
                        <a:gd name="connsiteY1" fmla="*/ 91416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22128"/>
                        <a:gd name="connsiteY0" fmla="*/ 251786 h 818704"/>
                        <a:gd name="connsiteX1" fmla="*/ 514011 w 922128"/>
                        <a:gd name="connsiteY1" fmla="*/ 97134 h 818704"/>
                        <a:gd name="connsiteX2" fmla="*/ 487772 w 922128"/>
                        <a:gd name="connsiteY2" fmla="*/ 0 h 818704"/>
                        <a:gd name="connsiteX3" fmla="*/ 922128 w 922128"/>
                        <a:gd name="connsiteY3" fmla="*/ 173142 h 818704"/>
                        <a:gd name="connsiteX4" fmla="*/ 703727 w 922128"/>
                        <a:gd name="connsiteY4" fmla="*/ 630928 h 818704"/>
                        <a:gd name="connsiteX5" fmla="*/ 664979 w 922128"/>
                        <a:gd name="connsiteY5" fmla="*/ 526230 h 818704"/>
                        <a:gd name="connsiteX6" fmla="*/ 322470 w 922128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14011 w 916409"/>
                        <a:gd name="connsiteY1" fmla="*/ 97134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21000 w 916409"/>
                        <a:gd name="connsiteY1" fmla="*/ 103489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14646 w 916409"/>
                        <a:gd name="connsiteY1" fmla="*/ 99676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16409"/>
                        <a:gd name="connsiteY0" fmla="*/ 251786 h 818704"/>
                        <a:gd name="connsiteX1" fmla="*/ 523542 w 916409"/>
                        <a:gd name="connsiteY1" fmla="*/ 102855 h 818704"/>
                        <a:gd name="connsiteX2" fmla="*/ 487772 w 916409"/>
                        <a:gd name="connsiteY2" fmla="*/ 0 h 818704"/>
                        <a:gd name="connsiteX3" fmla="*/ 916409 w 916409"/>
                        <a:gd name="connsiteY3" fmla="*/ 171871 h 818704"/>
                        <a:gd name="connsiteX4" fmla="*/ 703727 w 916409"/>
                        <a:gd name="connsiteY4" fmla="*/ 630928 h 818704"/>
                        <a:gd name="connsiteX5" fmla="*/ 664979 w 916409"/>
                        <a:gd name="connsiteY5" fmla="*/ 526230 h 818704"/>
                        <a:gd name="connsiteX6" fmla="*/ 322470 w 916409"/>
                        <a:gd name="connsiteY6" fmla="*/ 818704 h 818704"/>
                        <a:gd name="connsiteX0" fmla="*/ 0 w 928723"/>
                        <a:gd name="connsiteY0" fmla="*/ 251786 h 818704"/>
                        <a:gd name="connsiteX1" fmla="*/ 523542 w 928723"/>
                        <a:gd name="connsiteY1" fmla="*/ 102855 h 818704"/>
                        <a:gd name="connsiteX2" fmla="*/ 487772 w 928723"/>
                        <a:gd name="connsiteY2" fmla="*/ 0 h 818704"/>
                        <a:gd name="connsiteX3" fmla="*/ 928723 w 928723"/>
                        <a:gd name="connsiteY3" fmla="*/ 221156 h 818704"/>
                        <a:gd name="connsiteX4" fmla="*/ 703727 w 928723"/>
                        <a:gd name="connsiteY4" fmla="*/ 630928 h 818704"/>
                        <a:gd name="connsiteX5" fmla="*/ 664979 w 928723"/>
                        <a:gd name="connsiteY5" fmla="*/ 526230 h 818704"/>
                        <a:gd name="connsiteX6" fmla="*/ 322470 w 928723"/>
                        <a:gd name="connsiteY6" fmla="*/ 818704 h 818704"/>
                        <a:gd name="connsiteX0" fmla="*/ 0 w 928723"/>
                        <a:gd name="connsiteY0" fmla="*/ 251786 h 802479"/>
                        <a:gd name="connsiteX1" fmla="*/ 523542 w 928723"/>
                        <a:gd name="connsiteY1" fmla="*/ 102855 h 802479"/>
                        <a:gd name="connsiteX2" fmla="*/ 487772 w 928723"/>
                        <a:gd name="connsiteY2" fmla="*/ 0 h 802479"/>
                        <a:gd name="connsiteX3" fmla="*/ 928723 w 928723"/>
                        <a:gd name="connsiteY3" fmla="*/ 221156 h 802479"/>
                        <a:gd name="connsiteX4" fmla="*/ 703727 w 928723"/>
                        <a:gd name="connsiteY4" fmla="*/ 630928 h 802479"/>
                        <a:gd name="connsiteX5" fmla="*/ 664979 w 928723"/>
                        <a:gd name="connsiteY5" fmla="*/ 526230 h 802479"/>
                        <a:gd name="connsiteX6" fmla="*/ 322755 w 928723"/>
                        <a:gd name="connsiteY6" fmla="*/ 802479 h 802479"/>
                        <a:gd name="connsiteX0" fmla="*/ 0 w 904242"/>
                        <a:gd name="connsiteY0" fmla="*/ 244101 h 802479"/>
                        <a:gd name="connsiteX1" fmla="*/ 499061 w 904242"/>
                        <a:gd name="connsiteY1" fmla="*/ 102855 h 802479"/>
                        <a:gd name="connsiteX2" fmla="*/ 463291 w 904242"/>
                        <a:gd name="connsiteY2" fmla="*/ 0 h 802479"/>
                        <a:gd name="connsiteX3" fmla="*/ 904242 w 904242"/>
                        <a:gd name="connsiteY3" fmla="*/ 221156 h 802479"/>
                        <a:gd name="connsiteX4" fmla="*/ 679246 w 904242"/>
                        <a:gd name="connsiteY4" fmla="*/ 630928 h 802479"/>
                        <a:gd name="connsiteX5" fmla="*/ 640498 w 904242"/>
                        <a:gd name="connsiteY5" fmla="*/ 526230 h 802479"/>
                        <a:gd name="connsiteX6" fmla="*/ 298274 w 904242"/>
                        <a:gd name="connsiteY6" fmla="*/ 802479 h 802479"/>
                        <a:gd name="connsiteX0" fmla="*/ 0 w 904242"/>
                        <a:gd name="connsiteY0" fmla="*/ 239063 h 797441"/>
                        <a:gd name="connsiteX1" fmla="*/ 499061 w 904242"/>
                        <a:gd name="connsiteY1" fmla="*/ 97817 h 797441"/>
                        <a:gd name="connsiteX2" fmla="*/ 472939 w 904242"/>
                        <a:gd name="connsiteY2" fmla="*/ 0 h 797441"/>
                        <a:gd name="connsiteX3" fmla="*/ 904242 w 904242"/>
                        <a:gd name="connsiteY3" fmla="*/ 216118 h 797441"/>
                        <a:gd name="connsiteX4" fmla="*/ 679246 w 904242"/>
                        <a:gd name="connsiteY4" fmla="*/ 625890 h 797441"/>
                        <a:gd name="connsiteX5" fmla="*/ 640498 w 904242"/>
                        <a:gd name="connsiteY5" fmla="*/ 521192 h 797441"/>
                        <a:gd name="connsiteX6" fmla="*/ 298274 w 904242"/>
                        <a:gd name="connsiteY6" fmla="*/ 797441 h 797441"/>
                        <a:gd name="connsiteX0" fmla="*/ 0 w 904242"/>
                        <a:gd name="connsiteY0" fmla="*/ 232202 h 790580"/>
                        <a:gd name="connsiteX1" fmla="*/ 499061 w 904242"/>
                        <a:gd name="connsiteY1" fmla="*/ 90956 h 790580"/>
                        <a:gd name="connsiteX2" fmla="*/ 493917 w 904242"/>
                        <a:gd name="connsiteY2" fmla="*/ 0 h 790580"/>
                        <a:gd name="connsiteX3" fmla="*/ 904242 w 904242"/>
                        <a:gd name="connsiteY3" fmla="*/ 209257 h 790580"/>
                        <a:gd name="connsiteX4" fmla="*/ 679246 w 904242"/>
                        <a:gd name="connsiteY4" fmla="*/ 619029 h 790580"/>
                        <a:gd name="connsiteX5" fmla="*/ 640498 w 904242"/>
                        <a:gd name="connsiteY5" fmla="*/ 514331 h 790580"/>
                        <a:gd name="connsiteX6" fmla="*/ 298274 w 904242"/>
                        <a:gd name="connsiteY6" fmla="*/ 790580 h 790580"/>
                        <a:gd name="connsiteX0" fmla="*/ 0 w 904242"/>
                        <a:gd name="connsiteY0" fmla="*/ 232202 h 790580"/>
                        <a:gd name="connsiteX1" fmla="*/ 516680 w 904242"/>
                        <a:gd name="connsiteY1" fmla="*/ 104250 h 790580"/>
                        <a:gd name="connsiteX2" fmla="*/ 493917 w 904242"/>
                        <a:gd name="connsiteY2" fmla="*/ 0 h 790580"/>
                        <a:gd name="connsiteX3" fmla="*/ 904242 w 904242"/>
                        <a:gd name="connsiteY3" fmla="*/ 209257 h 790580"/>
                        <a:gd name="connsiteX4" fmla="*/ 679246 w 904242"/>
                        <a:gd name="connsiteY4" fmla="*/ 619029 h 790580"/>
                        <a:gd name="connsiteX5" fmla="*/ 640498 w 904242"/>
                        <a:gd name="connsiteY5" fmla="*/ 514331 h 790580"/>
                        <a:gd name="connsiteX6" fmla="*/ 298274 w 904242"/>
                        <a:gd name="connsiteY6" fmla="*/ 790580 h 790580"/>
                        <a:gd name="connsiteX0" fmla="*/ 0 w 908189"/>
                        <a:gd name="connsiteY0" fmla="*/ 232202 h 790580"/>
                        <a:gd name="connsiteX1" fmla="*/ 516680 w 908189"/>
                        <a:gd name="connsiteY1" fmla="*/ 104250 h 790580"/>
                        <a:gd name="connsiteX2" fmla="*/ 493917 w 908189"/>
                        <a:gd name="connsiteY2" fmla="*/ 0 h 790580"/>
                        <a:gd name="connsiteX3" fmla="*/ 908189 w 908189"/>
                        <a:gd name="connsiteY3" fmla="*/ 246090 h 790580"/>
                        <a:gd name="connsiteX4" fmla="*/ 679246 w 908189"/>
                        <a:gd name="connsiteY4" fmla="*/ 619029 h 790580"/>
                        <a:gd name="connsiteX5" fmla="*/ 640498 w 908189"/>
                        <a:gd name="connsiteY5" fmla="*/ 514331 h 790580"/>
                        <a:gd name="connsiteX6" fmla="*/ 298274 w 908189"/>
                        <a:gd name="connsiteY6" fmla="*/ 790580 h 790580"/>
                        <a:gd name="connsiteX0" fmla="*/ 0 w 879360"/>
                        <a:gd name="connsiteY0" fmla="*/ 232202 h 790580"/>
                        <a:gd name="connsiteX1" fmla="*/ 516680 w 879360"/>
                        <a:gd name="connsiteY1" fmla="*/ 104250 h 790580"/>
                        <a:gd name="connsiteX2" fmla="*/ 493917 w 879360"/>
                        <a:gd name="connsiteY2" fmla="*/ 0 h 790580"/>
                        <a:gd name="connsiteX3" fmla="*/ 879360 w 879360"/>
                        <a:gd name="connsiteY3" fmla="*/ 231017 h 790580"/>
                        <a:gd name="connsiteX4" fmla="*/ 679246 w 879360"/>
                        <a:gd name="connsiteY4" fmla="*/ 619029 h 790580"/>
                        <a:gd name="connsiteX5" fmla="*/ 640498 w 879360"/>
                        <a:gd name="connsiteY5" fmla="*/ 514331 h 790580"/>
                        <a:gd name="connsiteX6" fmla="*/ 298274 w 879360"/>
                        <a:gd name="connsiteY6" fmla="*/ 790580 h 790580"/>
                        <a:gd name="connsiteX0" fmla="*/ 0 w 915636"/>
                        <a:gd name="connsiteY0" fmla="*/ 155575 h 790580"/>
                        <a:gd name="connsiteX1" fmla="*/ 552956 w 915636"/>
                        <a:gd name="connsiteY1" fmla="*/ 104250 h 790580"/>
                        <a:gd name="connsiteX2" fmla="*/ 530193 w 915636"/>
                        <a:gd name="connsiteY2" fmla="*/ 0 h 790580"/>
                        <a:gd name="connsiteX3" fmla="*/ 915636 w 915636"/>
                        <a:gd name="connsiteY3" fmla="*/ 231017 h 790580"/>
                        <a:gd name="connsiteX4" fmla="*/ 715522 w 915636"/>
                        <a:gd name="connsiteY4" fmla="*/ 619029 h 790580"/>
                        <a:gd name="connsiteX5" fmla="*/ 676774 w 915636"/>
                        <a:gd name="connsiteY5" fmla="*/ 514331 h 790580"/>
                        <a:gd name="connsiteX6" fmla="*/ 334550 w 915636"/>
                        <a:gd name="connsiteY6" fmla="*/ 790580 h 790580"/>
                        <a:gd name="connsiteX0" fmla="*/ 0 w 915636"/>
                        <a:gd name="connsiteY0" fmla="*/ 155575 h 858697"/>
                        <a:gd name="connsiteX1" fmla="*/ 552956 w 915636"/>
                        <a:gd name="connsiteY1" fmla="*/ 104250 h 858697"/>
                        <a:gd name="connsiteX2" fmla="*/ 530193 w 915636"/>
                        <a:gd name="connsiteY2" fmla="*/ 0 h 858697"/>
                        <a:gd name="connsiteX3" fmla="*/ 915636 w 915636"/>
                        <a:gd name="connsiteY3" fmla="*/ 231017 h 858697"/>
                        <a:gd name="connsiteX4" fmla="*/ 715522 w 915636"/>
                        <a:gd name="connsiteY4" fmla="*/ 619029 h 858697"/>
                        <a:gd name="connsiteX5" fmla="*/ 676774 w 915636"/>
                        <a:gd name="connsiteY5" fmla="*/ 514331 h 858697"/>
                        <a:gd name="connsiteX6" fmla="*/ 185415 w 915636"/>
                        <a:gd name="connsiteY6" fmla="*/ 858696 h 858697"/>
                        <a:gd name="connsiteX0" fmla="*/ 0 w 915636"/>
                        <a:gd name="connsiteY0" fmla="*/ 155575 h 858696"/>
                        <a:gd name="connsiteX1" fmla="*/ 552956 w 915636"/>
                        <a:gd name="connsiteY1" fmla="*/ 104250 h 858696"/>
                        <a:gd name="connsiteX2" fmla="*/ 530193 w 915636"/>
                        <a:gd name="connsiteY2" fmla="*/ 0 h 858696"/>
                        <a:gd name="connsiteX3" fmla="*/ 915636 w 915636"/>
                        <a:gd name="connsiteY3" fmla="*/ 231017 h 858696"/>
                        <a:gd name="connsiteX4" fmla="*/ 715522 w 915636"/>
                        <a:gd name="connsiteY4" fmla="*/ 619029 h 858696"/>
                        <a:gd name="connsiteX5" fmla="*/ 640497 w 915636"/>
                        <a:gd name="connsiteY5" fmla="*/ 603732 h 858696"/>
                        <a:gd name="connsiteX6" fmla="*/ 185415 w 915636"/>
                        <a:gd name="connsiteY6" fmla="*/ 858696 h 858696"/>
                        <a:gd name="connsiteX0" fmla="*/ 0 w 915636"/>
                        <a:gd name="connsiteY0" fmla="*/ 155575 h 858696"/>
                        <a:gd name="connsiteX1" fmla="*/ 552956 w 915636"/>
                        <a:gd name="connsiteY1" fmla="*/ 104250 h 858696"/>
                        <a:gd name="connsiteX2" fmla="*/ 530193 w 915636"/>
                        <a:gd name="connsiteY2" fmla="*/ 0 h 858696"/>
                        <a:gd name="connsiteX3" fmla="*/ 915636 w 915636"/>
                        <a:gd name="connsiteY3" fmla="*/ 231017 h 858696"/>
                        <a:gd name="connsiteX4" fmla="*/ 667153 w 915636"/>
                        <a:gd name="connsiteY4" fmla="*/ 729713 h 858696"/>
                        <a:gd name="connsiteX5" fmla="*/ 640497 w 915636"/>
                        <a:gd name="connsiteY5" fmla="*/ 603732 h 858696"/>
                        <a:gd name="connsiteX6" fmla="*/ 185415 w 915636"/>
                        <a:gd name="connsiteY6" fmla="*/ 858696 h 858696"/>
                        <a:gd name="connsiteX0" fmla="*/ 0 w 915636"/>
                        <a:gd name="connsiteY0" fmla="*/ 155575 h 858696"/>
                        <a:gd name="connsiteX1" fmla="*/ 552956 w 915636"/>
                        <a:gd name="connsiteY1" fmla="*/ 129792 h 858696"/>
                        <a:gd name="connsiteX2" fmla="*/ 530193 w 915636"/>
                        <a:gd name="connsiteY2" fmla="*/ 0 h 858696"/>
                        <a:gd name="connsiteX3" fmla="*/ 915636 w 915636"/>
                        <a:gd name="connsiteY3" fmla="*/ 231017 h 858696"/>
                        <a:gd name="connsiteX4" fmla="*/ 667153 w 915636"/>
                        <a:gd name="connsiteY4" fmla="*/ 729713 h 858696"/>
                        <a:gd name="connsiteX5" fmla="*/ 640497 w 915636"/>
                        <a:gd name="connsiteY5" fmla="*/ 603732 h 858696"/>
                        <a:gd name="connsiteX6" fmla="*/ 185415 w 915636"/>
                        <a:gd name="connsiteY6" fmla="*/ 858696 h 858696"/>
                        <a:gd name="connsiteX0" fmla="*/ 0 w 955943"/>
                        <a:gd name="connsiteY0" fmla="*/ 155575 h 858696"/>
                        <a:gd name="connsiteX1" fmla="*/ 552956 w 955943"/>
                        <a:gd name="connsiteY1" fmla="*/ 129792 h 858696"/>
                        <a:gd name="connsiteX2" fmla="*/ 530193 w 955943"/>
                        <a:gd name="connsiteY2" fmla="*/ 0 h 858696"/>
                        <a:gd name="connsiteX3" fmla="*/ 955943 w 955943"/>
                        <a:gd name="connsiteY3" fmla="*/ 299131 h 858696"/>
                        <a:gd name="connsiteX4" fmla="*/ 667153 w 955943"/>
                        <a:gd name="connsiteY4" fmla="*/ 729713 h 858696"/>
                        <a:gd name="connsiteX5" fmla="*/ 640497 w 955943"/>
                        <a:gd name="connsiteY5" fmla="*/ 603732 h 858696"/>
                        <a:gd name="connsiteX6" fmla="*/ 185415 w 955943"/>
                        <a:gd name="connsiteY6" fmla="*/ 858696 h 858696"/>
                        <a:gd name="connsiteX0" fmla="*/ 0 w 951911"/>
                        <a:gd name="connsiteY0" fmla="*/ 155575 h 858696"/>
                        <a:gd name="connsiteX1" fmla="*/ 552956 w 951911"/>
                        <a:gd name="connsiteY1" fmla="*/ 129792 h 858696"/>
                        <a:gd name="connsiteX2" fmla="*/ 530193 w 951911"/>
                        <a:gd name="connsiteY2" fmla="*/ 0 h 858696"/>
                        <a:gd name="connsiteX3" fmla="*/ 951911 w 951911"/>
                        <a:gd name="connsiteY3" fmla="*/ 333187 h 858696"/>
                        <a:gd name="connsiteX4" fmla="*/ 667153 w 951911"/>
                        <a:gd name="connsiteY4" fmla="*/ 729713 h 858696"/>
                        <a:gd name="connsiteX5" fmla="*/ 640497 w 951911"/>
                        <a:gd name="connsiteY5" fmla="*/ 603732 h 858696"/>
                        <a:gd name="connsiteX6" fmla="*/ 185415 w 951911"/>
                        <a:gd name="connsiteY6" fmla="*/ 858696 h 858696"/>
                        <a:gd name="connsiteX0" fmla="*/ 0 w 934444"/>
                        <a:gd name="connsiteY0" fmla="*/ 155575 h 858696"/>
                        <a:gd name="connsiteX1" fmla="*/ 552956 w 934444"/>
                        <a:gd name="connsiteY1" fmla="*/ 129792 h 858696"/>
                        <a:gd name="connsiteX2" fmla="*/ 530193 w 934444"/>
                        <a:gd name="connsiteY2" fmla="*/ 0 h 858696"/>
                        <a:gd name="connsiteX3" fmla="*/ 934444 w 934444"/>
                        <a:gd name="connsiteY3" fmla="*/ 287069 h 858696"/>
                        <a:gd name="connsiteX4" fmla="*/ 667153 w 934444"/>
                        <a:gd name="connsiteY4" fmla="*/ 729713 h 858696"/>
                        <a:gd name="connsiteX5" fmla="*/ 640497 w 934444"/>
                        <a:gd name="connsiteY5" fmla="*/ 603732 h 858696"/>
                        <a:gd name="connsiteX6" fmla="*/ 185415 w 934444"/>
                        <a:gd name="connsiteY6" fmla="*/ 858696 h 858696"/>
                        <a:gd name="connsiteX0" fmla="*/ 0 w 995576"/>
                        <a:gd name="connsiteY0" fmla="*/ 192469 h 858696"/>
                        <a:gd name="connsiteX1" fmla="*/ 614088 w 995576"/>
                        <a:gd name="connsiteY1" fmla="*/ 129792 h 858696"/>
                        <a:gd name="connsiteX2" fmla="*/ 591325 w 995576"/>
                        <a:gd name="connsiteY2" fmla="*/ 0 h 858696"/>
                        <a:gd name="connsiteX3" fmla="*/ 995576 w 995576"/>
                        <a:gd name="connsiteY3" fmla="*/ 287069 h 858696"/>
                        <a:gd name="connsiteX4" fmla="*/ 728285 w 995576"/>
                        <a:gd name="connsiteY4" fmla="*/ 729713 h 858696"/>
                        <a:gd name="connsiteX5" fmla="*/ 701629 w 995576"/>
                        <a:gd name="connsiteY5" fmla="*/ 603732 h 858696"/>
                        <a:gd name="connsiteX6" fmla="*/ 246547 w 995576"/>
                        <a:gd name="connsiteY6" fmla="*/ 858696 h 858696"/>
                        <a:gd name="connsiteX0" fmla="*/ 0 w 995576"/>
                        <a:gd name="connsiteY0" fmla="*/ 192469 h 858696"/>
                        <a:gd name="connsiteX1" fmla="*/ 614088 w 995576"/>
                        <a:gd name="connsiteY1" fmla="*/ 129792 h 858696"/>
                        <a:gd name="connsiteX2" fmla="*/ 591325 w 995576"/>
                        <a:gd name="connsiteY2" fmla="*/ 0 h 858696"/>
                        <a:gd name="connsiteX3" fmla="*/ 995576 w 995576"/>
                        <a:gd name="connsiteY3" fmla="*/ 330379 h 858696"/>
                        <a:gd name="connsiteX4" fmla="*/ 728285 w 995576"/>
                        <a:gd name="connsiteY4" fmla="*/ 729713 h 858696"/>
                        <a:gd name="connsiteX5" fmla="*/ 701629 w 995576"/>
                        <a:gd name="connsiteY5" fmla="*/ 603732 h 858696"/>
                        <a:gd name="connsiteX6" fmla="*/ 246547 w 995576"/>
                        <a:gd name="connsiteY6" fmla="*/ 858696 h 858696"/>
                        <a:gd name="connsiteX0" fmla="*/ 0 w 995576"/>
                        <a:gd name="connsiteY0" fmla="*/ 160449 h 826676"/>
                        <a:gd name="connsiteX1" fmla="*/ 614088 w 995576"/>
                        <a:gd name="connsiteY1" fmla="*/ 97772 h 826676"/>
                        <a:gd name="connsiteX2" fmla="*/ 601431 w 995576"/>
                        <a:gd name="connsiteY2" fmla="*/ 0 h 826676"/>
                        <a:gd name="connsiteX3" fmla="*/ 995576 w 995576"/>
                        <a:gd name="connsiteY3" fmla="*/ 298359 h 826676"/>
                        <a:gd name="connsiteX4" fmla="*/ 728285 w 995576"/>
                        <a:gd name="connsiteY4" fmla="*/ 697693 h 826676"/>
                        <a:gd name="connsiteX5" fmla="*/ 701629 w 995576"/>
                        <a:gd name="connsiteY5" fmla="*/ 571712 h 826676"/>
                        <a:gd name="connsiteX6" fmla="*/ 246547 w 995576"/>
                        <a:gd name="connsiteY6" fmla="*/ 826676 h 826676"/>
                        <a:gd name="connsiteX0" fmla="*/ 0 w 995576"/>
                        <a:gd name="connsiteY0" fmla="*/ 160449 h 826676"/>
                        <a:gd name="connsiteX1" fmla="*/ 614088 w 995576"/>
                        <a:gd name="connsiteY1" fmla="*/ 144022 h 826676"/>
                        <a:gd name="connsiteX2" fmla="*/ 601431 w 995576"/>
                        <a:gd name="connsiteY2" fmla="*/ 0 h 826676"/>
                        <a:gd name="connsiteX3" fmla="*/ 995576 w 995576"/>
                        <a:gd name="connsiteY3" fmla="*/ 298359 h 826676"/>
                        <a:gd name="connsiteX4" fmla="*/ 728285 w 995576"/>
                        <a:gd name="connsiteY4" fmla="*/ 697693 h 826676"/>
                        <a:gd name="connsiteX5" fmla="*/ 701629 w 995576"/>
                        <a:gd name="connsiteY5" fmla="*/ 571712 h 826676"/>
                        <a:gd name="connsiteX6" fmla="*/ 246547 w 995576"/>
                        <a:gd name="connsiteY6" fmla="*/ 826676 h 826676"/>
                        <a:gd name="connsiteX0" fmla="*/ 0 w 995576"/>
                        <a:gd name="connsiteY0" fmla="*/ 160449 h 826676"/>
                        <a:gd name="connsiteX1" fmla="*/ 607352 w 995576"/>
                        <a:gd name="connsiteY1" fmla="*/ 112003 h 826676"/>
                        <a:gd name="connsiteX2" fmla="*/ 601431 w 995576"/>
                        <a:gd name="connsiteY2" fmla="*/ 0 h 826676"/>
                        <a:gd name="connsiteX3" fmla="*/ 995576 w 995576"/>
                        <a:gd name="connsiteY3" fmla="*/ 298359 h 826676"/>
                        <a:gd name="connsiteX4" fmla="*/ 728285 w 995576"/>
                        <a:gd name="connsiteY4" fmla="*/ 697693 h 826676"/>
                        <a:gd name="connsiteX5" fmla="*/ 701629 w 995576"/>
                        <a:gd name="connsiteY5" fmla="*/ 571712 h 826676"/>
                        <a:gd name="connsiteX6" fmla="*/ 246547 w 995576"/>
                        <a:gd name="connsiteY6" fmla="*/ 826676 h 826676"/>
                        <a:gd name="connsiteX0" fmla="*/ 0 w 951785"/>
                        <a:gd name="connsiteY0" fmla="*/ 160449 h 826676"/>
                        <a:gd name="connsiteX1" fmla="*/ 563561 w 951785"/>
                        <a:gd name="connsiteY1" fmla="*/ 112003 h 826676"/>
                        <a:gd name="connsiteX2" fmla="*/ 557640 w 951785"/>
                        <a:gd name="connsiteY2" fmla="*/ 0 h 826676"/>
                        <a:gd name="connsiteX3" fmla="*/ 951785 w 951785"/>
                        <a:gd name="connsiteY3" fmla="*/ 298359 h 826676"/>
                        <a:gd name="connsiteX4" fmla="*/ 684494 w 951785"/>
                        <a:gd name="connsiteY4" fmla="*/ 697693 h 826676"/>
                        <a:gd name="connsiteX5" fmla="*/ 657838 w 951785"/>
                        <a:gd name="connsiteY5" fmla="*/ 571712 h 826676"/>
                        <a:gd name="connsiteX6" fmla="*/ 202756 w 951785"/>
                        <a:gd name="connsiteY6" fmla="*/ 826676 h 826676"/>
                        <a:gd name="connsiteX0" fmla="*/ 0 w 951785"/>
                        <a:gd name="connsiteY0" fmla="*/ 160450 h 826677"/>
                        <a:gd name="connsiteX1" fmla="*/ 563561 w 951785"/>
                        <a:gd name="connsiteY1" fmla="*/ 112004 h 826677"/>
                        <a:gd name="connsiteX2" fmla="*/ 540797 w 951785"/>
                        <a:gd name="connsiteY2" fmla="*/ 0 h 826677"/>
                        <a:gd name="connsiteX3" fmla="*/ 951785 w 951785"/>
                        <a:gd name="connsiteY3" fmla="*/ 298360 h 826677"/>
                        <a:gd name="connsiteX4" fmla="*/ 684494 w 951785"/>
                        <a:gd name="connsiteY4" fmla="*/ 697694 h 826677"/>
                        <a:gd name="connsiteX5" fmla="*/ 657838 w 951785"/>
                        <a:gd name="connsiteY5" fmla="*/ 571713 h 826677"/>
                        <a:gd name="connsiteX6" fmla="*/ 202756 w 951785"/>
                        <a:gd name="connsiteY6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40797 w 951785"/>
                        <a:gd name="connsiteY2" fmla="*/ 0 h 826677"/>
                        <a:gd name="connsiteX3" fmla="*/ 951785 w 951785"/>
                        <a:gd name="connsiteY3" fmla="*/ 298360 h 826677"/>
                        <a:gd name="connsiteX4" fmla="*/ 684494 w 951785"/>
                        <a:gd name="connsiteY4" fmla="*/ 697694 h 826677"/>
                        <a:gd name="connsiteX5" fmla="*/ 657838 w 951785"/>
                        <a:gd name="connsiteY5" fmla="*/ 571713 h 826677"/>
                        <a:gd name="connsiteX6" fmla="*/ 202756 w 951785"/>
                        <a:gd name="connsiteY6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68991 w 951785"/>
                        <a:gd name="connsiteY2" fmla="*/ 94780 h 826677"/>
                        <a:gd name="connsiteX3" fmla="*/ 540797 w 951785"/>
                        <a:gd name="connsiteY3" fmla="*/ 0 h 826677"/>
                        <a:gd name="connsiteX4" fmla="*/ 951785 w 951785"/>
                        <a:gd name="connsiteY4" fmla="*/ 298360 h 826677"/>
                        <a:gd name="connsiteX5" fmla="*/ 684494 w 951785"/>
                        <a:gd name="connsiteY5" fmla="*/ 697694 h 826677"/>
                        <a:gd name="connsiteX6" fmla="*/ 657838 w 951785"/>
                        <a:gd name="connsiteY6" fmla="*/ 571713 h 826677"/>
                        <a:gd name="connsiteX7" fmla="*/ 202756 w 951785"/>
                        <a:gd name="connsiteY7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68991 w 951785"/>
                        <a:gd name="connsiteY2" fmla="*/ 94780 h 826677"/>
                        <a:gd name="connsiteX3" fmla="*/ 554271 w 951785"/>
                        <a:gd name="connsiteY3" fmla="*/ 0 h 826677"/>
                        <a:gd name="connsiteX4" fmla="*/ 951785 w 951785"/>
                        <a:gd name="connsiteY4" fmla="*/ 298360 h 826677"/>
                        <a:gd name="connsiteX5" fmla="*/ 684494 w 951785"/>
                        <a:gd name="connsiteY5" fmla="*/ 697694 h 826677"/>
                        <a:gd name="connsiteX6" fmla="*/ 657838 w 951785"/>
                        <a:gd name="connsiteY6" fmla="*/ 571713 h 826677"/>
                        <a:gd name="connsiteX7" fmla="*/ 202756 w 951785"/>
                        <a:gd name="connsiteY7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68991 w 951785"/>
                        <a:gd name="connsiteY2" fmla="*/ 109011 h 826677"/>
                        <a:gd name="connsiteX3" fmla="*/ 554271 w 951785"/>
                        <a:gd name="connsiteY3" fmla="*/ 0 h 826677"/>
                        <a:gd name="connsiteX4" fmla="*/ 951785 w 951785"/>
                        <a:gd name="connsiteY4" fmla="*/ 298360 h 826677"/>
                        <a:gd name="connsiteX5" fmla="*/ 684494 w 951785"/>
                        <a:gd name="connsiteY5" fmla="*/ 697694 h 826677"/>
                        <a:gd name="connsiteX6" fmla="*/ 657838 w 951785"/>
                        <a:gd name="connsiteY6" fmla="*/ 571713 h 826677"/>
                        <a:gd name="connsiteX7" fmla="*/ 202756 w 951785"/>
                        <a:gd name="connsiteY7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68991 w 951785"/>
                        <a:gd name="connsiteY2" fmla="*/ 109011 h 826677"/>
                        <a:gd name="connsiteX3" fmla="*/ 554271 w 951785"/>
                        <a:gd name="connsiteY3" fmla="*/ 0 h 826677"/>
                        <a:gd name="connsiteX4" fmla="*/ 951785 w 951785"/>
                        <a:gd name="connsiteY4" fmla="*/ 280572 h 826677"/>
                        <a:gd name="connsiteX5" fmla="*/ 684494 w 951785"/>
                        <a:gd name="connsiteY5" fmla="*/ 697694 h 826677"/>
                        <a:gd name="connsiteX6" fmla="*/ 657838 w 951785"/>
                        <a:gd name="connsiteY6" fmla="*/ 571713 h 826677"/>
                        <a:gd name="connsiteX7" fmla="*/ 202756 w 951785"/>
                        <a:gd name="connsiteY7" fmla="*/ 826677 h 826677"/>
                        <a:gd name="connsiteX0" fmla="*/ 0 w 951785"/>
                        <a:gd name="connsiteY0" fmla="*/ 160450 h 826677"/>
                        <a:gd name="connsiteX1" fmla="*/ 550087 w 951785"/>
                        <a:gd name="connsiteY1" fmla="*/ 112003 h 826677"/>
                        <a:gd name="connsiteX2" fmla="*/ 568991 w 951785"/>
                        <a:gd name="connsiteY2" fmla="*/ 109011 h 826677"/>
                        <a:gd name="connsiteX3" fmla="*/ 554271 w 951785"/>
                        <a:gd name="connsiteY3" fmla="*/ 0 h 826677"/>
                        <a:gd name="connsiteX4" fmla="*/ 951785 w 951785"/>
                        <a:gd name="connsiteY4" fmla="*/ 324359 h 826677"/>
                        <a:gd name="connsiteX5" fmla="*/ 684494 w 951785"/>
                        <a:gd name="connsiteY5" fmla="*/ 697694 h 826677"/>
                        <a:gd name="connsiteX6" fmla="*/ 657838 w 951785"/>
                        <a:gd name="connsiteY6" fmla="*/ 571713 h 826677"/>
                        <a:gd name="connsiteX7" fmla="*/ 202756 w 951785"/>
                        <a:gd name="connsiteY7" fmla="*/ 826677 h 826677"/>
                        <a:gd name="connsiteX0" fmla="*/ 0 w 962149"/>
                        <a:gd name="connsiteY0" fmla="*/ 160450 h 826677"/>
                        <a:gd name="connsiteX1" fmla="*/ 550087 w 962149"/>
                        <a:gd name="connsiteY1" fmla="*/ 112003 h 826677"/>
                        <a:gd name="connsiteX2" fmla="*/ 568991 w 962149"/>
                        <a:gd name="connsiteY2" fmla="*/ 109011 h 826677"/>
                        <a:gd name="connsiteX3" fmla="*/ 554271 w 962149"/>
                        <a:gd name="connsiteY3" fmla="*/ 0 h 826677"/>
                        <a:gd name="connsiteX4" fmla="*/ 962149 w 962149"/>
                        <a:gd name="connsiteY4" fmla="*/ 291519 h 826677"/>
                        <a:gd name="connsiteX5" fmla="*/ 684494 w 962149"/>
                        <a:gd name="connsiteY5" fmla="*/ 697694 h 826677"/>
                        <a:gd name="connsiteX6" fmla="*/ 657838 w 962149"/>
                        <a:gd name="connsiteY6" fmla="*/ 571713 h 826677"/>
                        <a:gd name="connsiteX7" fmla="*/ 202756 w 962149"/>
                        <a:gd name="connsiteY7" fmla="*/ 826677 h 826677"/>
                        <a:gd name="connsiteX0" fmla="*/ 1 w 914191"/>
                        <a:gd name="connsiteY0" fmla="*/ 179005 h 826677"/>
                        <a:gd name="connsiteX1" fmla="*/ 502129 w 914191"/>
                        <a:gd name="connsiteY1" fmla="*/ 112003 h 826677"/>
                        <a:gd name="connsiteX2" fmla="*/ 521033 w 914191"/>
                        <a:gd name="connsiteY2" fmla="*/ 109011 h 826677"/>
                        <a:gd name="connsiteX3" fmla="*/ 506313 w 914191"/>
                        <a:gd name="connsiteY3" fmla="*/ 0 h 826677"/>
                        <a:gd name="connsiteX4" fmla="*/ 914191 w 914191"/>
                        <a:gd name="connsiteY4" fmla="*/ 291519 h 826677"/>
                        <a:gd name="connsiteX5" fmla="*/ 636536 w 914191"/>
                        <a:gd name="connsiteY5" fmla="*/ 697694 h 826677"/>
                        <a:gd name="connsiteX6" fmla="*/ 609880 w 914191"/>
                        <a:gd name="connsiteY6" fmla="*/ 571713 h 826677"/>
                        <a:gd name="connsiteX7" fmla="*/ 154798 w 914191"/>
                        <a:gd name="connsiteY7" fmla="*/ 826677 h 826677"/>
                        <a:gd name="connsiteX0" fmla="*/ 0 w 914190"/>
                        <a:gd name="connsiteY0" fmla="*/ 179005 h 802982"/>
                        <a:gd name="connsiteX1" fmla="*/ 502128 w 914190"/>
                        <a:gd name="connsiteY1" fmla="*/ 112003 h 802982"/>
                        <a:gd name="connsiteX2" fmla="*/ 521032 w 914190"/>
                        <a:gd name="connsiteY2" fmla="*/ 109011 h 802982"/>
                        <a:gd name="connsiteX3" fmla="*/ 506312 w 914190"/>
                        <a:gd name="connsiteY3" fmla="*/ 0 h 802982"/>
                        <a:gd name="connsiteX4" fmla="*/ 914190 w 914190"/>
                        <a:gd name="connsiteY4" fmla="*/ 291519 h 802982"/>
                        <a:gd name="connsiteX5" fmla="*/ 636535 w 914190"/>
                        <a:gd name="connsiteY5" fmla="*/ 697694 h 802982"/>
                        <a:gd name="connsiteX6" fmla="*/ 609879 w 914190"/>
                        <a:gd name="connsiteY6" fmla="*/ 571713 h 802982"/>
                        <a:gd name="connsiteX7" fmla="*/ 196091 w 914190"/>
                        <a:gd name="connsiteY7" fmla="*/ 802982 h 802982"/>
                        <a:gd name="connsiteX0" fmla="*/ 0 w 914190"/>
                        <a:gd name="connsiteY0" fmla="*/ 223112 h 847089"/>
                        <a:gd name="connsiteX1" fmla="*/ 502128 w 914190"/>
                        <a:gd name="connsiteY1" fmla="*/ 156110 h 847089"/>
                        <a:gd name="connsiteX2" fmla="*/ 521032 w 914190"/>
                        <a:gd name="connsiteY2" fmla="*/ 153118 h 847089"/>
                        <a:gd name="connsiteX3" fmla="*/ 494852 w 914190"/>
                        <a:gd name="connsiteY3" fmla="*/ 0 h 847089"/>
                        <a:gd name="connsiteX4" fmla="*/ 914190 w 914190"/>
                        <a:gd name="connsiteY4" fmla="*/ 335626 h 847089"/>
                        <a:gd name="connsiteX5" fmla="*/ 636535 w 914190"/>
                        <a:gd name="connsiteY5" fmla="*/ 741801 h 847089"/>
                        <a:gd name="connsiteX6" fmla="*/ 609879 w 914190"/>
                        <a:gd name="connsiteY6" fmla="*/ 615820 h 847089"/>
                        <a:gd name="connsiteX7" fmla="*/ 196091 w 914190"/>
                        <a:gd name="connsiteY7" fmla="*/ 847089 h 847089"/>
                        <a:gd name="connsiteX0" fmla="*/ 0 w 914190"/>
                        <a:gd name="connsiteY0" fmla="*/ 223112 h 847089"/>
                        <a:gd name="connsiteX1" fmla="*/ 502128 w 914190"/>
                        <a:gd name="connsiteY1" fmla="*/ 156110 h 847089"/>
                        <a:gd name="connsiteX2" fmla="*/ 521032 w 914190"/>
                        <a:gd name="connsiteY2" fmla="*/ 153118 h 847089"/>
                        <a:gd name="connsiteX3" fmla="*/ 494852 w 914190"/>
                        <a:gd name="connsiteY3" fmla="*/ 0 h 847089"/>
                        <a:gd name="connsiteX4" fmla="*/ 914190 w 914190"/>
                        <a:gd name="connsiteY4" fmla="*/ 335626 h 847089"/>
                        <a:gd name="connsiteX5" fmla="*/ 636535 w 914190"/>
                        <a:gd name="connsiteY5" fmla="*/ 741801 h 847089"/>
                        <a:gd name="connsiteX6" fmla="*/ 588750 w 914190"/>
                        <a:gd name="connsiteY6" fmla="*/ 522632 h 847089"/>
                        <a:gd name="connsiteX7" fmla="*/ 196091 w 914190"/>
                        <a:gd name="connsiteY7" fmla="*/ 847089 h 847089"/>
                        <a:gd name="connsiteX0" fmla="*/ 0 w 914190"/>
                        <a:gd name="connsiteY0" fmla="*/ 223112 h 847089"/>
                        <a:gd name="connsiteX1" fmla="*/ 502128 w 914190"/>
                        <a:gd name="connsiteY1" fmla="*/ 156110 h 847089"/>
                        <a:gd name="connsiteX2" fmla="*/ 521032 w 914190"/>
                        <a:gd name="connsiteY2" fmla="*/ 153118 h 847089"/>
                        <a:gd name="connsiteX3" fmla="*/ 494852 w 914190"/>
                        <a:gd name="connsiteY3" fmla="*/ 0 h 847089"/>
                        <a:gd name="connsiteX4" fmla="*/ 914190 w 914190"/>
                        <a:gd name="connsiteY4" fmla="*/ 335626 h 847089"/>
                        <a:gd name="connsiteX5" fmla="*/ 622641 w 914190"/>
                        <a:gd name="connsiteY5" fmla="*/ 674082 h 847089"/>
                        <a:gd name="connsiteX6" fmla="*/ 588750 w 914190"/>
                        <a:gd name="connsiteY6" fmla="*/ 522632 h 847089"/>
                        <a:gd name="connsiteX7" fmla="*/ 196091 w 914190"/>
                        <a:gd name="connsiteY7" fmla="*/ 847089 h 847089"/>
                        <a:gd name="connsiteX0" fmla="*/ 0 w 885337"/>
                        <a:gd name="connsiteY0" fmla="*/ 223112 h 847089"/>
                        <a:gd name="connsiteX1" fmla="*/ 502128 w 885337"/>
                        <a:gd name="connsiteY1" fmla="*/ 156110 h 847089"/>
                        <a:gd name="connsiteX2" fmla="*/ 521032 w 885337"/>
                        <a:gd name="connsiteY2" fmla="*/ 153118 h 847089"/>
                        <a:gd name="connsiteX3" fmla="*/ 494852 w 885337"/>
                        <a:gd name="connsiteY3" fmla="*/ 0 h 847089"/>
                        <a:gd name="connsiteX4" fmla="*/ 885338 w 885337"/>
                        <a:gd name="connsiteY4" fmla="*/ 279121 h 847089"/>
                        <a:gd name="connsiteX5" fmla="*/ 622641 w 885337"/>
                        <a:gd name="connsiteY5" fmla="*/ 674082 h 847089"/>
                        <a:gd name="connsiteX6" fmla="*/ 588750 w 885337"/>
                        <a:gd name="connsiteY6" fmla="*/ 522632 h 847089"/>
                        <a:gd name="connsiteX7" fmla="*/ 196091 w 885337"/>
                        <a:gd name="connsiteY7" fmla="*/ 847089 h 847089"/>
                        <a:gd name="connsiteX0" fmla="*/ 0 w 885338"/>
                        <a:gd name="connsiteY0" fmla="*/ 223112 h 847089"/>
                        <a:gd name="connsiteX1" fmla="*/ 502128 w 885338"/>
                        <a:gd name="connsiteY1" fmla="*/ 156110 h 847089"/>
                        <a:gd name="connsiteX2" fmla="*/ 521032 w 885338"/>
                        <a:gd name="connsiteY2" fmla="*/ 153118 h 847089"/>
                        <a:gd name="connsiteX3" fmla="*/ 494852 w 885338"/>
                        <a:gd name="connsiteY3" fmla="*/ 0 h 847089"/>
                        <a:gd name="connsiteX4" fmla="*/ 885338 w 885338"/>
                        <a:gd name="connsiteY4" fmla="*/ 279121 h 847089"/>
                        <a:gd name="connsiteX5" fmla="*/ 647760 w 885338"/>
                        <a:gd name="connsiteY5" fmla="*/ 649796 h 847089"/>
                        <a:gd name="connsiteX6" fmla="*/ 588750 w 885338"/>
                        <a:gd name="connsiteY6" fmla="*/ 522632 h 847089"/>
                        <a:gd name="connsiteX7" fmla="*/ 196091 w 885338"/>
                        <a:gd name="connsiteY7" fmla="*/ 847089 h 847089"/>
                        <a:gd name="connsiteX0" fmla="*/ 0 w 885338"/>
                        <a:gd name="connsiteY0" fmla="*/ 223112 h 847089"/>
                        <a:gd name="connsiteX1" fmla="*/ 502128 w 885338"/>
                        <a:gd name="connsiteY1" fmla="*/ 156110 h 847089"/>
                        <a:gd name="connsiteX2" fmla="*/ 521032 w 885338"/>
                        <a:gd name="connsiteY2" fmla="*/ 153118 h 847089"/>
                        <a:gd name="connsiteX3" fmla="*/ 494852 w 885338"/>
                        <a:gd name="connsiteY3" fmla="*/ 0 h 847089"/>
                        <a:gd name="connsiteX4" fmla="*/ 885338 w 885338"/>
                        <a:gd name="connsiteY4" fmla="*/ 279121 h 847089"/>
                        <a:gd name="connsiteX5" fmla="*/ 642965 w 885338"/>
                        <a:gd name="connsiteY5" fmla="*/ 647940 h 847089"/>
                        <a:gd name="connsiteX6" fmla="*/ 588750 w 885338"/>
                        <a:gd name="connsiteY6" fmla="*/ 522632 h 847089"/>
                        <a:gd name="connsiteX7" fmla="*/ 196091 w 885338"/>
                        <a:gd name="connsiteY7" fmla="*/ 847089 h 8470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85338" h="847089">
                          <a:moveTo>
                            <a:pt x="0" y="223112"/>
                          </a:moveTo>
                          <a:cubicBezTo>
                            <a:pt x="183362" y="206963"/>
                            <a:pt x="318766" y="172259"/>
                            <a:pt x="502128" y="156110"/>
                          </a:cubicBezTo>
                          <a:cubicBezTo>
                            <a:pt x="501692" y="150369"/>
                            <a:pt x="521468" y="158859"/>
                            <a:pt x="521032" y="153118"/>
                          </a:cubicBezTo>
                          <a:lnTo>
                            <a:pt x="494852" y="0"/>
                          </a:lnTo>
                          <a:lnTo>
                            <a:pt x="885338" y="279121"/>
                          </a:lnTo>
                          <a:lnTo>
                            <a:pt x="642965" y="647940"/>
                          </a:lnTo>
                          <a:lnTo>
                            <a:pt x="588750" y="522632"/>
                          </a:lnTo>
                          <a:lnTo>
                            <a:pt x="196091" y="847089"/>
                          </a:lnTo>
                        </a:path>
                      </a:pathLst>
                    </a:custGeom>
                    <a:noFill/>
                    <a:ln w="28575">
                      <a:solidFill>
                        <a:srgbClr val="C0504D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94" name="Овал 93"/>
                    <p:cNvSpPr/>
                    <p:nvPr/>
                  </p:nvSpPr>
                  <p:spPr>
                    <a:xfrm>
                      <a:off x="2494609" y="1692979"/>
                      <a:ext cx="3926182" cy="385304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C0504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92" name="WordArt 11"/>
                  <p:cNvSpPr>
                    <a:spLocks noChangeArrowheads="1" noChangeShapeType="1" noTextEdit="1"/>
                  </p:cNvSpPr>
                  <p:nvPr/>
                </p:nvSpPr>
                <p:spPr bwMode="auto">
                  <a:xfrm rot="18031811">
                    <a:off x="434902" y="2369709"/>
                    <a:ext cx="2470113" cy="71692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ArchUp">
                      <a:avLst>
                        <a:gd name="adj" fmla="val 1080000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2000" kern="10" spc="0" dirty="0" smtClean="0">
                        <a:ln>
                          <a:noFill/>
                        </a:ln>
                        <a:solidFill>
                          <a:srgbClr val="5A5A5A"/>
                        </a:solidFill>
                        <a:effectLst/>
                        <a:latin typeface="Arial"/>
                        <a:cs typeface="Arial"/>
                      </a:rPr>
                      <a:t>Дно (депрессия) 1-2 года</a:t>
                    </a:r>
                    <a:endParaRPr lang="ru-RU" sz="2000" kern="10" spc="0" dirty="0">
                      <a:ln>
                        <a:noFill/>
                      </a:ln>
                      <a:solidFill>
                        <a:srgbClr val="5A5A5A"/>
                      </a:solidFill>
                      <a:effectLst/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93" name="WordArt 9"/>
                  <p:cNvSpPr>
                    <a:spLocks noChangeArrowheads="1" noChangeShapeType="1" noTextEdit="1"/>
                  </p:cNvSpPr>
                  <p:nvPr/>
                </p:nvSpPr>
                <p:spPr bwMode="auto">
                  <a:xfrm rot="1983744">
                    <a:off x="912861" y="4991917"/>
                    <a:ext cx="2439298" cy="51476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ArchDown">
                      <a:avLst>
                        <a:gd name="adj" fmla="val 0"/>
                      </a:avLst>
                    </a:prstTxWarp>
                  </a:bodyPr>
                  <a:lstStyle/>
                  <a:p>
                    <a:pPr algn="ctr" rtl="0">
                      <a:buNone/>
                    </a:pPr>
                    <a:r>
                      <a:rPr lang="ru-RU" sz="2000" kern="10" dirty="0" smtClean="0">
                        <a:solidFill>
                          <a:srgbClr val="5A5A5A"/>
                        </a:solidFill>
                        <a:latin typeface="Arial"/>
                        <a:cs typeface="Arial"/>
                      </a:rPr>
                      <a:t>Спад (рецессия) 1-3 года</a:t>
                    </a:r>
                    <a:endParaRPr lang="ru-RU" sz="2000" kern="10" spc="0" dirty="0">
                      <a:ln>
                        <a:noFill/>
                      </a:ln>
                      <a:solidFill>
                        <a:srgbClr val="5A5A5A"/>
                      </a:solidFill>
                      <a:effectLst/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08" name="Прямоугольник 107"/>
                <p:cNvSpPr/>
                <p:nvPr/>
              </p:nvSpPr>
              <p:spPr>
                <a:xfrm>
                  <a:off x="1180117" y="2779943"/>
                  <a:ext cx="3962388" cy="97857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solidFill>
                        <a:srgbClr val="C0504D"/>
                      </a:solidFill>
                    </a:rPr>
                    <a:t>ЭКОНОМИЧЕСКИЕ ЦИКЛЫ </a:t>
                  </a:r>
                  <a:br>
                    <a:rPr lang="ru-RU" sz="2000" b="1" dirty="0" smtClean="0">
                      <a:solidFill>
                        <a:srgbClr val="C0504D"/>
                      </a:solidFill>
                    </a:rPr>
                  </a:br>
                  <a:r>
                    <a:rPr lang="ru-RU" sz="2000" b="1" dirty="0" smtClean="0">
                      <a:solidFill>
                        <a:srgbClr val="C0504D"/>
                      </a:solidFill>
                    </a:rPr>
                    <a:t>(7-9 лет)</a:t>
                  </a:r>
                  <a:endParaRPr lang="ru-RU" sz="2000" b="1" dirty="0">
                    <a:solidFill>
                      <a:srgbClr val="C0504D"/>
                    </a:solidFill>
                  </a:endParaRPr>
                </a:p>
              </p:txBody>
            </p:sp>
          </p:grpSp>
          <p:grpSp>
            <p:nvGrpSpPr>
              <p:cNvPr id="20" name="Группа 19"/>
              <p:cNvGrpSpPr/>
              <p:nvPr/>
            </p:nvGrpSpPr>
            <p:grpSpPr>
              <a:xfrm>
                <a:off x="6934200" y="2669376"/>
                <a:ext cx="1102772" cy="946530"/>
                <a:chOff x="4471571" y="2778994"/>
                <a:chExt cx="1892313" cy="1693089"/>
              </a:xfrm>
            </p:grpSpPr>
            <p:pic>
              <p:nvPicPr>
                <p:cNvPr id="18" name="Picture 2" descr="http://cc-sauran.kz/uploads/posts/2013-12/uzbek%202000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682" t="14665" r="7096"/>
                <a:stretch/>
              </p:blipFill>
              <p:spPr bwMode="auto">
                <a:xfrm>
                  <a:off x="4471571" y="2846449"/>
                  <a:ext cx="1892313" cy="1625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Прямоугольник 18"/>
                <p:cNvSpPr/>
                <p:nvPr/>
              </p:nvSpPr>
              <p:spPr>
                <a:xfrm>
                  <a:off x="4471571" y="2778994"/>
                  <a:ext cx="557629" cy="8802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1" name="Прямоугольник 50"/>
              <p:cNvSpPr/>
              <p:nvPr/>
            </p:nvSpPr>
            <p:spPr>
              <a:xfrm rot="2142706">
                <a:off x="7260735" y="1660910"/>
                <a:ext cx="1535017" cy="279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2010-2012 гг.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 rot="18488685">
                <a:off x="7436480" y="3305465"/>
                <a:ext cx="1535017" cy="279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2013-2015 гг.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 rot="1494941">
                <a:off x="6154417" y="3647427"/>
                <a:ext cx="1535017" cy="279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2016гг.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 rot="18721716">
                <a:off x="5869975" y="1819315"/>
                <a:ext cx="1535017" cy="2795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2017-2018гг.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43" name="Группа 42"/>
              <p:cNvGrpSpPr/>
              <p:nvPr/>
            </p:nvGrpSpPr>
            <p:grpSpPr>
              <a:xfrm>
                <a:off x="7699567" y="4098046"/>
                <a:ext cx="1587460" cy="811291"/>
                <a:chOff x="1924039" y="6593381"/>
                <a:chExt cx="1587460" cy="811291"/>
              </a:xfrm>
            </p:grpSpPr>
            <p:cxnSp>
              <p:nvCxnSpPr>
                <p:cNvPr id="44" name="Прямая соединительная линия 43"/>
                <p:cNvCxnSpPr>
                  <a:stCxn id="46" idx="2"/>
                </p:cNvCxnSpPr>
                <p:nvPr/>
              </p:nvCxnSpPr>
              <p:spPr>
                <a:xfrm flipH="1" flipV="1">
                  <a:off x="1924039" y="6922614"/>
                  <a:ext cx="721296" cy="76412"/>
                </a:xfrm>
                <a:prstGeom prst="line">
                  <a:avLst/>
                </a:pr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Овал 45"/>
                <p:cNvSpPr/>
                <p:nvPr/>
              </p:nvSpPr>
              <p:spPr>
                <a:xfrm>
                  <a:off x="2645335" y="6593381"/>
                  <a:ext cx="828796" cy="8112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2664313" y="6758989"/>
                  <a:ext cx="847186" cy="4710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5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Мы находимся здесь</a:t>
                  </a:r>
                  <a:endParaRPr lang="ru-RU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9" name="Прямоугольник 48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98328" y="5212232"/>
            <a:ext cx="70637" cy="5601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95497" y="5992868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11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538452" y="210596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ИНВЕСТИРОВАТЬ?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91549" y="1035383"/>
            <a:ext cx="4664376" cy="1950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974428" y="5715000"/>
            <a:ext cx="15235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future.museum.ru/lmp/staff/articles/Hombroich.files/worldMapOf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" y="138649"/>
            <a:ext cx="974412" cy="5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591987" y="1035384"/>
            <a:ext cx="3294213" cy="49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5971409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12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62" name="object 15"/>
          <p:cNvSpPr txBox="1"/>
          <p:nvPr/>
        </p:nvSpPr>
        <p:spPr>
          <a:xfrm>
            <a:off x="2362200" y="2074545"/>
            <a:ext cx="685623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4620" algn="l"/>
              </a:tabLst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Арендная недвижимость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(отель «Вертикаль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БЦ «Станция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4620" algn="l"/>
              </a:tabLst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4620" algn="l"/>
              </a:tabLst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центры малых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форматов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(ТЦ «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Смайл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4620" algn="l"/>
              </a:tabLst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34620" algn="l"/>
              </a:tabLst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Консервативные зарубежные инвестиции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5" name="Picture 2" descr="http://auto-rate.com.ua/image/data/photo_texts/%D0%97%D0%B0%D0%BC%D0%B5%D0%BD%D0%B0%20%D1%81%D1%82%20%D0%BD%D0%B0%20%D0%BD%D0%BE%D0%B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417" b="14016"/>
          <a:stretch/>
        </p:blipFill>
        <p:spPr bwMode="auto">
          <a:xfrm>
            <a:off x="0" y="3058719"/>
            <a:ext cx="2209800" cy="1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206726" y="1838169"/>
            <a:ext cx="0" cy="3495831"/>
          </a:xfrm>
          <a:prstGeom prst="line">
            <a:avLst/>
          </a:prstGeom>
          <a:ln w="28575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86000" y="1838169"/>
            <a:ext cx="0" cy="3495831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1" b="2174"/>
          <a:stretch/>
        </p:blipFill>
        <p:spPr bwMode="auto">
          <a:xfrm>
            <a:off x="-11113" y="0"/>
            <a:ext cx="9170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57960" y="238844"/>
            <a:ext cx="31683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088" y="167640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1531" y="5715000"/>
            <a:ext cx="9175531" cy="1143000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5803427"/>
            <a:ext cx="7173416" cy="1054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6600" dirty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66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31531" y="5693848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14400" y="2779693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 АНДРЕЕВ</a:t>
            </a:r>
          </a:p>
          <a:p>
            <a:pPr algn="ctr" defTabSz="914400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ВИЦЕ-ПРЕЗИДЕНТ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4400" y="2779693"/>
            <a:ext cx="327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ШАРЫГИНА</a:t>
            </a:r>
          </a:p>
          <a:p>
            <a:pPr algn="ctr" defTabSz="914400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УПРАВЛЯЮЩИЙ ДИРЕКТОР ГРУППЫ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24600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914400" y="183987"/>
            <a:ext cx="542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4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нефти и золота 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http://rylik.ru/uploads/posts/2014-11/1415353365_h2scx1uqrgr6y05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800" l="5200" r="972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22"/>
            <a:ext cx="725094" cy="7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Прямоугольник 148"/>
          <p:cNvSpPr/>
          <p:nvPr/>
        </p:nvSpPr>
        <p:spPr>
          <a:xfrm>
            <a:off x="704754" y="1144195"/>
            <a:ext cx="3943446" cy="2187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8570" y="948117"/>
            <a:ext cx="5113336" cy="141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-228600" y="747358"/>
            <a:ext cx="9372600" cy="5577242"/>
            <a:chOff x="-216948" y="671135"/>
            <a:chExt cx="9372600" cy="5577242"/>
          </a:xfrm>
        </p:grpSpPr>
        <p:graphicFrame>
          <p:nvGraphicFramePr>
            <p:cNvPr id="73" name="Диаграмма 7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9180928"/>
                </p:ext>
              </p:extLst>
            </p:nvPr>
          </p:nvGraphicFramePr>
          <p:xfrm>
            <a:off x="32357" y="1187901"/>
            <a:ext cx="8883062" cy="50604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7173" name="Группа 7172"/>
            <p:cNvGrpSpPr/>
            <p:nvPr/>
          </p:nvGrpSpPr>
          <p:grpSpPr>
            <a:xfrm>
              <a:off x="589022" y="4897083"/>
              <a:ext cx="999715" cy="609600"/>
              <a:chOff x="464749" y="5573152"/>
              <a:chExt cx="999715" cy="609600"/>
            </a:xfrm>
          </p:grpSpPr>
          <p:cxnSp>
            <p:nvCxnSpPr>
              <p:cNvPr id="20" name="Прямая соединительная линия 19"/>
              <p:cNvCxnSpPr>
                <a:stCxn id="11" idx="2"/>
                <a:endCxn id="88" idx="5"/>
              </p:cNvCxnSpPr>
              <p:nvPr/>
            </p:nvCxnSpPr>
            <p:spPr>
              <a:xfrm flipH="1" flipV="1">
                <a:off x="512204" y="5720853"/>
                <a:ext cx="288627" cy="15709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Овал 87"/>
              <p:cNvSpPr/>
              <p:nvPr/>
            </p:nvSpPr>
            <p:spPr>
              <a:xfrm>
                <a:off x="464749" y="5681829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800831" y="5573152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802296" y="5677263"/>
                <a:ext cx="6621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344</a:t>
                </a:r>
                <a:b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1992 г.</a:t>
                </a: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6526752" y="3132016"/>
              <a:ext cx="900218" cy="1758659"/>
              <a:chOff x="5176173" y="4186788"/>
              <a:chExt cx="900218" cy="1758659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846996" y="4186788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4" name="Прямая соединительная линия 123"/>
              <p:cNvCxnSpPr/>
              <p:nvPr/>
            </p:nvCxnSpPr>
            <p:spPr>
              <a:xfrm flipV="1">
                <a:off x="5731804" y="4202668"/>
                <a:ext cx="116378" cy="85123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Овал 85"/>
              <p:cNvSpPr/>
              <p:nvPr/>
            </p:nvSpPr>
            <p:spPr>
              <a:xfrm>
                <a:off x="5176173" y="5053906"/>
                <a:ext cx="871368" cy="8915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5195381" y="5186925"/>
                <a:ext cx="881010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Рекордная </a:t>
                </a:r>
                <a:b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</a:t>
                </a:r>
              </a:p>
              <a:p>
                <a:pPr lvl="0" algn="ctr"/>
                <a:r>
                  <a:rPr lang="en-US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1 671</a:t>
                </a:r>
              </a:p>
              <a:p>
                <a:pPr lvl="0" algn="ctr"/>
                <a: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2012 г.</a:t>
                </a:r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7710469" y="3845682"/>
              <a:ext cx="694640" cy="946722"/>
              <a:chOff x="467367" y="4511721"/>
              <a:chExt cx="694640" cy="94672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 flipH="1">
                <a:off x="921949" y="4534580"/>
                <a:ext cx="43799" cy="248875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Овал 110"/>
              <p:cNvSpPr/>
              <p:nvPr/>
            </p:nvSpPr>
            <p:spPr>
              <a:xfrm>
                <a:off x="940749" y="4511721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467367" y="4783455"/>
                <a:ext cx="692350" cy="6749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рямоугольник 112"/>
              <p:cNvSpPr/>
              <p:nvPr/>
            </p:nvSpPr>
            <p:spPr>
              <a:xfrm>
                <a:off x="499839" y="4802850"/>
                <a:ext cx="662168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1 170</a:t>
                </a: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7991113" y="773648"/>
              <a:ext cx="11645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</a:t>
              </a:r>
              <a:b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золота,</a:t>
              </a:r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592677" y="3875575"/>
              <a:ext cx="813510" cy="964512"/>
              <a:chOff x="565229" y="5687452"/>
              <a:chExt cx="813510" cy="964512"/>
            </a:xfrm>
          </p:grpSpPr>
          <p:cxnSp>
            <p:nvCxnSpPr>
              <p:cNvPr id="60" name="Прямая соединительная линия 59"/>
              <p:cNvCxnSpPr>
                <a:stCxn id="62" idx="3"/>
                <a:endCxn id="61" idx="7"/>
              </p:cNvCxnSpPr>
              <p:nvPr/>
            </p:nvCxnSpPr>
            <p:spPr>
              <a:xfrm flipH="1">
                <a:off x="612684" y="6207778"/>
                <a:ext cx="194433" cy="40516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Овал 60"/>
              <p:cNvSpPr/>
              <p:nvPr/>
            </p:nvSpPr>
            <p:spPr>
              <a:xfrm>
                <a:off x="565229" y="6606245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715106" y="5687452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16571" y="5761419"/>
                <a:ext cx="6621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b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1992 г.</a:t>
                </a:r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4878251" y="4849612"/>
              <a:ext cx="974934" cy="620059"/>
              <a:chOff x="1302286" y="4451151"/>
              <a:chExt cx="974934" cy="620059"/>
            </a:xfrm>
          </p:grpSpPr>
          <p:cxnSp>
            <p:nvCxnSpPr>
              <p:cNvPr id="68" name="Прямая соединительная линия 67"/>
              <p:cNvCxnSpPr>
                <a:stCxn id="69" idx="5"/>
                <a:endCxn id="70" idx="1"/>
              </p:cNvCxnSpPr>
              <p:nvPr/>
            </p:nvCxnSpPr>
            <p:spPr>
              <a:xfrm>
                <a:off x="1349741" y="4490175"/>
                <a:ext cx="355857" cy="60709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Овал 68"/>
              <p:cNvSpPr/>
              <p:nvPr/>
            </p:nvSpPr>
            <p:spPr>
              <a:xfrm>
                <a:off x="1302286" y="4451151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1613587" y="4461610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1615052" y="4583202"/>
                <a:ext cx="66216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466</a:t>
                </a:r>
                <a:b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2005 г.</a:t>
                </a:r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3232013" y="4801567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+30%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531209" y="3946990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+274%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589319" y="3208313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- 43%</a:t>
              </a:r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5088837" y="1129827"/>
              <a:ext cx="848769" cy="936432"/>
              <a:chOff x="1613587" y="4461610"/>
              <a:chExt cx="848769" cy="936432"/>
            </a:xfrm>
          </p:grpSpPr>
          <p:cxnSp>
            <p:nvCxnSpPr>
              <p:cNvPr id="94" name="Прямая соединительная линия 93"/>
              <p:cNvCxnSpPr>
                <a:stCxn id="95" idx="5"/>
                <a:endCxn id="96" idx="1"/>
              </p:cNvCxnSpPr>
              <p:nvPr/>
            </p:nvCxnSpPr>
            <p:spPr>
              <a:xfrm flipH="1" flipV="1">
                <a:off x="1705598" y="4550884"/>
                <a:ext cx="748616" cy="84046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Овал 94"/>
              <p:cNvSpPr/>
              <p:nvPr/>
            </p:nvSpPr>
            <p:spPr>
              <a:xfrm>
                <a:off x="2406759" y="5352323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1613587" y="4461610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1615052" y="4583202"/>
                <a:ext cx="66216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99</a:t>
                </a:r>
                <a:b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2008 г.</a:t>
                </a: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6202902" y="671135"/>
              <a:ext cx="1041512" cy="936433"/>
              <a:chOff x="1420844" y="4461609"/>
              <a:chExt cx="1041512" cy="936433"/>
            </a:xfrm>
          </p:grpSpPr>
          <p:cxnSp>
            <p:nvCxnSpPr>
              <p:cNvPr id="100" name="Прямая соединительная линия 99"/>
              <p:cNvCxnSpPr>
                <a:stCxn id="101" idx="5"/>
                <a:endCxn id="102" idx="1"/>
              </p:cNvCxnSpPr>
              <p:nvPr/>
            </p:nvCxnSpPr>
            <p:spPr>
              <a:xfrm flipH="1" flipV="1">
                <a:off x="1560242" y="4572834"/>
                <a:ext cx="893972" cy="81851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Овал 100"/>
              <p:cNvSpPr/>
              <p:nvPr/>
            </p:nvSpPr>
            <p:spPr>
              <a:xfrm>
                <a:off x="2406759" y="5352323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1443291" y="4461609"/>
                <a:ext cx="798588" cy="7594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1420844" y="4567018"/>
                <a:ext cx="8675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Рекордная </a:t>
                </a:r>
                <a:br>
                  <a:rPr lang="ru-RU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стоимость</a:t>
                </a:r>
              </a:p>
              <a:p>
                <a:pPr lvl="0" algn="ctr"/>
                <a:r>
                  <a: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9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111</a:t>
                </a:r>
                <a:endPara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:r>
                  <a:rPr lang="ru-RU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2012 г.</a:t>
                </a:r>
              </a:p>
            </p:txBody>
          </p:sp>
        </p:grpSp>
        <p:sp>
          <p:nvSpPr>
            <p:cNvPr id="104" name="Прямоугольник 103"/>
            <p:cNvSpPr/>
            <p:nvPr/>
          </p:nvSpPr>
          <p:spPr>
            <a:xfrm>
              <a:off x="3622847" y="4286205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+181%</a:t>
              </a: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4933848" y="2758281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+81%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6107652" y="2204289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- 36%</a:t>
              </a:r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7245297" y="2311465"/>
              <a:ext cx="989093" cy="1304264"/>
              <a:chOff x="534979" y="5784917"/>
              <a:chExt cx="989093" cy="1304264"/>
            </a:xfrm>
          </p:grpSpPr>
          <p:cxnSp>
            <p:nvCxnSpPr>
              <p:cNvPr id="135" name="Прямая соединительная линия 134"/>
              <p:cNvCxnSpPr>
                <a:stCxn id="137" idx="5"/>
                <a:endCxn id="136" idx="5"/>
              </p:cNvCxnSpPr>
              <p:nvPr/>
            </p:nvCxnSpPr>
            <p:spPr>
              <a:xfrm>
                <a:off x="1091828" y="6319412"/>
                <a:ext cx="424102" cy="76307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Овал 135"/>
              <p:cNvSpPr/>
              <p:nvPr/>
            </p:nvSpPr>
            <p:spPr>
              <a:xfrm>
                <a:off x="1468475" y="7043462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555548" y="5799086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534979" y="5784917"/>
                <a:ext cx="662168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ru-RU" sz="10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</a:p>
            </p:txBody>
          </p:sp>
        </p:grpSp>
        <p:sp>
          <p:nvSpPr>
            <p:cNvPr id="148" name="Прямоугольник 147"/>
            <p:cNvSpPr/>
            <p:nvPr/>
          </p:nvSpPr>
          <p:spPr>
            <a:xfrm>
              <a:off x="7710468" y="1438883"/>
              <a:ext cx="6621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- 52%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2161" y="1071138"/>
              <a:ext cx="4327136" cy="13672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0" name="Picture 2" descr="http://rylik.ru/uploads/posts/2014-11/1415353365_h2scx1uqrgr6y0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2800" l="5200" r="9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3" b="5491"/>
            <a:stretch/>
          </p:blipFill>
          <p:spPr bwMode="auto">
            <a:xfrm>
              <a:off x="697399" y="1098381"/>
              <a:ext cx="1114120" cy="958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Прямоугольник 150"/>
            <p:cNvSpPr/>
            <p:nvPr/>
          </p:nvSpPr>
          <p:spPr>
            <a:xfrm>
              <a:off x="1724960" y="931842"/>
              <a:ext cx="3451059" cy="1461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Золотой запас стран мира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(на июнь 2015 г.)</a:t>
              </a:r>
            </a:p>
            <a:p>
              <a:pPr lvl="0"/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США – 8 134 тонн</a:t>
              </a:r>
            </a:p>
            <a:p>
              <a:pPr lvl="0"/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Германия – 3 381 тонн</a:t>
              </a:r>
            </a:p>
            <a:p>
              <a:pPr lvl="0"/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Италия – 2 452 тонн</a:t>
              </a:r>
            </a:p>
            <a:p>
              <a:pPr lvl="0"/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Франция -  2 435 тонн  </a:t>
              </a:r>
            </a:p>
            <a:p>
              <a:pPr lvl="0"/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Китай – 1709 тонн</a:t>
              </a:r>
              <a:b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1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место: </a:t>
              </a: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Россия – 1 353 тонн </a:t>
              </a:r>
              <a:b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(рост в 4,6 раза за 23 года)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-216948" y="747335"/>
              <a:ext cx="165434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</a:t>
              </a:r>
              <a:b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нефти 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Brent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177313" y="2761309"/>
            <a:ext cx="848769" cy="936432"/>
            <a:chOff x="1613587" y="4461610"/>
            <a:chExt cx="848769" cy="936432"/>
          </a:xfrm>
        </p:grpSpPr>
        <p:cxnSp>
          <p:nvCxnSpPr>
            <p:cNvPr id="89" name="Прямая соединительная линия 88"/>
            <p:cNvCxnSpPr>
              <a:stCxn id="90" idx="5"/>
              <a:endCxn id="91" idx="1"/>
            </p:cNvCxnSpPr>
            <p:nvPr/>
          </p:nvCxnSpPr>
          <p:spPr>
            <a:xfrm flipH="1" flipV="1">
              <a:off x="1705598" y="4550884"/>
              <a:ext cx="748616" cy="8404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/>
            <p:cNvSpPr/>
            <p:nvPr/>
          </p:nvSpPr>
          <p:spPr>
            <a:xfrm>
              <a:off x="2406759" y="5352323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1613587" y="446161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615052" y="4583202"/>
              <a:ext cx="66216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b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 г.</a:t>
              </a: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7283952" y="2625060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816468" y="4495800"/>
            <a:ext cx="7731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р.</a:t>
            </a:r>
          </a:p>
        </p:txBody>
      </p:sp>
      <p:sp>
        <p:nvSpPr>
          <p:cNvPr id="115" name="Стрелка вниз 114"/>
          <p:cNvSpPr/>
          <p:nvPr/>
        </p:nvSpPr>
        <p:spPr>
          <a:xfrm rot="10800000">
            <a:off x="3449271" y="4375892"/>
            <a:ext cx="198613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6" name="Стрелка вниз 115"/>
          <p:cNvSpPr/>
          <p:nvPr/>
        </p:nvSpPr>
        <p:spPr>
          <a:xfrm rot="10800000">
            <a:off x="4827469" y="2847409"/>
            <a:ext cx="198613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7" name="Стрелка вниз 116"/>
          <p:cNvSpPr/>
          <p:nvPr/>
        </p:nvSpPr>
        <p:spPr>
          <a:xfrm rot="10800000">
            <a:off x="3121054" y="4868627"/>
            <a:ext cx="198613" cy="22174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8" name="Стрелка вниз 117"/>
          <p:cNvSpPr/>
          <p:nvPr/>
        </p:nvSpPr>
        <p:spPr>
          <a:xfrm rot="10800000">
            <a:off x="5385751" y="4018809"/>
            <a:ext cx="198613" cy="22174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9" name="Стрелка вниз 118"/>
          <p:cNvSpPr/>
          <p:nvPr/>
        </p:nvSpPr>
        <p:spPr>
          <a:xfrm>
            <a:off x="6015085" y="2336505"/>
            <a:ext cx="198612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>
            <a:off x="7599510" y="1564180"/>
            <a:ext cx="198612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2" name="Стрелка вниз 121"/>
          <p:cNvSpPr/>
          <p:nvPr/>
        </p:nvSpPr>
        <p:spPr>
          <a:xfrm>
            <a:off x="7488915" y="3331430"/>
            <a:ext cx="198612" cy="22174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59436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2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25" name="Стрелка вниз 124"/>
          <p:cNvSpPr/>
          <p:nvPr/>
        </p:nvSpPr>
        <p:spPr>
          <a:xfrm rot="10800000">
            <a:off x="7315200" y="2595470"/>
            <a:ext cx="198613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6" name="Стрелка вниз 125"/>
          <p:cNvSpPr/>
          <p:nvPr/>
        </p:nvSpPr>
        <p:spPr>
          <a:xfrm rot="10800000">
            <a:off x="7794322" y="4472124"/>
            <a:ext cx="198613" cy="22174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6" y="152114"/>
            <a:ext cx="9174851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350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219200" y="177514"/>
            <a:ext cx="542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4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ведущие индексы фондовых бирж</a:t>
            </a: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sovetclub.ru/tim/0ff0d2a1fc2c7be8df60e091f0a4e7b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4451" r="9630" b="3350"/>
          <a:stretch/>
        </p:blipFill>
        <p:spPr bwMode="auto">
          <a:xfrm>
            <a:off x="663380" y="177514"/>
            <a:ext cx="563217" cy="5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Прямоугольник 130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" name="Диаграмма 1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00737"/>
              </p:ext>
            </p:extLst>
          </p:nvPr>
        </p:nvGraphicFramePr>
        <p:xfrm>
          <a:off x="37378" y="1091506"/>
          <a:ext cx="9053434" cy="561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8" name="Прямоугольник 137"/>
          <p:cNvSpPr/>
          <p:nvPr/>
        </p:nvSpPr>
        <p:spPr>
          <a:xfrm>
            <a:off x="609600" y="990172"/>
            <a:ext cx="6880420" cy="1254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1592330" y="5227074"/>
            <a:ext cx="1830815" cy="736604"/>
            <a:chOff x="-52816" y="4961608"/>
            <a:chExt cx="1830815" cy="736604"/>
          </a:xfrm>
        </p:grpSpPr>
        <p:cxnSp>
          <p:nvCxnSpPr>
            <p:cNvPr id="91" name="Прямая соединительная линия 90"/>
            <p:cNvCxnSpPr>
              <a:stCxn id="93" idx="2"/>
            </p:cNvCxnSpPr>
            <p:nvPr/>
          </p:nvCxnSpPr>
          <p:spPr>
            <a:xfrm flipH="1">
              <a:off x="-17333" y="5266408"/>
              <a:ext cx="1092131" cy="40474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Овал 91"/>
            <p:cNvSpPr/>
            <p:nvPr/>
          </p:nvSpPr>
          <p:spPr>
            <a:xfrm>
              <a:off x="-52816" y="5652493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074798" y="4961608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989423" y="5017903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п.</a:t>
              </a:r>
              <a:b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200)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1995г.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-151758" y="845564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7917457" y="5449495"/>
            <a:ext cx="991228" cy="734075"/>
            <a:chOff x="514860" y="5453256"/>
            <a:chExt cx="991228" cy="734075"/>
          </a:xfrm>
        </p:grpSpPr>
        <p:cxnSp>
          <p:nvCxnSpPr>
            <p:cNvPr id="100" name="Прямая соединительная линия 99"/>
            <p:cNvCxnSpPr>
              <a:stCxn id="102" idx="4"/>
              <a:endCxn id="101" idx="1"/>
            </p:cNvCxnSpPr>
            <p:nvPr/>
          </p:nvCxnSpPr>
          <p:spPr>
            <a:xfrm flipV="1">
              <a:off x="890688" y="5729335"/>
              <a:ext cx="567945" cy="45799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Овал 100"/>
            <p:cNvSpPr/>
            <p:nvPr/>
          </p:nvSpPr>
          <p:spPr>
            <a:xfrm>
              <a:off x="1450491" y="572264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14860" y="5453256"/>
              <a:ext cx="751656" cy="7340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19143" y="5457196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862 п.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1 724)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83977" y="1211759"/>
            <a:ext cx="7445623" cy="923330"/>
            <a:chOff x="783977" y="1211759"/>
            <a:chExt cx="7445623" cy="9233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66800" y="1211759"/>
              <a:ext cx="7162800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Dow </a:t>
              </a:r>
              <a:r>
                <a:rPr lang="ru-RU" sz="11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Jones Industrial Average (DJIA)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старейшей фондовый индекс (появление  в текущем виде 1928г.)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accent4">
                      <a:lumMod val="75000"/>
                    </a:schemeClr>
                  </a:solidFill>
                </a:rPr>
                <a:t>FTSE </a:t>
              </a:r>
              <a:r>
                <a:rPr lang="ru-RU" sz="1100" dirty="0">
                  <a:solidFill>
                    <a:schemeClr val="accent4">
                      <a:lumMod val="75000"/>
                    </a:schemeClr>
                  </a:solidFill>
                </a:rPr>
                <a:t>100 Index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ведущий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индекс Британской фондовой биржи (лондонский биржевой индекс) (появление 1984г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accent3">
                      <a:lumMod val="75000"/>
                    </a:schemeClr>
                  </a:solidFill>
                </a:rPr>
                <a:t>CAC </a:t>
              </a:r>
              <a:r>
                <a:rPr lang="ru-RU" sz="1100" dirty="0">
                  <a:solidFill>
                    <a:schemeClr val="accent3">
                      <a:lumMod val="75000"/>
                    </a:schemeClr>
                  </a:solidFill>
                </a:rPr>
                <a:t>40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фондовый индекс Франции (появление 1988г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.)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accent5">
                      <a:lumMod val="75000"/>
                    </a:schemeClr>
                  </a:solidFill>
                </a:rPr>
                <a:t>Индекс РТС</a:t>
              </a:r>
              <a:r>
                <a:rPr lang="en-US" sz="11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– </a:t>
              </a: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фондовый индекс России (появление 1995г.)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7" t="76788" r="32982" b="21366"/>
            <a:stretch/>
          </p:blipFill>
          <p:spPr bwMode="auto">
            <a:xfrm>
              <a:off x="789910" y="1895839"/>
              <a:ext cx="320689" cy="20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94" t="77165" r="40058" b="21686"/>
            <a:stretch/>
          </p:blipFill>
          <p:spPr bwMode="auto">
            <a:xfrm>
              <a:off x="783977" y="1715838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4" t="77130" r="60318" b="21721"/>
            <a:stretch/>
          </p:blipFill>
          <p:spPr bwMode="auto">
            <a:xfrm>
              <a:off x="802973" y="1488175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2" t="77220" r="65980" b="21631"/>
            <a:stretch/>
          </p:blipFill>
          <p:spPr bwMode="auto">
            <a:xfrm>
              <a:off x="787696" y="1300566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515923" y="3153135"/>
            <a:ext cx="1244687" cy="1958311"/>
            <a:chOff x="546375" y="4961608"/>
            <a:chExt cx="1244687" cy="1958311"/>
          </a:xfrm>
        </p:grpSpPr>
        <p:cxnSp>
          <p:nvCxnSpPr>
            <p:cNvPr id="37" name="Прямая соединительная линия 36"/>
            <p:cNvCxnSpPr>
              <a:endCxn id="38" idx="7"/>
            </p:cNvCxnSpPr>
            <p:nvPr/>
          </p:nvCxnSpPr>
          <p:spPr>
            <a:xfrm flipH="1">
              <a:off x="593830" y="5501403"/>
              <a:ext cx="600845" cy="137949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074798" y="4961608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002486" y="5012408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285 п.</a:t>
              </a:r>
              <a:b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16 423)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90020" y="621267"/>
            <a:ext cx="1431728" cy="804191"/>
            <a:chOff x="-829756" y="6194658"/>
            <a:chExt cx="1431728" cy="804191"/>
          </a:xfrm>
        </p:grpSpPr>
        <p:cxnSp>
          <p:nvCxnSpPr>
            <p:cNvPr id="51" name="Прямая соединительная линия 50"/>
            <p:cNvCxnSpPr>
              <a:stCxn id="54" idx="2"/>
              <a:endCxn id="52" idx="7"/>
            </p:cNvCxnSpPr>
            <p:nvPr/>
          </p:nvCxnSpPr>
          <p:spPr>
            <a:xfrm>
              <a:off x="-829756" y="6596754"/>
              <a:ext cx="1423586" cy="284141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829756" y="6194658"/>
              <a:ext cx="793746" cy="8041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-824586" y="6238727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17 599 п.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7 997)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148579" y="3352800"/>
            <a:ext cx="788576" cy="853318"/>
            <a:chOff x="-171197" y="6066601"/>
            <a:chExt cx="788576" cy="853318"/>
          </a:xfrm>
        </p:grpSpPr>
        <p:cxnSp>
          <p:nvCxnSpPr>
            <p:cNvPr id="67" name="Прямая соединительная линия 66"/>
            <p:cNvCxnSpPr>
              <a:stCxn id="69" idx="2"/>
              <a:endCxn id="68" idx="7"/>
            </p:cNvCxnSpPr>
            <p:nvPr/>
          </p:nvCxnSpPr>
          <p:spPr>
            <a:xfrm>
              <a:off x="-146680" y="6422148"/>
              <a:ext cx="740510" cy="45874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146680" y="6066601"/>
              <a:ext cx="727408" cy="7110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-171197" y="6086288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6 635 п.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101 484)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8136519" y="4167094"/>
            <a:ext cx="788576" cy="680249"/>
            <a:chOff x="-177979" y="6239670"/>
            <a:chExt cx="788576" cy="680249"/>
          </a:xfrm>
        </p:grpSpPr>
        <p:cxnSp>
          <p:nvCxnSpPr>
            <p:cNvPr id="73" name="Прямая соединительная линия 72"/>
            <p:cNvCxnSpPr>
              <a:stCxn id="77" idx="2"/>
              <a:endCxn id="74" idx="7"/>
            </p:cNvCxnSpPr>
            <p:nvPr/>
          </p:nvCxnSpPr>
          <p:spPr>
            <a:xfrm>
              <a:off x="-141402" y="6568365"/>
              <a:ext cx="735232" cy="31253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-141402" y="6239670"/>
              <a:ext cx="687777" cy="6573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-177979" y="6258700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4 250 п.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47 169)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8575352" y="1430031"/>
            <a:ext cx="797248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DJIA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719275" y="4760976"/>
            <a:ext cx="703156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chemeClr val="accent3">
                    <a:lumMod val="75000"/>
                  </a:schemeClr>
                </a:solidFill>
              </a:rPr>
              <a:t>CAC 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40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295892" y="3944508"/>
            <a:ext cx="112925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FTSE </a:t>
            </a:r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100 </a:t>
            </a:r>
            <a:r>
              <a:rPr lang="ru-RU" sz="1100" b="1" dirty="0" err="1" smtClean="0">
                <a:solidFill>
                  <a:schemeClr val="accent4">
                    <a:lumMod val="75000"/>
                  </a:schemeClr>
                </a:solidFill>
              </a:rPr>
              <a:t>Index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59501" y="5187885"/>
            <a:ext cx="93801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Индекс РТС</a:t>
            </a: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651858" y="1073613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р.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8028988" y="5836720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 р.</a:t>
            </a:r>
          </a:p>
        </p:txBody>
      </p:sp>
      <p:sp>
        <p:nvSpPr>
          <p:cNvPr id="13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3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 rot="10800000">
            <a:off x="7629199" y="1035373"/>
            <a:ext cx="198613" cy="22174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 rot="10800000">
            <a:off x="8030987" y="5814266"/>
            <a:ext cx="198613" cy="221747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295468" y="3736925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р.</a:t>
            </a:r>
          </a:p>
        </p:txBody>
      </p:sp>
      <p:sp>
        <p:nvSpPr>
          <p:cNvPr id="62" name="Стрелка вниз 61"/>
          <p:cNvSpPr/>
          <p:nvPr/>
        </p:nvSpPr>
        <p:spPr>
          <a:xfrm rot="10800000">
            <a:off x="8272809" y="3698685"/>
            <a:ext cx="198613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266955" y="4532365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5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р.</a:t>
            </a:r>
          </a:p>
        </p:txBody>
      </p:sp>
      <p:sp>
        <p:nvSpPr>
          <p:cNvPr id="72" name="Стрелка вниз 71"/>
          <p:cNvSpPr/>
          <p:nvPr/>
        </p:nvSpPr>
        <p:spPr>
          <a:xfrm rot="10800000">
            <a:off x="8268680" y="4494125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6" y="152114"/>
            <a:ext cx="9174851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350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219200" y="177514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4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ставки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" descr="http://sovetclub.ru/tim/0ff0d2a1fc2c7be8df60e091f0a4e7b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4451" r="9630" b="3350"/>
          <a:stretch/>
        </p:blipFill>
        <p:spPr bwMode="auto">
          <a:xfrm>
            <a:off x="663380" y="177514"/>
            <a:ext cx="563217" cy="5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428" y="2947882"/>
            <a:ext cx="8610600" cy="481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578434"/>
              </p:ext>
            </p:extLst>
          </p:nvPr>
        </p:nvGraphicFramePr>
        <p:xfrm>
          <a:off x="97794" y="983128"/>
          <a:ext cx="8957152" cy="210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7" name="Прямоугольник 96"/>
          <p:cNvSpPr/>
          <p:nvPr/>
        </p:nvSpPr>
        <p:spPr>
          <a:xfrm rot="16200000">
            <a:off x="-848496" y="1710838"/>
            <a:ext cx="18925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в %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6600" y="990600"/>
            <a:ext cx="56388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5"/>
          <p:cNvGrpSpPr/>
          <p:nvPr/>
        </p:nvGrpSpPr>
        <p:grpSpPr>
          <a:xfrm>
            <a:off x="3429000" y="990600"/>
            <a:ext cx="5715000" cy="1061829"/>
            <a:chOff x="797040" y="1211759"/>
            <a:chExt cx="4552409" cy="1061829"/>
          </a:xfrm>
        </p:grpSpPr>
        <p:sp>
          <p:nvSpPr>
            <p:cNvPr id="27" name="Прямоугольник 6"/>
            <p:cNvSpPr/>
            <p:nvPr/>
          </p:nvSpPr>
          <p:spPr>
            <a:xfrm>
              <a:off x="1066799" y="1211759"/>
              <a:ext cx="4282650" cy="10618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Франция</a:t>
              </a:r>
            </a:p>
            <a:p>
              <a:pPr lvl="0"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США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Великобритания</a:t>
              </a:r>
            </a:p>
            <a:p>
              <a:pPr>
                <a:spcBef>
                  <a:spcPts val="200"/>
                </a:spcBef>
                <a:spcAft>
                  <a:spcPts val="200"/>
                </a:spcAft>
              </a:pPr>
              <a: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 Россия (до 2013 г. - ставка рефинансирования, после 2013 г. –    ключевая ставка) </a:t>
              </a:r>
              <a:br>
                <a:rPr lang="ru-RU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 </a:t>
              </a:r>
              <a:r>
                <a:rPr lang="ru-RU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 января 2016 года к ключевой ставке будет привязана ставка рефинансирования </a:t>
              </a:r>
              <a:r>
                <a:rPr lang="ru-RU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РФ</a:t>
              </a: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94" t="77165" r="40058" b="21686"/>
            <a:stretch/>
          </p:blipFill>
          <p:spPr bwMode="auto">
            <a:xfrm>
              <a:off x="797040" y="1937909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6" t="77125" r="50426" b="21726"/>
            <a:stretch/>
          </p:blipFill>
          <p:spPr bwMode="auto">
            <a:xfrm>
              <a:off x="813990" y="1503681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4" t="77130" r="60318" b="21721"/>
            <a:stretch/>
          </p:blipFill>
          <p:spPr bwMode="auto">
            <a:xfrm>
              <a:off x="802973" y="1710246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2" t="77220" r="65980" b="21631"/>
            <a:stretch/>
          </p:blipFill>
          <p:spPr bwMode="auto">
            <a:xfrm>
              <a:off x="813822" y="1300566"/>
              <a:ext cx="291794" cy="12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264427" y="2801615"/>
            <a:ext cx="8717647" cy="322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336789"/>
              </p:ext>
            </p:extLst>
          </p:nvPr>
        </p:nvGraphicFramePr>
        <p:xfrm>
          <a:off x="153175" y="2775955"/>
          <a:ext cx="8861300" cy="347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010400" y="3392288"/>
            <a:ext cx="13598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- 11%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00800" y="5096934"/>
            <a:ext cx="1943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Великобритания - 0,5%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63756" y="5310857"/>
            <a:ext cx="1265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- 0,5%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77050" y="5505735"/>
            <a:ext cx="1539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Франция - 0,05%</a:t>
            </a:r>
          </a:p>
        </p:txBody>
      </p:sp>
      <p:grpSp>
        <p:nvGrpSpPr>
          <p:cNvPr id="20" name="Группа 46"/>
          <p:cNvGrpSpPr/>
          <p:nvPr/>
        </p:nvGrpSpPr>
        <p:grpSpPr>
          <a:xfrm>
            <a:off x="7112479" y="3717476"/>
            <a:ext cx="985894" cy="1428235"/>
            <a:chOff x="-462663" y="5572239"/>
            <a:chExt cx="985894" cy="1428235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162543" y="6367097"/>
              <a:ext cx="304188" cy="58134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467634" y="6954755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-448319" y="5572239"/>
              <a:ext cx="864575" cy="852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-462663" y="5744373"/>
              <a:ext cx="93948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Переход на ключевую ставку.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4114800" y="2673633"/>
            <a:ext cx="381000" cy="274249"/>
          </a:xfrm>
          <a:prstGeom prst="line">
            <a:avLst/>
          </a:prstGeom>
          <a:ln w="28575">
            <a:solidFill>
              <a:srgbClr val="7793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511039" y="3595320"/>
            <a:ext cx="813510" cy="964512"/>
            <a:chOff x="511039" y="3595320"/>
            <a:chExt cx="813510" cy="964512"/>
          </a:xfrm>
        </p:grpSpPr>
        <p:cxnSp>
          <p:nvCxnSpPr>
            <p:cNvPr id="44" name="Прямая соединительная линия 43"/>
            <p:cNvCxnSpPr>
              <a:stCxn id="46" idx="3"/>
              <a:endCxn id="45" idx="7"/>
            </p:cNvCxnSpPr>
            <p:nvPr/>
          </p:nvCxnSpPr>
          <p:spPr>
            <a:xfrm flipH="1">
              <a:off x="558494" y="4115646"/>
              <a:ext cx="194433" cy="40516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511039" y="4514113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660916" y="359532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62381" y="3669287"/>
              <a:ext cx="6621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9,7%</a:t>
              </a:r>
              <a:b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 г.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83240" y="2415540"/>
            <a:ext cx="841309" cy="824868"/>
            <a:chOff x="483240" y="3380052"/>
            <a:chExt cx="841309" cy="824868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538837" y="3402912"/>
              <a:ext cx="214090" cy="26637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483240" y="338005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660916" y="359532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793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62381" y="3669287"/>
              <a:ext cx="6621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b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 г.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02651" y="4106471"/>
            <a:ext cx="1567118" cy="851205"/>
            <a:chOff x="511039" y="3708627"/>
            <a:chExt cx="1567118" cy="851205"/>
          </a:xfrm>
        </p:grpSpPr>
        <p:cxnSp>
          <p:nvCxnSpPr>
            <p:cNvPr id="59" name="Прямая соединительная линия 58"/>
            <p:cNvCxnSpPr>
              <a:stCxn id="61" idx="3"/>
              <a:endCxn id="60" idx="7"/>
            </p:cNvCxnSpPr>
            <p:nvPr/>
          </p:nvCxnSpPr>
          <p:spPr>
            <a:xfrm flipH="1">
              <a:off x="558494" y="4228953"/>
              <a:ext cx="948041" cy="29185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511039" y="4514113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14524" y="3708627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415989" y="3782594"/>
              <a:ext cx="6621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6,9%</a:t>
              </a:r>
              <a:b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 г.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11039" y="5323982"/>
            <a:ext cx="1426620" cy="609600"/>
            <a:chOff x="483240" y="3276198"/>
            <a:chExt cx="1426620" cy="609600"/>
          </a:xfrm>
        </p:grpSpPr>
        <p:cxnSp>
          <p:nvCxnSpPr>
            <p:cNvPr id="65" name="Прямая соединительная линия 64"/>
            <p:cNvCxnSpPr>
              <a:stCxn id="67" idx="2"/>
            </p:cNvCxnSpPr>
            <p:nvPr/>
          </p:nvCxnSpPr>
          <p:spPr>
            <a:xfrm flipH="1" flipV="1">
              <a:off x="538837" y="3402913"/>
              <a:ext cx="707390" cy="17808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483240" y="338005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246227" y="3276198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247692" y="3350165"/>
              <a:ext cx="6621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3,3%</a:t>
              </a:r>
              <a:b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 г.</a:t>
              </a: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87760" y="5334000"/>
            <a:ext cx="8562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262651" y="3394690"/>
            <a:ext cx="8562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р.</a:t>
            </a:r>
          </a:p>
        </p:txBody>
      </p: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4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63" name="Стрелка вниз 62"/>
          <p:cNvSpPr/>
          <p:nvPr/>
        </p:nvSpPr>
        <p:spPr>
          <a:xfrm>
            <a:off x="8229600" y="3394187"/>
            <a:ext cx="198612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8317465" y="5325073"/>
            <a:ext cx="198612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287035" y="5071157"/>
            <a:ext cx="8562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р.</a:t>
            </a:r>
          </a:p>
        </p:txBody>
      </p:sp>
      <p:sp>
        <p:nvSpPr>
          <p:cNvPr id="72" name="Стрелка вниз 71"/>
          <p:cNvSpPr/>
          <p:nvPr/>
        </p:nvSpPr>
        <p:spPr>
          <a:xfrm>
            <a:off x="8316740" y="5062230"/>
            <a:ext cx="198612" cy="221747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291289" y="5574920"/>
            <a:ext cx="8562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 р.</a:t>
            </a:r>
          </a:p>
        </p:txBody>
      </p:sp>
      <p:sp>
        <p:nvSpPr>
          <p:cNvPr id="76" name="Стрелка вниз 75"/>
          <p:cNvSpPr/>
          <p:nvPr/>
        </p:nvSpPr>
        <p:spPr>
          <a:xfrm>
            <a:off x="8320994" y="5565993"/>
            <a:ext cx="198612" cy="2217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786272" y="259572"/>
            <a:ext cx="743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ЖИЛОЙ НЕДВИЖИМОСТИ В НЬЮ-ЙОРКЕ</a:t>
            </a:r>
            <a:endParaRPr lang="ru-RU" sz="24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73666" y="152400"/>
            <a:ext cx="1705817" cy="549617"/>
            <a:chOff x="239233" y="152400"/>
            <a:chExt cx="1705817" cy="549617"/>
          </a:xfrm>
        </p:grpSpPr>
        <p:pic>
          <p:nvPicPr>
            <p:cNvPr id="6146" name="Picture 2" descr="http://img.lapseshot.com/images/wallstics.com/media/catalog/product/cache/1/thumbnail/9df78eab33525d08d6e5fb8d27136e95/w/s/ws035-skyline_new_york-sv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33" y="152400"/>
              <a:ext cx="1705817" cy="54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Прямоугольник 78"/>
            <p:cNvSpPr/>
            <p:nvPr/>
          </p:nvSpPr>
          <p:spPr>
            <a:xfrm>
              <a:off x="1568300" y="572394"/>
              <a:ext cx="376749" cy="8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5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61" name="Диаграм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85710"/>
              </p:ext>
            </p:extLst>
          </p:nvPr>
        </p:nvGraphicFramePr>
        <p:xfrm>
          <a:off x="156322" y="1070803"/>
          <a:ext cx="8915400" cy="51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7999615" y="1861142"/>
            <a:ext cx="871717" cy="1448768"/>
            <a:chOff x="-273794" y="5681829"/>
            <a:chExt cx="871717" cy="144876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08218" y="5700484"/>
              <a:ext cx="292014" cy="56404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464749" y="5681829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-262584" y="6264526"/>
              <a:ext cx="831142" cy="8660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-273794" y="6364143"/>
              <a:ext cx="8717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15 285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1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5800" y="1143000"/>
            <a:ext cx="4741236" cy="1440974"/>
            <a:chOff x="747699" y="1095419"/>
            <a:chExt cx="4741236" cy="144097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47699" y="1095419"/>
              <a:ext cx="4741236" cy="1440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09576" y="1340190"/>
              <a:ext cx="29942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«В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Нью-Йорке считается обязательным условием для продавца сообщить о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подозрениях обитания привидения в доме.» </a:t>
              </a:r>
              <a:b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основании дела «</a:t>
              </a:r>
              <a:r>
                <a:rPr lang="ru-RU" sz="9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Стамбовски</a:t>
              </a:r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против</a:t>
              </a:r>
              <a:r>
                <a:rPr lang="en-US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Акли</a:t>
              </a:r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r>
                <a:rPr lang="en-US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 A.D.2d 254 (NY App. Div. 1991)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://images.clipartlogo.com/files/ss/thumb/564/56432707/halloween-old-house-haunted_smal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148" y="1190902"/>
              <a:ext cx="1248428" cy="124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Прямоугольник 72"/>
          <p:cNvSpPr/>
          <p:nvPr/>
        </p:nvSpPr>
        <p:spPr>
          <a:xfrm>
            <a:off x="-95367" y="834046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3508" y="3722119"/>
            <a:ext cx="896859" cy="964512"/>
            <a:chOff x="888839" y="3906207"/>
            <a:chExt cx="896859" cy="964512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888839" y="3906207"/>
              <a:ext cx="778168" cy="964512"/>
              <a:chOff x="565229" y="5687452"/>
              <a:chExt cx="778168" cy="964512"/>
            </a:xfrm>
          </p:grpSpPr>
          <p:cxnSp>
            <p:nvCxnSpPr>
              <p:cNvPr id="92" name="Прямая соединительная линия 91"/>
              <p:cNvCxnSpPr>
                <a:stCxn id="94" idx="3"/>
                <a:endCxn id="93" idx="7"/>
              </p:cNvCxnSpPr>
              <p:nvPr/>
            </p:nvCxnSpPr>
            <p:spPr>
              <a:xfrm flipH="1">
                <a:off x="612684" y="6207778"/>
                <a:ext cx="194433" cy="40516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Овал 92"/>
              <p:cNvSpPr/>
              <p:nvPr/>
            </p:nvSpPr>
            <p:spPr>
              <a:xfrm>
                <a:off x="565229" y="6606245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715106" y="5687452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913981" y="3946105"/>
              <a:ext cx="8717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3 907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кв.м.</a:t>
              </a:r>
            </a:p>
            <a:p>
              <a:pPr lvl="0" algn="ctr"/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 г.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6666896" y="1497167"/>
            <a:ext cx="896859" cy="964512"/>
            <a:chOff x="888839" y="3906207"/>
            <a:chExt cx="896859" cy="964512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888839" y="3906207"/>
              <a:ext cx="778168" cy="964512"/>
              <a:chOff x="565229" y="5687452"/>
              <a:chExt cx="778168" cy="964512"/>
            </a:xfrm>
          </p:grpSpPr>
          <p:cxnSp>
            <p:nvCxnSpPr>
              <p:cNvPr id="100" name="Прямая соединительная линия 99"/>
              <p:cNvCxnSpPr>
                <a:stCxn id="102" idx="3"/>
                <a:endCxn id="101" idx="7"/>
              </p:cNvCxnSpPr>
              <p:nvPr/>
            </p:nvCxnSpPr>
            <p:spPr>
              <a:xfrm flipH="1">
                <a:off x="612684" y="6207778"/>
                <a:ext cx="194433" cy="405162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Овал 100"/>
              <p:cNvSpPr/>
              <p:nvPr/>
            </p:nvSpPr>
            <p:spPr>
              <a:xfrm>
                <a:off x="565229" y="6606245"/>
                <a:ext cx="55597" cy="4571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715106" y="5687452"/>
                <a:ext cx="628291" cy="609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Прямоугольник 98"/>
            <p:cNvSpPr/>
            <p:nvPr/>
          </p:nvSpPr>
          <p:spPr>
            <a:xfrm>
              <a:off x="913981" y="3946105"/>
              <a:ext cx="8717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13 024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кв.м.</a:t>
              </a:r>
            </a:p>
            <a:p>
              <a:pPr lvl="0" algn="ctr"/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 г.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4505307" y="3463239"/>
            <a:ext cx="871717" cy="1258346"/>
            <a:chOff x="-334689" y="5681829"/>
            <a:chExt cx="871717" cy="1258346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208218" y="5700484"/>
              <a:ext cx="292014" cy="56404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Овал 111"/>
            <p:cNvSpPr/>
            <p:nvPr/>
          </p:nvSpPr>
          <p:spPr>
            <a:xfrm>
              <a:off x="464749" y="5681829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-262583" y="6200563"/>
              <a:ext cx="727332" cy="7396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-334689" y="6302097"/>
              <a:ext cx="8717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8 718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кв.м.</a:t>
              </a:r>
            </a:p>
            <a:p>
              <a:pPr lvl="0" algn="ctr"/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 г.</a:t>
              </a:r>
            </a:p>
          </p:txBody>
        </p:sp>
      </p:grpSp>
      <p:sp>
        <p:nvSpPr>
          <p:cNvPr id="115" name="Стрелка вниз 114"/>
          <p:cNvSpPr/>
          <p:nvPr/>
        </p:nvSpPr>
        <p:spPr>
          <a:xfrm rot="10800000">
            <a:off x="3084757" y="4018690"/>
            <a:ext cx="198613" cy="2217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3255778" y="4027925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+123%</a:t>
            </a:r>
          </a:p>
        </p:txBody>
      </p:sp>
      <p:sp>
        <p:nvSpPr>
          <p:cNvPr id="117" name="Стрелка вниз 116"/>
          <p:cNvSpPr/>
          <p:nvPr/>
        </p:nvSpPr>
        <p:spPr>
          <a:xfrm rot="10800000">
            <a:off x="5428829" y="2425544"/>
            <a:ext cx="198613" cy="2217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5545867" y="2434779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+49%</a:t>
            </a:r>
          </a:p>
        </p:txBody>
      </p:sp>
      <p:sp>
        <p:nvSpPr>
          <p:cNvPr id="119" name="Стрелка вниз 118"/>
          <p:cNvSpPr/>
          <p:nvPr/>
        </p:nvSpPr>
        <p:spPr>
          <a:xfrm rot="10800000">
            <a:off x="7442933" y="2005251"/>
            <a:ext cx="198613" cy="2217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561404" y="2014486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+33%</a:t>
            </a:r>
          </a:p>
        </p:txBody>
      </p:sp>
      <p:sp>
        <p:nvSpPr>
          <p:cNvPr id="121" name="Стрелка вниз 120"/>
          <p:cNvSpPr/>
          <p:nvPr/>
        </p:nvSpPr>
        <p:spPr>
          <a:xfrm>
            <a:off x="6816770" y="2266315"/>
            <a:ext cx="198612" cy="2217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948349" y="2269204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- 12%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541750" y="2462179"/>
            <a:ext cx="230832" cy="3163199"/>
            <a:chOff x="6186736" y="2591275"/>
            <a:chExt cx="230832" cy="3163199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351035" y="2591275"/>
              <a:ext cx="41837" cy="3163199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 rot="16200000">
              <a:off x="5540370" y="4877276"/>
              <a:ext cx="15235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Перегревание рынка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208252" y="2791177"/>
            <a:ext cx="871717" cy="1258346"/>
            <a:chOff x="-334689" y="5681829"/>
            <a:chExt cx="871717" cy="1258346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 flipV="1">
              <a:off x="208218" y="5700484"/>
              <a:ext cx="292014" cy="56404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Овал 104"/>
            <p:cNvSpPr/>
            <p:nvPr/>
          </p:nvSpPr>
          <p:spPr>
            <a:xfrm>
              <a:off x="464749" y="5681829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-262583" y="6200563"/>
              <a:ext cx="727332" cy="7396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-334689" y="6302097"/>
              <a:ext cx="87171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11 517</a:t>
              </a:r>
              <a:b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кв.м.</a:t>
              </a:r>
            </a:p>
            <a:p>
              <a:pPr lvl="0" algn="ctr"/>
              <a:r>
                <a:rPr lang="ru-RU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 г.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8174927" y="2948462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р.</a:t>
            </a:r>
          </a:p>
        </p:txBody>
      </p:sp>
      <p:sp>
        <p:nvSpPr>
          <p:cNvPr id="65" name="Стрелка вниз 64"/>
          <p:cNvSpPr/>
          <p:nvPr/>
        </p:nvSpPr>
        <p:spPr>
          <a:xfrm rot="10800000">
            <a:off x="8217544" y="2917587"/>
            <a:ext cx="198613" cy="22174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832338" y="259572"/>
            <a:ext cx="7104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ЖИЛОЙ НЕДВИЖИМОСТИ В ЛОНДОНЕ</a:t>
            </a:r>
            <a:endParaRPr lang="ru-RU" sz="20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clker.com/cliparts/f/b/2/4/13820122801373124425london%20skyline.pn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b="41478"/>
          <a:stretch/>
        </p:blipFill>
        <p:spPr bwMode="auto">
          <a:xfrm>
            <a:off x="211164" y="131135"/>
            <a:ext cx="1940615" cy="5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470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142010"/>
              </p:ext>
            </p:extLst>
          </p:nvPr>
        </p:nvGraphicFramePr>
        <p:xfrm>
          <a:off x="121361" y="965704"/>
          <a:ext cx="8784260" cy="529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45288" y="1118286"/>
            <a:ext cx="4664376" cy="1999610"/>
            <a:chOff x="704357" y="938209"/>
            <a:chExt cx="4664376" cy="19996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04357" y="986940"/>
              <a:ext cx="4664376" cy="1950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67545" y="1252649"/>
              <a:ext cx="23383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Самая дорогая квартира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Лондона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цене равна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ВВП островного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государства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Палау.</a:t>
              </a:r>
              <a:b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Апартаменты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площадью 16 тыс. кв.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были проданы за 170 </a:t>
              </a:r>
              <a:r>
                <a:rPr lang="ru-RU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</a:t>
              </a:r>
              <a:r>
                <a:rPr lang="ru-RU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евро.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755968" y="938209"/>
              <a:ext cx="1497720" cy="1539763"/>
              <a:chOff x="755968" y="990600"/>
              <a:chExt cx="2075008" cy="2173357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838200" y="990600"/>
                <a:ext cx="1787164" cy="2173357"/>
                <a:chOff x="179512" y="2869247"/>
                <a:chExt cx="2413861" cy="2862150"/>
              </a:xfrm>
            </p:grpSpPr>
            <p:pic>
              <p:nvPicPr>
                <p:cNvPr id="28" name="Picture 2" descr="http://cdn.bolshoyvopros.ru/files/users/images/04/70/047098c79bff3cbfeb57d8a46228d426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2869247"/>
                  <a:ext cx="2413861" cy="28621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flipH="1">
                  <a:off x="1771416" y="3456841"/>
                  <a:ext cx="390520" cy="144016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2161936" y="3456841"/>
                  <a:ext cx="431437" cy="141231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flipH="1">
                  <a:off x="179512" y="3454760"/>
                  <a:ext cx="432048" cy="141440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616712" y="3454760"/>
                  <a:ext cx="360040" cy="144016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6" name="Picture 2" descr="http://img1.wikia.nocookie.net/__cb20120930200814/cityville/images/d/d7/Istanbul_Palace-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968" y="1759803"/>
                <a:ext cx="851006" cy="964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676401" y="1752600"/>
                <a:ext cx="1154575" cy="8254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AF2D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/>
                    <a:cs typeface="HelveticaNeueLT Std Lt"/>
                  </a:rPr>
                  <a:t>ВВП</a:t>
                </a:r>
              </a:p>
              <a:p>
                <a:pPr algn="ctr"/>
                <a:r>
                  <a:rPr lang="ru-RU" sz="1200" b="1" dirty="0" smtClean="0">
                    <a:solidFill>
                      <a:srgbClr val="AF2D3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NeueLT Std Lt"/>
                    <a:cs typeface="HelveticaNeueLT Std Lt"/>
                  </a:rPr>
                  <a:t>Палау</a:t>
                </a:r>
                <a:endParaRPr lang="ru-RU" sz="1200" b="1" dirty="0">
                  <a:solidFill>
                    <a:srgbClr val="AF2D3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NeueLT Std Lt"/>
                  <a:cs typeface="HelveticaNeueLT Std Lt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7696201" y="861121"/>
            <a:ext cx="948090" cy="894677"/>
            <a:chOff x="-416542" y="6157491"/>
            <a:chExt cx="948090" cy="894677"/>
          </a:xfrm>
        </p:grpSpPr>
        <p:cxnSp>
          <p:nvCxnSpPr>
            <p:cNvPr id="44" name="Прямая соединительная линия 43"/>
            <p:cNvCxnSpPr>
              <a:stCxn id="45" idx="0"/>
              <a:endCxn id="46" idx="5"/>
            </p:cNvCxnSpPr>
            <p:nvPr/>
          </p:nvCxnSpPr>
          <p:spPr>
            <a:xfrm flipH="1" flipV="1">
              <a:off x="275546" y="6871449"/>
              <a:ext cx="228204" cy="13500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475951" y="7006449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-416542" y="6157491"/>
              <a:ext cx="810832" cy="8364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385291" y="6195119"/>
              <a:ext cx="763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7 000 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-95367" y="834046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55"/>
          <p:cNvGrpSpPr/>
          <p:nvPr/>
        </p:nvGrpSpPr>
        <p:grpSpPr>
          <a:xfrm>
            <a:off x="580740" y="4329134"/>
            <a:ext cx="788576" cy="822358"/>
            <a:chOff x="363973" y="6097561"/>
            <a:chExt cx="788576" cy="822358"/>
          </a:xfrm>
        </p:grpSpPr>
        <p:cxnSp>
          <p:nvCxnSpPr>
            <p:cNvPr id="37" name="Прямая соединительная линия 56"/>
            <p:cNvCxnSpPr>
              <a:stCxn id="40" idx="4"/>
              <a:endCxn id="39" idx="7"/>
            </p:cNvCxnSpPr>
            <p:nvPr/>
          </p:nvCxnSpPr>
          <p:spPr>
            <a:xfrm flipH="1">
              <a:off x="593830" y="6707161"/>
              <a:ext cx="169664" cy="17373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57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58"/>
            <p:cNvSpPr/>
            <p:nvPr/>
          </p:nvSpPr>
          <p:spPr>
            <a:xfrm>
              <a:off x="449348" y="6097561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59"/>
            <p:cNvSpPr/>
            <p:nvPr/>
          </p:nvSpPr>
          <p:spPr>
            <a:xfrm>
              <a:off x="363973" y="6129525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1 026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88466" y="3645117"/>
            <a:ext cx="763922" cy="988817"/>
            <a:chOff x="527434" y="5759812"/>
            <a:chExt cx="763922" cy="988817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H="1" flipV="1">
              <a:off x="630579" y="5774289"/>
              <a:ext cx="150429" cy="28854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591211" y="575981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45710" y="6062829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27434" y="6151863"/>
              <a:ext cx="7639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3 723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2005г.</a:t>
              </a:r>
            </a:p>
          </p:txBody>
        </p:sp>
      </p:grpSp>
      <p:sp>
        <p:nvSpPr>
          <p:cNvPr id="52" name="Стрелка вниз 51"/>
          <p:cNvSpPr/>
          <p:nvPr/>
        </p:nvSpPr>
        <p:spPr>
          <a:xfrm rot="10800000">
            <a:off x="2878169" y="4166539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77476" y="4189244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+263%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5428936" y="2368421"/>
            <a:ext cx="836723" cy="744023"/>
            <a:chOff x="-305175" y="6308145"/>
            <a:chExt cx="836723" cy="744023"/>
          </a:xfrm>
        </p:grpSpPr>
        <p:cxnSp>
          <p:nvCxnSpPr>
            <p:cNvPr id="55" name="Прямая соединительная линия 54"/>
            <p:cNvCxnSpPr>
              <a:stCxn id="56" idx="0"/>
              <a:endCxn id="57" idx="5"/>
            </p:cNvCxnSpPr>
            <p:nvPr/>
          </p:nvCxnSpPr>
          <p:spPr>
            <a:xfrm flipH="1" flipV="1">
              <a:off x="292953" y="6893512"/>
              <a:ext cx="210797" cy="11293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475951" y="7006449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-297674" y="6308145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-305175" y="6433115"/>
              <a:ext cx="7639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4 618</a:t>
              </a:r>
              <a:b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кв.м.</a:t>
              </a:r>
              <a:b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2008г.</a:t>
              </a:r>
            </a:p>
          </p:txBody>
        </p:sp>
      </p:grpSp>
      <p:grpSp>
        <p:nvGrpSpPr>
          <p:cNvPr id="2" name="Группа 58"/>
          <p:cNvGrpSpPr/>
          <p:nvPr/>
        </p:nvGrpSpPr>
        <p:grpSpPr>
          <a:xfrm>
            <a:off x="6487693" y="3167198"/>
            <a:ext cx="763922" cy="988817"/>
            <a:chOff x="527434" y="5759812"/>
            <a:chExt cx="763922" cy="988817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630579" y="5774289"/>
              <a:ext cx="150429" cy="28854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Овал 60"/>
            <p:cNvSpPr/>
            <p:nvPr/>
          </p:nvSpPr>
          <p:spPr>
            <a:xfrm>
              <a:off x="591211" y="575981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545710" y="6062829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7434" y="6151863"/>
              <a:ext cx="7639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4 447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2009г.</a:t>
              </a:r>
            </a:p>
          </p:txBody>
        </p:sp>
      </p:grpSp>
      <p:sp>
        <p:nvSpPr>
          <p:cNvPr id="7" name="Стрелка вниз 63"/>
          <p:cNvSpPr/>
          <p:nvPr/>
        </p:nvSpPr>
        <p:spPr>
          <a:xfrm rot="10800000">
            <a:off x="5013099" y="3118692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Прямоугольник 64"/>
          <p:cNvSpPr/>
          <p:nvPr/>
        </p:nvSpPr>
        <p:spPr>
          <a:xfrm>
            <a:off x="5131552" y="3127927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+24%</a:t>
            </a:r>
          </a:p>
        </p:txBody>
      </p:sp>
      <p:sp>
        <p:nvSpPr>
          <p:cNvPr id="9" name="Стрелка вниз 65"/>
          <p:cNvSpPr/>
          <p:nvPr/>
        </p:nvSpPr>
        <p:spPr>
          <a:xfrm rot="10800000">
            <a:off x="7189656" y="2239986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66"/>
          <p:cNvSpPr/>
          <p:nvPr/>
        </p:nvSpPr>
        <p:spPr>
          <a:xfrm>
            <a:off x="7308109" y="2249221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+57%</a:t>
            </a:r>
          </a:p>
        </p:txBody>
      </p:sp>
      <p:sp>
        <p:nvSpPr>
          <p:cNvPr id="11" name="Стрелка вниз 67"/>
          <p:cNvSpPr/>
          <p:nvPr/>
        </p:nvSpPr>
        <p:spPr>
          <a:xfrm>
            <a:off x="6191025" y="2778260"/>
            <a:ext cx="198612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68"/>
          <p:cNvSpPr/>
          <p:nvPr/>
        </p:nvSpPr>
        <p:spPr>
          <a:xfrm>
            <a:off x="6280154" y="2771407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- 4%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829606" y="1346284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р.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6036618" y="3089585"/>
            <a:ext cx="230832" cy="2604355"/>
            <a:chOff x="6205786" y="3150119"/>
            <a:chExt cx="230832" cy="2604355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6405184" y="3150119"/>
              <a:ext cx="17919" cy="2598903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Прямоугольник 65"/>
            <p:cNvSpPr/>
            <p:nvPr/>
          </p:nvSpPr>
          <p:spPr>
            <a:xfrm rot="16200000">
              <a:off x="5559420" y="4877276"/>
              <a:ext cx="15235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Перегревание рынка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6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3" name="Стрелка вниз 65"/>
          <p:cNvSpPr/>
          <p:nvPr/>
        </p:nvSpPr>
        <p:spPr>
          <a:xfrm rot="10800000">
            <a:off x="7863913" y="1293134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62495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905000" y="238306"/>
            <a:ext cx="682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ЖИЛОЙ НЕДВИЖИМОСТИ В ПАРИЖЕ</a:t>
            </a:r>
            <a:endParaRPr lang="ru-RU" sz="20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339983" y="163033"/>
            <a:ext cx="1713144" cy="547571"/>
            <a:chOff x="339983" y="163033"/>
            <a:chExt cx="1713144" cy="547571"/>
          </a:xfrm>
        </p:grpSpPr>
        <p:pic>
          <p:nvPicPr>
            <p:cNvPr id="4102" name="Picture 6" descr="http://www.clipartbest.com/cliparts/jTx/jzq/jTxjzqrT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0" t="41094" r="8307" b="14715"/>
            <a:stretch/>
          </p:blipFill>
          <p:spPr bwMode="auto">
            <a:xfrm>
              <a:off x="339983" y="163033"/>
              <a:ext cx="1713144" cy="5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1600200" y="370367"/>
              <a:ext cx="304800" cy="8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" name="Диаграмма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413750"/>
              </p:ext>
            </p:extLst>
          </p:nvPr>
        </p:nvGraphicFramePr>
        <p:xfrm>
          <a:off x="8554" y="1107935"/>
          <a:ext cx="8839199" cy="5207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7713904" y="1705816"/>
            <a:ext cx="949952" cy="1004315"/>
            <a:chOff x="-278432" y="5722744"/>
            <a:chExt cx="949952" cy="1004315"/>
          </a:xfrm>
        </p:grpSpPr>
        <p:cxnSp>
          <p:nvCxnSpPr>
            <p:cNvPr id="28" name="Прямая соединительная линия 27"/>
            <p:cNvCxnSpPr>
              <a:stCxn id="30" idx="7"/>
              <a:endCxn id="29" idx="0"/>
            </p:cNvCxnSpPr>
            <p:nvPr/>
          </p:nvCxnSpPr>
          <p:spPr>
            <a:xfrm flipV="1">
              <a:off x="371233" y="5722744"/>
              <a:ext cx="272489" cy="39881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615923" y="5722744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-271375" y="6017673"/>
              <a:ext cx="752862" cy="7093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-278432" y="6020162"/>
              <a:ext cx="7639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€7 910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04793" y="4073460"/>
            <a:ext cx="763922" cy="988817"/>
            <a:chOff x="527434" y="5759812"/>
            <a:chExt cx="763922" cy="988817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630579" y="5774289"/>
              <a:ext cx="150429" cy="28854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591211" y="575981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45710" y="6062829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7434" y="6151863"/>
              <a:ext cx="7639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€3 160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1992г.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113771" y="4038735"/>
            <a:ext cx="763922" cy="988817"/>
            <a:chOff x="527434" y="5759812"/>
            <a:chExt cx="763922" cy="988817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630579" y="5774289"/>
              <a:ext cx="150429" cy="28854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591211" y="575981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45710" y="6062829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27434" y="6151863"/>
              <a:ext cx="7639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€4 720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2005г.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516660" y="1610364"/>
            <a:ext cx="788576" cy="893829"/>
            <a:chOff x="-173585" y="6026090"/>
            <a:chExt cx="788576" cy="893829"/>
          </a:xfrm>
        </p:grpSpPr>
        <p:cxnSp>
          <p:nvCxnSpPr>
            <p:cNvPr id="41" name="Прямая соединительная линия 40"/>
            <p:cNvCxnSpPr>
              <a:endCxn id="42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€6 390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2008г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67103" y="2517955"/>
            <a:ext cx="956906" cy="955242"/>
            <a:chOff x="591211" y="5759812"/>
            <a:chExt cx="956906" cy="955242"/>
          </a:xfrm>
        </p:grpSpPr>
        <p:cxnSp>
          <p:nvCxnSpPr>
            <p:cNvPr id="46" name="Прямая соединительная линия 45"/>
            <p:cNvCxnSpPr>
              <a:stCxn id="48" idx="1"/>
            </p:cNvCxnSpPr>
            <p:nvPr/>
          </p:nvCxnSpPr>
          <p:spPr>
            <a:xfrm flipH="1" flipV="1">
              <a:off x="630580" y="5774289"/>
              <a:ext cx="273227" cy="355398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591211" y="5759812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02471" y="6029254"/>
              <a:ext cx="691963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4195" y="6118288"/>
              <a:ext cx="76392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€6 260</a:t>
              </a:r>
              <a:b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2009г.</a:t>
              </a:r>
            </a:p>
          </p:txBody>
        </p:sp>
      </p:grpSp>
      <p:sp>
        <p:nvSpPr>
          <p:cNvPr id="51" name="Стрелка вниз 50"/>
          <p:cNvSpPr/>
          <p:nvPr/>
        </p:nvSpPr>
        <p:spPr>
          <a:xfrm rot="10800000">
            <a:off x="2163436" y="3999239"/>
            <a:ext cx="198613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281889" y="4008474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+49%</a:t>
            </a:r>
          </a:p>
        </p:txBody>
      </p:sp>
      <p:sp>
        <p:nvSpPr>
          <p:cNvPr id="53" name="Стрелка вниз 52"/>
          <p:cNvSpPr/>
          <p:nvPr/>
        </p:nvSpPr>
        <p:spPr>
          <a:xfrm rot="10800000">
            <a:off x="4416581" y="2807009"/>
            <a:ext cx="198613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535034" y="2816244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+35%</a:t>
            </a:r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6610779" y="1524001"/>
            <a:ext cx="198613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29232" y="1533236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+32%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7220265" y="667654"/>
            <a:ext cx="788576" cy="893829"/>
            <a:chOff x="-173585" y="6026090"/>
            <a:chExt cx="788576" cy="893829"/>
          </a:xfrm>
        </p:grpSpPr>
        <p:cxnSp>
          <p:nvCxnSpPr>
            <p:cNvPr id="58" name="Прямая соединительная линия 57"/>
            <p:cNvCxnSpPr>
              <a:endCxn id="59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€8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 кв.м. 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Стрелка вниз 64"/>
          <p:cNvSpPr/>
          <p:nvPr/>
        </p:nvSpPr>
        <p:spPr>
          <a:xfrm>
            <a:off x="6287957" y="2232423"/>
            <a:ext cx="198612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377085" y="2225570"/>
            <a:ext cx="709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- 2%</a:t>
            </a:r>
          </a:p>
        </p:txBody>
      </p:sp>
      <p:sp>
        <p:nvSpPr>
          <p:cNvPr id="73" name="Стрелка вниз 72"/>
          <p:cNvSpPr/>
          <p:nvPr/>
        </p:nvSpPr>
        <p:spPr>
          <a:xfrm>
            <a:off x="8058150" y="1291954"/>
            <a:ext cx="198612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8134350" y="1264327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- 3%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6072546" y="2500845"/>
            <a:ext cx="230832" cy="3168381"/>
            <a:chOff x="6186736" y="2586093"/>
            <a:chExt cx="230832" cy="3168381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6371555" y="2586093"/>
              <a:ext cx="8960" cy="3168381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/>
            <p:cNvSpPr/>
            <p:nvPr/>
          </p:nvSpPr>
          <p:spPr>
            <a:xfrm rot="16200000">
              <a:off x="5540370" y="4877276"/>
              <a:ext cx="15235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Перегревание рынка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-95367" y="834046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 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6685" y="1107085"/>
            <a:ext cx="4290142" cy="1342155"/>
            <a:chOff x="834999" y="1094478"/>
            <a:chExt cx="4290142" cy="134215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34999" y="1094478"/>
              <a:ext cx="4290142" cy="1254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707034" y="1309554"/>
              <a:ext cx="2324088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Каждый 10-й покупатель недвижимости во французской столице – иностранец.</a:t>
              </a:r>
              <a:b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Данные портала «</a:t>
              </a:r>
              <a:r>
                <a:rPr lang="en-US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FRANCE ONLY</a:t>
              </a:r>
              <a:r>
                <a:rPr lang="ru-RU" sz="105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  <a:endPara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http://s.66.ru/localStorage/news/86/29/27/8a/8629278a_resizedScaled_817to48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2242" b="20312"/>
            <a:stretch/>
          </p:blipFill>
          <p:spPr bwMode="auto">
            <a:xfrm>
              <a:off x="859676" y="1136085"/>
              <a:ext cx="1847357" cy="130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8" name="Прямоугольник 87"/>
          <p:cNvSpPr/>
          <p:nvPr/>
        </p:nvSpPr>
        <p:spPr>
          <a:xfrm>
            <a:off x="7718843" y="2420204"/>
            <a:ext cx="9522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р.</a:t>
            </a:r>
            <a:endParaRPr lang="ru-RU" sz="9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7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72" name="Стрелка вниз 71"/>
          <p:cNvSpPr/>
          <p:nvPr/>
        </p:nvSpPr>
        <p:spPr>
          <a:xfrm rot="10800000">
            <a:off x="7834624" y="2360400"/>
            <a:ext cx="198613" cy="221747"/>
          </a:xfrm>
          <a:prstGeom prst="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64265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905000" y="238306"/>
            <a:ext cx="6823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sz="2000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ЖИЛОЙ НЕДВИЖИМОСТИ В МОСКВЕ</a:t>
            </a:r>
            <a:endParaRPr lang="ru-RU" sz="20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bumper-stickers.ru/31977/siluet-moskva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3" y="203115"/>
            <a:ext cx="176954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155557"/>
              </p:ext>
            </p:extLst>
          </p:nvPr>
        </p:nvGraphicFramePr>
        <p:xfrm>
          <a:off x="31962" y="1095656"/>
          <a:ext cx="8911641" cy="516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-126897" y="834046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 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61970" y="4298253"/>
            <a:ext cx="788576" cy="822358"/>
            <a:chOff x="363973" y="6097561"/>
            <a:chExt cx="788576" cy="822358"/>
          </a:xfrm>
        </p:grpSpPr>
        <p:cxnSp>
          <p:nvCxnSpPr>
            <p:cNvPr id="36" name="Прямая соединительная линия 35"/>
            <p:cNvCxnSpPr>
              <a:endCxn id="37" idx="7"/>
            </p:cNvCxnSpPr>
            <p:nvPr/>
          </p:nvCxnSpPr>
          <p:spPr>
            <a:xfrm flipH="1">
              <a:off x="593830" y="6605826"/>
              <a:ext cx="151987" cy="27506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49348" y="6097561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63973" y="6129525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480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11112" y="4071870"/>
            <a:ext cx="788576" cy="905844"/>
            <a:chOff x="244501" y="6874200"/>
            <a:chExt cx="788576" cy="905844"/>
          </a:xfrm>
        </p:grpSpPr>
        <p:cxnSp>
          <p:nvCxnSpPr>
            <p:cNvPr id="49" name="Прямая соединительная линия 48"/>
            <p:cNvCxnSpPr>
              <a:stCxn id="52" idx="0"/>
              <a:endCxn id="50" idx="1"/>
            </p:cNvCxnSpPr>
            <p:nvPr/>
          </p:nvCxnSpPr>
          <p:spPr>
            <a:xfrm flipH="1" flipV="1">
              <a:off x="554517" y="6880895"/>
              <a:ext cx="84272" cy="32151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9876" y="7170444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44501" y="7202408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64 000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2005г.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349985" y="2758192"/>
            <a:ext cx="788576" cy="905844"/>
            <a:chOff x="244501" y="6874200"/>
            <a:chExt cx="788576" cy="905844"/>
          </a:xfrm>
        </p:grpSpPr>
        <p:cxnSp>
          <p:nvCxnSpPr>
            <p:cNvPr id="54" name="Прямая соединительная линия 53"/>
            <p:cNvCxnSpPr>
              <a:stCxn id="57" idx="0"/>
              <a:endCxn id="55" idx="1"/>
            </p:cNvCxnSpPr>
            <p:nvPr/>
          </p:nvCxnSpPr>
          <p:spPr>
            <a:xfrm flipH="1" flipV="1">
              <a:off x="554517" y="6880895"/>
              <a:ext cx="84272" cy="350697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9876" y="7170444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44501" y="7231592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2010г.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730093" y="3127238"/>
            <a:ext cx="823504" cy="1281979"/>
            <a:chOff x="134664" y="6672167"/>
            <a:chExt cx="823504" cy="1281979"/>
          </a:xfrm>
        </p:grpSpPr>
        <p:cxnSp>
          <p:nvCxnSpPr>
            <p:cNvPr id="73" name="Прямая соединительная линия 72"/>
            <p:cNvCxnSpPr>
              <a:stCxn id="79" idx="0"/>
              <a:endCxn id="74" idx="4"/>
            </p:cNvCxnSpPr>
            <p:nvPr/>
          </p:nvCxnSpPr>
          <p:spPr>
            <a:xfrm flipV="1">
              <a:off x="550144" y="6717886"/>
              <a:ext cx="177124" cy="48452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Овал 73"/>
            <p:cNvSpPr/>
            <p:nvPr/>
          </p:nvSpPr>
          <p:spPr>
            <a:xfrm>
              <a:off x="699469" y="6672167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34664" y="7170444"/>
              <a:ext cx="823504" cy="7837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55856" y="7202408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3 245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Стрелка вниз 90"/>
          <p:cNvSpPr/>
          <p:nvPr/>
        </p:nvSpPr>
        <p:spPr>
          <a:xfrm rot="10800000">
            <a:off x="7262186" y="2301744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7399008" y="2286000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+62%</a:t>
            </a:r>
          </a:p>
        </p:txBody>
      </p:sp>
      <p:sp>
        <p:nvSpPr>
          <p:cNvPr id="93" name="Стрелка вниз 92"/>
          <p:cNvSpPr/>
          <p:nvPr/>
        </p:nvSpPr>
        <p:spPr>
          <a:xfrm>
            <a:off x="6011812" y="2756857"/>
            <a:ext cx="198612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099384" y="2703707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- 9%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47345" y="1159420"/>
            <a:ext cx="4472403" cy="1950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://webtort.ru/graphics/icons/icons/avatar/avatar22/sem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3" b="22994"/>
          <a:stretch/>
        </p:blipFill>
        <p:spPr bwMode="auto">
          <a:xfrm>
            <a:off x="1496254" y="1170707"/>
            <a:ext cx="2132771" cy="111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99959" y="2325469"/>
            <a:ext cx="4119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со среднем уровнем доходов должна копить на  однокомнатную квартиру в Москве около 30 лет.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5866666" y="2475433"/>
            <a:ext cx="234170" cy="2932345"/>
            <a:chOff x="6186736" y="3733571"/>
            <a:chExt cx="230832" cy="186853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6356705" y="3733571"/>
              <a:ext cx="3" cy="186853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Прямоугольник 67"/>
            <p:cNvSpPr/>
            <p:nvPr/>
          </p:nvSpPr>
          <p:spPr>
            <a:xfrm rot="16200000">
              <a:off x="5540370" y="4647673"/>
              <a:ext cx="15235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Перегревание рынка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7977691" y="855641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868176" y="4123338"/>
            <a:ext cx="788576" cy="822358"/>
            <a:chOff x="363973" y="6097561"/>
            <a:chExt cx="788576" cy="822358"/>
          </a:xfrm>
        </p:grpSpPr>
        <p:cxnSp>
          <p:nvCxnSpPr>
            <p:cNvPr id="83" name="Прямая соединительная линия 82"/>
            <p:cNvCxnSpPr>
              <a:endCxn id="85" idx="7"/>
            </p:cNvCxnSpPr>
            <p:nvPr/>
          </p:nvCxnSpPr>
          <p:spPr>
            <a:xfrm flipH="1">
              <a:off x="593830" y="6605826"/>
              <a:ext cx="151987" cy="27506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49348" y="6097561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63973" y="6129525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710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7848600" y="4066234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р.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18007" y="5324272"/>
            <a:ext cx="921731" cy="5360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па 101"/>
          <p:cNvGrpSpPr/>
          <p:nvPr/>
        </p:nvGrpSpPr>
        <p:grpSpPr>
          <a:xfrm>
            <a:off x="7178894" y="578387"/>
            <a:ext cx="1164215" cy="971207"/>
            <a:chOff x="-240503" y="6015975"/>
            <a:chExt cx="1164215" cy="971207"/>
          </a:xfrm>
        </p:grpSpPr>
        <p:cxnSp>
          <p:nvCxnSpPr>
            <p:cNvPr id="103" name="Прямая соединительная линия 102"/>
            <p:cNvCxnSpPr>
              <a:endCxn id="104" idx="5"/>
            </p:cNvCxnSpPr>
            <p:nvPr/>
          </p:nvCxnSpPr>
          <p:spPr>
            <a:xfrm>
              <a:off x="420533" y="6608295"/>
              <a:ext cx="495037" cy="37219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Овал 103"/>
            <p:cNvSpPr/>
            <p:nvPr/>
          </p:nvSpPr>
          <p:spPr>
            <a:xfrm>
              <a:off x="868115" y="6941463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-240503" y="6026089"/>
              <a:ext cx="780585" cy="7162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-228670" y="6015975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185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</a:t>
              </a:r>
              <a:r>
                <a:rPr lang="ru-RU" sz="9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508544" y="2475433"/>
            <a:ext cx="788576" cy="1259549"/>
            <a:chOff x="-173585" y="5376141"/>
            <a:chExt cx="788576" cy="1259549"/>
          </a:xfrm>
        </p:grpSpPr>
        <p:cxnSp>
          <p:nvCxnSpPr>
            <p:cNvPr id="59" name="Прямая соединительная линия 58"/>
            <p:cNvCxnSpPr>
              <a:stCxn id="61" idx="0"/>
            </p:cNvCxnSpPr>
            <p:nvPr/>
          </p:nvCxnSpPr>
          <p:spPr>
            <a:xfrm flipV="1">
              <a:off x="225936" y="5440570"/>
              <a:ext cx="133879" cy="58552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>
              <a:off x="330631" y="5376141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139 500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279781" y="847551"/>
            <a:ext cx="788576" cy="893829"/>
            <a:chOff x="-173585" y="6026090"/>
            <a:chExt cx="788576" cy="893829"/>
          </a:xfrm>
        </p:grpSpPr>
        <p:cxnSp>
          <p:nvCxnSpPr>
            <p:cNvPr id="108" name="Прямая соединительная линия 107"/>
            <p:cNvCxnSpPr>
              <a:endCxn id="111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Овал 110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5 300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6465228" y="1401190"/>
            <a:ext cx="788576" cy="1137029"/>
            <a:chOff x="361455" y="5782890"/>
            <a:chExt cx="788576" cy="1137029"/>
          </a:xfrm>
        </p:grpSpPr>
        <p:cxnSp>
          <p:nvCxnSpPr>
            <p:cNvPr id="115" name="Прямая соединительная линия 114"/>
            <p:cNvCxnSpPr>
              <a:stCxn id="117" idx="4"/>
              <a:endCxn id="116" idx="7"/>
            </p:cNvCxnSpPr>
            <p:nvPr/>
          </p:nvCxnSpPr>
          <p:spPr>
            <a:xfrm flipH="1">
              <a:off x="593830" y="6392490"/>
              <a:ext cx="167146" cy="4884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Овал 115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446830" y="57828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361455" y="58148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4 375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9" name="Стрелка вниз 118"/>
          <p:cNvSpPr/>
          <p:nvPr/>
        </p:nvSpPr>
        <p:spPr>
          <a:xfrm>
            <a:off x="6324600" y="2062151"/>
            <a:ext cx="198612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412172" y="2009001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- 17%</a:t>
            </a:r>
          </a:p>
        </p:txBody>
      </p:sp>
      <p:sp>
        <p:nvSpPr>
          <p:cNvPr id="121" name="Стрелка вниз 120"/>
          <p:cNvSpPr/>
          <p:nvPr/>
        </p:nvSpPr>
        <p:spPr>
          <a:xfrm rot="10800000">
            <a:off x="3733395" y="4000582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3870217" y="3984838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+267%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294144" y="2730794"/>
            <a:ext cx="788576" cy="893829"/>
            <a:chOff x="-173585" y="6026090"/>
            <a:chExt cx="788576" cy="893829"/>
          </a:xfrm>
        </p:grpSpPr>
        <p:cxnSp>
          <p:nvCxnSpPr>
            <p:cNvPr id="124" name="Прямая соединительная линия 123"/>
            <p:cNvCxnSpPr>
              <a:endCxn id="125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Овал 124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2 609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8" name="Стрелка вниз 127"/>
          <p:cNvSpPr/>
          <p:nvPr/>
        </p:nvSpPr>
        <p:spPr>
          <a:xfrm rot="10800000">
            <a:off x="5031782" y="2026534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5168604" y="2010790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+103%</a:t>
            </a:r>
          </a:p>
        </p:txBody>
      </p:sp>
      <p:sp>
        <p:nvSpPr>
          <p:cNvPr id="7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8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88" name="Стрелка вниз 87"/>
          <p:cNvSpPr/>
          <p:nvPr/>
        </p:nvSpPr>
        <p:spPr>
          <a:xfrm rot="10800000">
            <a:off x="7317424" y="948960"/>
            <a:ext cx="198613" cy="221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313872" y="991787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р.</a:t>
            </a:r>
          </a:p>
        </p:txBody>
      </p:sp>
      <p:sp>
        <p:nvSpPr>
          <p:cNvPr id="130" name="Стрелка вниз 129"/>
          <p:cNvSpPr/>
          <p:nvPr/>
        </p:nvSpPr>
        <p:spPr>
          <a:xfrm rot="10800000">
            <a:off x="7883998" y="4039766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\\docs.becar.local\DavWWWRoot\library\nai\consalt\Consulting  Appraisal1\1.1 Департамент консалтинга и маркетинга 2013-2015\NAI\брендбук\красивые фото\113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r="10741" b="13683"/>
          <a:stretch/>
        </p:blipFill>
        <p:spPr bwMode="auto">
          <a:xfrm>
            <a:off x="-20265" y="0"/>
            <a:ext cx="9179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-20265" y="152400"/>
            <a:ext cx="9179986" cy="6201136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882" y="8659091"/>
            <a:ext cx="627530" cy="359850"/>
          </a:xfrm>
          <a:prstGeom prst="rect">
            <a:avLst/>
          </a:prstGeom>
        </p:spPr>
        <p:txBody>
          <a:bodyPr wrap="square" lIns="82048" tIns="41025" rIns="82048" bIns="41025">
            <a:spAutoFit/>
          </a:bodyPr>
          <a:lstStyle/>
          <a:p>
            <a:pPr defTabSz="410243"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-31531" y="6347749"/>
            <a:ext cx="9191252" cy="21152"/>
          </a:xfrm>
          <a:prstGeom prst="line">
            <a:avLst/>
          </a:prstGeom>
          <a:ln w="381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658009" y="290558"/>
            <a:ext cx="7501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>
                <a:solidFill>
                  <a:prstClr val="black"/>
                </a:solidFill>
              </a:rPr>
              <a:t> </a:t>
            </a:r>
            <a:r>
              <a:rPr lang="ru-RU" b="1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ЖИЛОЙ НЕДВИЖИМОСТИ В САНКТ-ПЕТЕРБУРГЕ</a:t>
            </a:r>
            <a:endParaRPr lang="ru-RU" sz="2000" b="1" cap="sm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-31531" y="749598"/>
            <a:ext cx="9175530" cy="21152"/>
          </a:xfrm>
          <a:prstGeom prst="line">
            <a:avLst/>
          </a:prstGeom>
          <a:ln w="8890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-20265" y="839969"/>
            <a:ext cx="9162495" cy="21152"/>
          </a:xfrm>
          <a:prstGeom prst="line">
            <a:avLst/>
          </a:prstGeom>
          <a:ln w="19050">
            <a:solidFill>
              <a:srgbClr val="5FDA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xn----btbklk6afefe.xn--p1ai/shop/710-1617-thickbox/siluet-isaakievskiy-sob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24139"/>
          <a:stretch/>
        </p:blipFill>
        <p:spPr bwMode="auto">
          <a:xfrm>
            <a:off x="551270" y="181156"/>
            <a:ext cx="972744" cy="5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-8707" y="6260627"/>
            <a:ext cx="3457978" cy="673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en-US" sz="2800" dirty="0" smtClean="0">
                <a:ln w="1905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BECAR</a:t>
            </a:r>
            <a:endParaRPr lang="ru-RU" sz="2800" dirty="0">
              <a:ln w="19050" cmpd="sng">
                <a:solidFill>
                  <a:schemeClr val="bg1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799425"/>
              </p:ext>
            </p:extLst>
          </p:nvPr>
        </p:nvGraphicFramePr>
        <p:xfrm>
          <a:off x="76150" y="990375"/>
          <a:ext cx="8920117" cy="531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Прямоугольник 69"/>
          <p:cNvSpPr/>
          <p:nvPr/>
        </p:nvSpPr>
        <p:spPr>
          <a:xfrm>
            <a:off x="-126897" y="834046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 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92280" y="4231279"/>
            <a:ext cx="788576" cy="822358"/>
            <a:chOff x="363973" y="6097561"/>
            <a:chExt cx="788576" cy="822358"/>
          </a:xfrm>
        </p:grpSpPr>
        <p:cxnSp>
          <p:nvCxnSpPr>
            <p:cNvPr id="35" name="Прямая соединительная линия 34"/>
            <p:cNvCxnSpPr>
              <a:endCxn id="36" idx="7"/>
            </p:cNvCxnSpPr>
            <p:nvPr/>
          </p:nvCxnSpPr>
          <p:spPr>
            <a:xfrm flipH="1">
              <a:off x="593830" y="6605826"/>
              <a:ext cx="151987" cy="27506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9348" y="6097561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3973" y="6129525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192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1992г.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27934" y="908463"/>
            <a:ext cx="797591" cy="893829"/>
            <a:chOff x="-195619" y="6026090"/>
            <a:chExt cx="797591" cy="893829"/>
          </a:xfrm>
        </p:grpSpPr>
        <p:cxnSp>
          <p:nvCxnSpPr>
            <p:cNvPr id="41" name="Прямая соединительная линия 40"/>
            <p:cNvCxnSpPr>
              <a:endCxn id="42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-173584" y="6026090"/>
              <a:ext cx="713666" cy="7296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-195619" y="6047037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105 200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</a:t>
              </a:r>
              <a:r>
                <a:rPr lang="ru-RU" sz="9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355276" y="2683786"/>
            <a:ext cx="941205" cy="855601"/>
            <a:chOff x="546375" y="6874200"/>
            <a:chExt cx="941205" cy="855601"/>
          </a:xfrm>
        </p:grpSpPr>
        <p:cxnSp>
          <p:nvCxnSpPr>
            <p:cNvPr id="51" name="Прямая соединительная линия 50"/>
            <p:cNvCxnSpPr>
              <a:stCxn id="54" idx="0"/>
              <a:endCxn id="52" idx="1"/>
            </p:cNvCxnSpPr>
            <p:nvPr/>
          </p:nvCxnSpPr>
          <p:spPr>
            <a:xfrm flipH="1" flipV="1">
              <a:off x="554517" y="6880895"/>
              <a:ext cx="538775" cy="27127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84379" y="7120201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99004" y="7152165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Стрелка вниз 54"/>
          <p:cNvSpPr/>
          <p:nvPr/>
        </p:nvSpPr>
        <p:spPr>
          <a:xfrm rot="10800000">
            <a:off x="7135640" y="2443654"/>
            <a:ext cx="198613" cy="2217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282088" y="2452506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+37%</a:t>
            </a:r>
          </a:p>
        </p:txBody>
      </p:sp>
      <p:sp>
        <p:nvSpPr>
          <p:cNvPr id="57" name="Стрелка вниз 56"/>
          <p:cNvSpPr/>
          <p:nvPr/>
        </p:nvSpPr>
        <p:spPr>
          <a:xfrm>
            <a:off x="6086033" y="2703107"/>
            <a:ext cx="198612" cy="2217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218662" y="2697808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- 10%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4743043" y="4296350"/>
            <a:ext cx="788576" cy="905844"/>
            <a:chOff x="244501" y="6874200"/>
            <a:chExt cx="788576" cy="905844"/>
          </a:xfrm>
        </p:grpSpPr>
        <p:cxnSp>
          <p:nvCxnSpPr>
            <p:cNvPr id="79" name="Прямая соединительная линия 78"/>
            <p:cNvCxnSpPr>
              <a:stCxn id="83" idx="0"/>
              <a:endCxn id="80" idx="1"/>
            </p:cNvCxnSpPr>
            <p:nvPr/>
          </p:nvCxnSpPr>
          <p:spPr>
            <a:xfrm flipH="1" flipV="1">
              <a:off x="554517" y="6880895"/>
              <a:ext cx="84272" cy="32151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329876" y="7170444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44501" y="7202408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31 860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2005г.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Стрелка вниз 86"/>
          <p:cNvSpPr/>
          <p:nvPr/>
        </p:nvSpPr>
        <p:spPr>
          <a:xfrm rot="10800000">
            <a:off x="5449058" y="3656872"/>
            <a:ext cx="198613" cy="2217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567511" y="3666107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+167%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68764" y="1095497"/>
            <a:ext cx="4664376" cy="1950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963330" y="2332177"/>
            <a:ext cx="388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2000г.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тоимость жилья на первичном и вторичном рынке отличалась на 15-30%</a:t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2015г.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  жилья на первичном и вторичном рынке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отличаются на 2%</a:t>
            </a:r>
            <a:b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портала БН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0932" r="6397"/>
          <a:stretch/>
        </p:blipFill>
        <p:spPr>
          <a:xfrm>
            <a:off x="849596" y="990375"/>
            <a:ext cx="1254088" cy="1295400"/>
          </a:xfrm>
          <a:prstGeom prst="rect">
            <a:avLst/>
          </a:prstGeom>
        </p:spPr>
      </p:pic>
      <p:pic>
        <p:nvPicPr>
          <p:cNvPr id="1026" name="Picture 2" descr="http://www.business-vector.info/wp-content/uploads/2015/09/strojka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6961" r="5213" b="2777"/>
          <a:stretch/>
        </p:blipFill>
        <p:spPr bwMode="auto">
          <a:xfrm>
            <a:off x="2892451" y="1095656"/>
            <a:ext cx="1732718" cy="120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2189402" y="1330372"/>
            <a:ext cx="628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854309" y="2405968"/>
            <a:ext cx="230832" cy="3103140"/>
            <a:chOff x="6186736" y="2651334"/>
            <a:chExt cx="230832" cy="310314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6380515" y="2651334"/>
              <a:ext cx="0" cy="3103140"/>
            </a:xfrm>
            <a:prstGeom prst="line">
              <a:avLst/>
            </a:prstGeom>
            <a:ln>
              <a:solidFill>
                <a:srgbClr val="C0504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 rot="16200000">
              <a:off x="5540370" y="4877276"/>
              <a:ext cx="15235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Перегревание рынка</a:t>
              </a:r>
              <a:endPara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8094427" y="845913"/>
            <a:ext cx="1164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кв.м.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7783417" y="3282886"/>
            <a:ext cx="788576" cy="1226813"/>
            <a:chOff x="207444" y="6672167"/>
            <a:chExt cx="788576" cy="1226813"/>
          </a:xfrm>
        </p:grpSpPr>
        <p:cxnSp>
          <p:nvCxnSpPr>
            <p:cNvPr id="92" name="Прямая соединительная линия 91"/>
            <p:cNvCxnSpPr>
              <a:stCxn id="95" idx="0"/>
              <a:endCxn id="93" idx="4"/>
            </p:cNvCxnSpPr>
            <p:nvPr/>
          </p:nvCxnSpPr>
          <p:spPr>
            <a:xfrm flipV="1">
              <a:off x="601732" y="6717886"/>
              <a:ext cx="125536" cy="44926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699469" y="6672167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244502" y="7170443"/>
              <a:ext cx="713666" cy="728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07444" y="7167149"/>
              <a:ext cx="788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1 800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624591" y="2377022"/>
            <a:ext cx="788576" cy="1172768"/>
            <a:chOff x="170889" y="6681204"/>
            <a:chExt cx="788576" cy="1172768"/>
          </a:xfrm>
        </p:grpSpPr>
        <p:cxnSp>
          <p:nvCxnSpPr>
            <p:cNvPr id="46" name="Прямая соединительная линия 45"/>
            <p:cNvCxnSpPr>
              <a:stCxn id="48" idx="0"/>
              <a:endCxn id="47" idx="7"/>
            </p:cNvCxnSpPr>
            <p:nvPr/>
          </p:nvCxnSpPr>
          <p:spPr>
            <a:xfrm flipV="1">
              <a:off x="570410" y="6687899"/>
              <a:ext cx="41005" cy="55647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563960" y="6681204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56264" y="7244372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70889" y="7276336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85 200</a:t>
              </a:r>
            </a:p>
            <a:p>
              <a:pPr algn="ctr"/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кв.м.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299237" y="652991"/>
            <a:ext cx="788576" cy="893829"/>
            <a:chOff x="-173585" y="6026090"/>
            <a:chExt cx="788576" cy="893829"/>
          </a:xfrm>
        </p:grpSpPr>
        <p:cxnSp>
          <p:nvCxnSpPr>
            <p:cNvPr id="97" name="Прямая соединительная линия 96"/>
            <p:cNvCxnSpPr>
              <a:endCxn id="98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7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3 444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2008г.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337823" y="1508655"/>
            <a:ext cx="944136" cy="1137029"/>
            <a:chOff x="546375" y="5782890"/>
            <a:chExt cx="944136" cy="1137029"/>
          </a:xfrm>
        </p:grpSpPr>
        <p:cxnSp>
          <p:nvCxnSpPr>
            <p:cNvPr id="102" name="Прямая соединительная линия 101"/>
            <p:cNvCxnSpPr>
              <a:stCxn id="104" idx="4"/>
              <a:endCxn id="103" idx="7"/>
            </p:cNvCxnSpPr>
            <p:nvPr/>
          </p:nvCxnSpPr>
          <p:spPr>
            <a:xfrm flipH="1">
              <a:off x="593830" y="6392490"/>
              <a:ext cx="507626" cy="4884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02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787310" y="57828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701935" y="58148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2 411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6" name="Прямая соединительная линия 105"/>
          <p:cNvCxnSpPr/>
          <p:nvPr/>
        </p:nvCxnSpPr>
        <p:spPr>
          <a:xfrm flipV="1">
            <a:off x="902480" y="5380018"/>
            <a:ext cx="921731" cy="5360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трелка вниз 106"/>
          <p:cNvSpPr/>
          <p:nvPr/>
        </p:nvSpPr>
        <p:spPr>
          <a:xfrm>
            <a:off x="6304671" y="2139900"/>
            <a:ext cx="198612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437300" y="2134601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-30%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4327075" y="3148932"/>
            <a:ext cx="788576" cy="893829"/>
            <a:chOff x="-173585" y="6026090"/>
            <a:chExt cx="788576" cy="893829"/>
          </a:xfrm>
        </p:grpSpPr>
        <p:cxnSp>
          <p:nvCxnSpPr>
            <p:cNvPr id="112" name="Прямая соединительная линия 111"/>
            <p:cNvCxnSpPr>
              <a:endCxn id="113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Овал 112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1 126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2005г.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Стрелка вниз 115"/>
          <p:cNvSpPr/>
          <p:nvPr/>
        </p:nvSpPr>
        <p:spPr>
          <a:xfrm rot="10800000">
            <a:off x="4906384" y="2459308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52832" y="2468160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+206%</a:t>
            </a:r>
          </a:p>
        </p:txBody>
      </p:sp>
      <p:sp>
        <p:nvSpPr>
          <p:cNvPr id="118" name="Стрелка вниз 117"/>
          <p:cNvSpPr/>
          <p:nvPr/>
        </p:nvSpPr>
        <p:spPr>
          <a:xfrm rot="10800000">
            <a:off x="3539536" y="4362349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685984" y="4371201"/>
            <a:ext cx="66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+223%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2403949" y="4012308"/>
            <a:ext cx="788576" cy="893829"/>
            <a:chOff x="-173585" y="6026090"/>
            <a:chExt cx="788576" cy="893829"/>
          </a:xfrm>
        </p:grpSpPr>
        <p:cxnSp>
          <p:nvCxnSpPr>
            <p:cNvPr id="121" name="Прямая соединительная линия 120"/>
            <p:cNvCxnSpPr>
              <a:endCxn id="122" idx="7"/>
            </p:cNvCxnSpPr>
            <p:nvPr/>
          </p:nvCxnSpPr>
          <p:spPr>
            <a:xfrm>
              <a:off x="359815" y="6483290"/>
              <a:ext cx="234015" cy="3976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Овал 121"/>
            <p:cNvSpPr/>
            <p:nvPr/>
          </p:nvSpPr>
          <p:spPr>
            <a:xfrm>
              <a:off x="546375" y="6874200"/>
              <a:ext cx="55597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-88210" y="6026090"/>
              <a:ext cx="628291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-173585" y="6058054"/>
              <a:ext cx="78857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342</a:t>
              </a:r>
            </a:p>
            <a:p>
              <a:pPr algn="ct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 </a:t>
              </a:r>
              <a:r>
                <a:rPr lang="ru-RU" sz="9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кв.м</a:t>
              </a:r>
              <a:r>
                <a:rPr lang="ru-RU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1999г.</a:t>
              </a:r>
              <a:endPara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7892668" y="4197816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р.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616915" y="1332583"/>
            <a:ext cx="7868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р.</a:t>
            </a:r>
          </a:p>
        </p:txBody>
      </p:sp>
      <p:sp>
        <p:nvSpPr>
          <p:cNvPr id="7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54240" y="6019800"/>
            <a:ext cx="1813560" cy="53551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Стр. </a:t>
            </a:r>
            <a:fld id="{1C8814E3-8977-0F4B-9A28-25A7F2302CC1}" type="slidenum">
              <a:rPr lang="en-US" sz="1800" b="1" smtClean="0">
                <a:solidFill>
                  <a:srgbClr val="C00000"/>
                </a:solidFill>
              </a:rPr>
              <a:pPr/>
              <a:t>9</a:t>
            </a:fld>
            <a:r>
              <a:rPr lang="ru-RU" sz="1800" b="1" dirty="0" smtClean="0">
                <a:solidFill>
                  <a:srgbClr val="C00000"/>
                </a:solidFill>
              </a:rPr>
              <a:t> из </a:t>
            </a:r>
            <a:r>
              <a:rPr lang="en-US" sz="1800" b="1" dirty="0" smtClean="0">
                <a:solidFill>
                  <a:srgbClr val="C00000"/>
                </a:solidFill>
              </a:rPr>
              <a:t>13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31" name="Стрелка вниз 130"/>
          <p:cNvSpPr/>
          <p:nvPr/>
        </p:nvSpPr>
        <p:spPr>
          <a:xfrm rot="10800000">
            <a:off x="7621862" y="1297417"/>
            <a:ext cx="198613" cy="2217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2" name="Стрелка вниз 131"/>
          <p:cNvSpPr/>
          <p:nvPr/>
        </p:nvSpPr>
        <p:spPr>
          <a:xfrm rot="10800000">
            <a:off x="7924418" y="4139277"/>
            <a:ext cx="198613" cy="2217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AA4F4DD18ACD74FAF7738368D80FAE4" ma:contentTypeVersion="0" ma:contentTypeDescription="Создание документа." ma:contentTypeScope="" ma:versionID="63f781c3ec951f4858f48d52fb8f4fa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4D3C29-C891-4360-8D40-5498CAE76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6F13E-6DF7-4CAD-B310-17F07B3A8576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E7536FB-1B27-4DAC-82C5-E77055F29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 Powerpoint Template_vF</Template>
  <TotalTime>14888</TotalTime>
  <Words>997</Words>
  <Application>Microsoft Office PowerPoint</Application>
  <PresentationFormat>Экран (4:3)</PresentationFormat>
  <Paragraphs>342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Custom Design</vt:lpstr>
      <vt:lpstr>1_Custom Design</vt:lpstr>
      <vt:lpstr>3_Custom Design</vt:lpstr>
      <vt:lpstr>2_Custom Design</vt:lpstr>
      <vt:lpstr>4_Custom Design</vt:lpstr>
      <vt:lpstr>5_Custom Design</vt:lpstr>
      <vt:lpstr>6_Custom Design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rwerden</dc:creator>
  <cp:lastModifiedBy>Шарыгина Ольга | Olga Sharygina</cp:lastModifiedBy>
  <cp:revision>942</cp:revision>
  <cp:lastPrinted>2015-12-14T10:06:40Z</cp:lastPrinted>
  <dcterms:created xsi:type="dcterms:W3CDTF">2013-05-16T17:59:51Z</dcterms:created>
  <dcterms:modified xsi:type="dcterms:W3CDTF">2015-12-17T15:11:05Z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0x0101001AA4F4DD18ACD74FAF7738368D80FAE4</vt:lpwstr>
  </property>
</Properties>
</file>