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1181" r:id="rId2"/>
    <p:sldId id="1244" r:id="rId3"/>
    <p:sldId id="1235" r:id="rId4"/>
    <p:sldId id="1251" r:id="rId5"/>
    <p:sldId id="1253" r:id="rId6"/>
    <p:sldId id="1237" r:id="rId7"/>
    <p:sldId id="1228" r:id="rId8"/>
    <p:sldId id="1223" r:id="rId9"/>
    <p:sldId id="1252" r:id="rId10"/>
    <p:sldId id="1240" r:id="rId11"/>
    <p:sldId id="1245" r:id="rId12"/>
    <p:sldId id="1248" r:id="rId13"/>
    <p:sldId id="1230" r:id="rId14"/>
    <p:sldId id="1231" r:id="rId15"/>
  </p:sldIdLst>
  <p:sldSz cx="9144000" cy="6858000" type="screen4x3"/>
  <p:notesSz cx="6797675" cy="9928225"/>
  <p:defaultTextStyle>
    <a:defPPr>
      <a:defRPr lang="en-CA"/>
    </a:defPPr>
    <a:lvl1pPr algn="l" rtl="0" fontAlgn="base">
      <a:spcBef>
        <a:spcPct val="0"/>
      </a:spcBef>
      <a:spcAft>
        <a:spcPct val="25000"/>
      </a:spcAft>
      <a:buChar char="•"/>
      <a:defRPr sz="1200" kern="1200">
        <a:solidFill>
          <a:srgbClr val="292929"/>
        </a:solidFill>
        <a:latin typeface="Arial" pitchFamily="34" charset="0"/>
        <a:ea typeface="ヒラギノ角ゴ Pro W3" pitchFamily="-1" charset="-128"/>
        <a:cs typeface="+mn-cs"/>
      </a:defRPr>
    </a:lvl1pPr>
    <a:lvl2pPr marL="457200" algn="l" rtl="0" fontAlgn="base">
      <a:spcBef>
        <a:spcPct val="0"/>
      </a:spcBef>
      <a:spcAft>
        <a:spcPct val="25000"/>
      </a:spcAft>
      <a:buChar char="•"/>
      <a:defRPr sz="1200" kern="1200">
        <a:solidFill>
          <a:srgbClr val="292929"/>
        </a:solidFill>
        <a:latin typeface="Arial" pitchFamily="34" charset="0"/>
        <a:ea typeface="ヒラギノ角ゴ Pro W3" pitchFamily="-1" charset="-128"/>
        <a:cs typeface="+mn-cs"/>
      </a:defRPr>
    </a:lvl2pPr>
    <a:lvl3pPr marL="914400" algn="l" rtl="0" fontAlgn="base">
      <a:spcBef>
        <a:spcPct val="0"/>
      </a:spcBef>
      <a:spcAft>
        <a:spcPct val="25000"/>
      </a:spcAft>
      <a:buChar char="•"/>
      <a:defRPr sz="1200" kern="1200">
        <a:solidFill>
          <a:srgbClr val="292929"/>
        </a:solidFill>
        <a:latin typeface="Arial" pitchFamily="34" charset="0"/>
        <a:ea typeface="ヒラギノ角ゴ Pro W3" pitchFamily="-1" charset="-128"/>
        <a:cs typeface="+mn-cs"/>
      </a:defRPr>
    </a:lvl3pPr>
    <a:lvl4pPr marL="1371600" algn="l" rtl="0" fontAlgn="base">
      <a:spcBef>
        <a:spcPct val="0"/>
      </a:spcBef>
      <a:spcAft>
        <a:spcPct val="25000"/>
      </a:spcAft>
      <a:buChar char="•"/>
      <a:defRPr sz="1200" kern="1200">
        <a:solidFill>
          <a:srgbClr val="292929"/>
        </a:solidFill>
        <a:latin typeface="Arial" pitchFamily="34" charset="0"/>
        <a:ea typeface="ヒラギノ角ゴ Pro W3" pitchFamily="-1" charset="-128"/>
        <a:cs typeface="+mn-cs"/>
      </a:defRPr>
    </a:lvl4pPr>
    <a:lvl5pPr marL="1828800" algn="l" rtl="0" fontAlgn="base">
      <a:spcBef>
        <a:spcPct val="0"/>
      </a:spcBef>
      <a:spcAft>
        <a:spcPct val="25000"/>
      </a:spcAft>
      <a:buChar char="•"/>
      <a:defRPr sz="1200" kern="1200">
        <a:solidFill>
          <a:srgbClr val="292929"/>
        </a:solidFill>
        <a:latin typeface="Arial" pitchFamily="34" charset="0"/>
        <a:ea typeface="ヒラギノ角ゴ Pro W3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292929"/>
        </a:solidFill>
        <a:latin typeface="Arial" pitchFamily="34" charset="0"/>
        <a:ea typeface="ヒラギノ角ゴ Pro W3" pitchFamily="-1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292929"/>
        </a:solidFill>
        <a:latin typeface="Arial" pitchFamily="34" charset="0"/>
        <a:ea typeface="ヒラギノ角ゴ Pro W3" pitchFamily="-1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292929"/>
        </a:solidFill>
        <a:latin typeface="Arial" pitchFamily="34" charset="0"/>
        <a:ea typeface="ヒラギノ角ゴ Pro W3" pitchFamily="-1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292929"/>
        </a:solidFill>
        <a:latin typeface="Arial" pitchFamily="34" charset="0"/>
        <a:ea typeface="ヒラギノ角ゴ Pro W3" pitchFamily="-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E7F037-4E27-47A5-9EE7-650C4E709A98}">
          <p14:sldIdLst>
            <p14:sldId id="1181"/>
            <p14:sldId id="1244"/>
            <p14:sldId id="1235"/>
            <p14:sldId id="1251"/>
            <p14:sldId id="1253"/>
            <p14:sldId id="1237"/>
            <p14:sldId id="1228"/>
            <p14:sldId id="1223"/>
            <p14:sldId id="1252"/>
            <p14:sldId id="1240"/>
            <p14:sldId id="1245"/>
            <p14:sldId id="1248"/>
            <p14:sldId id="1230"/>
            <p14:sldId id="1231"/>
          </p14:sldIdLst>
        </p14:section>
        <p14:section name="Untitled Section" id="{ACC5B0A4-FF86-4919-ACC7-9E96349A0C4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136"/>
    <a:srgbClr val="99CC00"/>
    <a:srgbClr val="FFCC66"/>
    <a:srgbClr val="FF6600"/>
    <a:srgbClr val="FF85A5"/>
    <a:srgbClr val="00B050"/>
    <a:srgbClr val="33CC33"/>
    <a:srgbClr val="C0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54" autoAdjust="0"/>
  </p:normalViewPr>
  <p:slideViewPr>
    <p:cSldViewPr snapToGrid="0">
      <p:cViewPr>
        <p:scale>
          <a:sx n="75" d="100"/>
          <a:sy n="75" d="100"/>
        </p:scale>
        <p:origin x="-1368" y="-378"/>
      </p:cViewPr>
      <p:guideLst>
        <p:guide orient="horz" pos="840"/>
        <p:guide pos="5463"/>
        <p:guide pos="2881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698" y="86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2838729233312E-2"/>
          <c:y val="8.8232358429598631E-2"/>
          <c:w val="0.89184333464441867"/>
          <c:h val="0.842455135369307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9CC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6600"/>
              </a:solidFill>
            </c:spPr>
          </c:dPt>
          <c:dLbls>
            <c:dLbl>
              <c:idx val="3"/>
              <c:layout>
                <c:manualLayout>
                  <c:x val="5.8003703632442713E-2"/>
                  <c:y val="1.45892002919255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002901210288548E-2"/>
                  <c:y val="1.89198522285053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Лист1!$A$2:$A$11</c:f>
              <c:strCache>
                <c:ptCount val="7"/>
                <c:pt idx="0">
                  <c:v>Техническая эксплуатация</c:v>
                </c:pt>
                <c:pt idx="1">
                  <c:v>Земельный налог</c:v>
                </c:pt>
                <c:pt idx="2">
                  <c:v>Имущественный налог</c:v>
                </c:pt>
                <c:pt idx="3">
                  <c:v>Страхование</c:v>
                </c:pt>
                <c:pt idx="4">
                  <c:v>Отчисления в фонд капитального ремонта</c:v>
                </c:pt>
                <c:pt idx="5">
                  <c:v>Вознаграждение Управляющей Компании</c:v>
                </c:pt>
                <c:pt idx="6">
                  <c:v>Прочее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395</c:v>
                </c:pt>
                <c:pt idx="1">
                  <c:v>100</c:v>
                </c:pt>
                <c:pt idx="2">
                  <c:v>550</c:v>
                </c:pt>
                <c:pt idx="3">
                  <c:v>50</c:v>
                </c:pt>
                <c:pt idx="4">
                  <c:v>177</c:v>
                </c:pt>
                <c:pt idx="5">
                  <c:v>154</c:v>
                </c:pt>
                <c:pt idx="6">
                  <c:v>22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  <a:ln>
                <a:prstDash val="lgDash"/>
              </a:ln>
            </c:spPr>
          </c:dPt>
          <c:dPt>
            <c:idx val="2"/>
            <c:bubble3D val="0"/>
            <c:spPr>
              <a:solidFill>
                <a:srgbClr val="FF6600"/>
              </a:solidFill>
              <a:ln>
                <a:prstDash val="lgDash"/>
              </a:ln>
            </c:spPr>
          </c:dPt>
          <c:dPt>
            <c:idx val="3"/>
            <c:bubble3D val="0"/>
            <c:spPr>
              <a:solidFill>
                <a:srgbClr val="FF6600"/>
              </a:solidFill>
              <a:ln>
                <a:prstDash val="lgDash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Аварийные</a:t>
                    </a:r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Доп</a:t>
                    </a:r>
                    <a:r>
                      <a:rPr lang="ru-RU"/>
                      <a:t>. </a:t>
                    </a:r>
                    <a:r>
                      <a:rPr lang="ru-RU" smtClean="0"/>
                      <a:t>Затраты</a:t>
                    </a:r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Плановые</a:t>
                    </a:r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Техническая Эксплуатация
</a:t>
                    </a:r>
                    <a:r>
                      <a:rPr lang="ru-RU" smtClean="0"/>
                      <a:t>50%</a:t>
                    </a:r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Аварийные</c:v>
                </c:pt>
                <c:pt idx="1">
                  <c:v>Доп. Затраты</c:v>
                </c:pt>
                <c:pt idx="2">
                  <c:v>Плановые</c:v>
                </c:pt>
                <c:pt idx="3">
                  <c:v>Техническая Эксплуатация</c:v>
                </c:pt>
                <c:pt idx="4">
                  <c:v>Внешняя Уборку</c:v>
                </c:pt>
                <c:pt idx="5">
                  <c:v>Безопасность</c:v>
                </c:pt>
                <c:pt idx="6">
                  <c:v>Управление</c:v>
                </c:pt>
                <c:pt idx="7">
                  <c:v>Вознаграждение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29</c:v>
                </c:pt>
                <c:pt idx="4">
                  <c:v>25</c:v>
                </c:pt>
                <c:pt idx="5">
                  <c:v>10</c:v>
                </c:pt>
                <c:pt idx="6">
                  <c:v>10</c:v>
                </c:pt>
                <c:pt idx="7">
                  <c:v>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2838729233312E-2"/>
          <c:y val="8.8232358429598631E-2"/>
          <c:w val="0.89184333464441867"/>
          <c:h val="0.842455135369307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9CC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6600"/>
              </a:solidFill>
            </c:spPr>
          </c:dPt>
          <c:dLbls>
            <c:dLbl>
              <c:idx val="3"/>
              <c:layout>
                <c:manualLayout>
                  <c:x val="5.8003703632442713E-2"/>
                  <c:y val="1.45892002919255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002901210288548E-2"/>
                  <c:y val="1.89198522285053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Лист1!$A$2:$A$11</c:f>
              <c:strCache>
                <c:ptCount val="7"/>
                <c:pt idx="0">
                  <c:v>Техническая эксплуатация</c:v>
                </c:pt>
                <c:pt idx="1">
                  <c:v>Земельный налог</c:v>
                </c:pt>
                <c:pt idx="2">
                  <c:v>Имущественный налог</c:v>
                </c:pt>
                <c:pt idx="3">
                  <c:v>Страхование</c:v>
                </c:pt>
                <c:pt idx="4">
                  <c:v>Отчисления в фонд капитального ремонта</c:v>
                </c:pt>
                <c:pt idx="5">
                  <c:v>Вознаграждение Управляющей Компании</c:v>
                </c:pt>
                <c:pt idx="6">
                  <c:v>Прочее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395</c:v>
                </c:pt>
                <c:pt idx="1">
                  <c:v>100</c:v>
                </c:pt>
                <c:pt idx="2">
                  <c:v>550</c:v>
                </c:pt>
                <c:pt idx="3">
                  <c:v>50</c:v>
                </c:pt>
                <c:pt idx="4">
                  <c:v>177</c:v>
                </c:pt>
                <c:pt idx="5">
                  <c:v>154</c:v>
                </c:pt>
                <c:pt idx="6">
                  <c:v>22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  <a:ln>
                <a:prstDash val="lgDash"/>
              </a:ln>
            </c:spPr>
          </c:dPt>
          <c:dPt>
            <c:idx val="2"/>
            <c:bubble3D val="0"/>
            <c:spPr>
              <a:solidFill>
                <a:srgbClr val="FF6600"/>
              </a:solidFill>
              <a:ln>
                <a:prstDash val="lgDash"/>
              </a:ln>
            </c:spPr>
          </c:dPt>
          <c:dPt>
            <c:idx val="3"/>
            <c:bubble3D val="0"/>
            <c:spPr>
              <a:solidFill>
                <a:srgbClr val="FF6600"/>
              </a:solidFill>
              <a:ln>
                <a:prstDash val="lgDash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Аварийные</a:t>
                    </a:r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Доп</a:t>
                    </a:r>
                    <a:r>
                      <a:rPr lang="ru-RU"/>
                      <a:t>. </a:t>
                    </a:r>
                    <a:r>
                      <a:rPr lang="ru-RU" smtClean="0"/>
                      <a:t>Затраты</a:t>
                    </a:r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Плановые</a:t>
                    </a:r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Техническая Эксплуатация
</a:t>
                    </a:r>
                    <a:r>
                      <a:rPr lang="ru-RU" smtClean="0"/>
                      <a:t>50%</a:t>
                    </a:r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Аварийные</c:v>
                </c:pt>
                <c:pt idx="1">
                  <c:v>Доп. Затраты</c:v>
                </c:pt>
                <c:pt idx="2">
                  <c:v>Плановые</c:v>
                </c:pt>
                <c:pt idx="3">
                  <c:v>Техническая Эксплуатация</c:v>
                </c:pt>
                <c:pt idx="4">
                  <c:v>Внешняя Уборку</c:v>
                </c:pt>
                <c:pt idx="5">
                  <c:v>Безопасность</c:v>
                </c:pt>
                <c:pt idx="6">
                  <c:v>Управление</c:v>
                </c:pt>
                <c:pt idx="7">
                  <c:v>Вознаграждение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29</c:v>
                </c:pt>
                <c:pt idx="4">
                  <c:v>25</c:v>
                </c:pt>
                <c:pt idx="5">
                  <c:v>10</c:v>
                </c:pt>
                <c:pt idx="6">
                  <c:v>10</c:v>
                </c:pt>
                <c:pt idx="7">
                  <c:v>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16FC8-6AB5-4A10-BC7B-E1997B9194FF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72D87-F8F8-43DB-8648-BC1877914B5A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Платежи Арендатора</a:t>
          </a:r>
          <a:endParaRPr lang="ru-RU" sz="1800" dirty="0">
            <a:latin typeface="Calibri" panose="020F0502020204030204" pitchFamily="34" charset="0"/>
          </a:endParaRPr>
        </a:p>
      </dgm:t>
    </dgm:pt>
    <dgm:pt modelId="{33732EFF-9EEC-4722-BF48-E8D1A5BA9D01}" type="parTrans" cxnId="{57C83B5A-6D7E-4B94-B0DF-0500C493FA90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23871037-B0C9-4D0A-810A-E1FCEF2AD323}" type="sibTrans" cxnId="{57C83B5A-6D7E-4B94-B0DF-0500C493FA90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39E03C39-13FA-4D9F-B224-D0E412163607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Базовая </a:t>
          </a:r>
          <a:r>
            <a:rPr lang="en-US" sz="1800" dirty="0" smtClean="0">
              <a:latin typeface="Calibri" panose="020F0502020204030204" pitchFamily="34" charset="0"/>
            </a:rPr>
            <a:t/>
          </a:r>
          <a:br>
            <a:rPr lang="en-US" sz="1800" dirty="0" smtClean="0">
              <a:latin typeface="Calibri" panose="020F0502020204030204" pitchFamily="34" charset="0"/>
            </a:rPr>
          </a:br>
          <a:r>
            <a:rPr lang="ru-RU" sz="1800" dirty="0" smtClean="0">
              <a:latin typeface="Calibri" panose="020F0502020204030204" pitchFamily="34" charset="0"/>
            </a:rPr>
            <a:t>АП</a:t>
          </a:r>
          <a:endParaRPr lang="ru-RU" sz="1800" dirty="0">
            <a:latin typeface="Calibri" panose="020F0502020204030204" pitchFamily="34" charset="0"/>
          </a:endParaRPr>
        </a:p>
      </dgm:t>
    </dgm:pt>
    <dgm:pt modelId="{6762B2C1-690F-4AE0-A0B0-566BE59A868E}" type="parTrans" cxnId="{12ADE702-A85D-42D4-BF3B-42C5D727386B}">
      <dgm:prSet custT="1"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40BBE2F-7E0C-4BCB-A9EF-74EE6D8B1457}" type="sibTrans" cxnId="{12ADE702-A85D-42D4-BF3B-42C5D727386B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6B292FB7-7282-40C4-BA5D-EBE9AE9B1A2D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Переменная АП</a:t>
          </a:r>
          <a:endParaRPr lang="ru-RU" sz="1800" dirty="0">
            <a:latin typeface="Calibri" panose="020F0502020204030204" pitchFamily="34" charset="0"/>
          </a:endParaRPr>
        </a:p>
      </dgm:t>
    </dgm:pt>
    <dgm:pt modelId="{3A54C2C3-A3D3-4832-A034-609C285066ED}" type="parTrans" cxnId="{5A38B845-5082-49A0-A379-7F1AB57D623C}">
      <dgm:prSet custT="1"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0C6C7DF-5B7D-4F41-8CE5-60A1BF2F0EF9}" type="sibTrans" cxnId="{5A38B845-5082-49A0-A379-7F1AB57D623C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338A67B-24EF-4166-8116-1EB83612BC12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Коммунальные платежи</a:t>
          </a:r>
          <a:endParaRPr lang="ru-RU" sz="1800" dirty="0">
            <a:latin typeface="Calibri" panose="020F0502020204030204" pitchFamily="34" charset="0"/>
          </a:endParaRPr>
        </a:p>
      </dgm:t>
    </dgm:pt>
    <dgm:pt modelId="{8D59A6D2-ACCD-4CC7-B360-3278BC0F8BFD}" type="parTrans" cxnId="{635D99F5-5648-4E9D-BA95-8FF0EF20CE2C}">
      <dgm:prSet/>
      <dgm:spPr/>
      <dgm:t>
        <a:bodyPr/>
        <a:lstStyle/>
        <a:p>
          <a:endParaRPr lang="ru-RU"/>
        </a:p>
      </dgm:t>
    </dgm:pt>
    <dgm:pt modelId="{3AB752FC-5654-4394-BBF6-4E1034953D96}" type="sibTrans" cxnId="{635D99F5-5648-4E9D-BA95-8FF0EF20CE2C}">
      <dgm:prSet/>
      <dgm:spPr/>
      <dgm:t>
        <a:bodyPr/>
        <a:lstStyle/>
        <a:p>
          <a:endParaRPr lang="ru-RU"/>
        </a:p>
      </dgm:t>
    </dgm:pt>
    <dgm:pt modelId="{E2CD34F9-F41A-4C86-AE47-0695C340E0B4}">
      <dgm:prSet phldrT="[Текст]" custT="1"/>
      <dgm:spPr/>
      <dgm:t>
        <a:bodyPr/>
        <a:lstStyle/>
        <a:p>
          <a:r>
            <a:rPr lang="ru-RU" sz="1800" smtClean="0">
              <a:latin typeface="Calibri" panose="020F0502020204030204" pitchFamily="34" charset="0"/>
            </a:rPr>
            <a:t>Операционные расходы</a:t>
          </a:r>
          <a:endParaRPr lang="ru-RU" sz="1800" dirty="0">
            <a:latin typeface="Calibri" panose="020F0502020204030204" pitchFamily="34" charset="0"/>
          </a:endParaRPr>
        </a:p>
      </dgm:t>
    </dgm:pt>
    <dgm:pt modelId="{EFBC4D82-1344-45DF-B437-23F8887A34DE}" type="parTrans" cxnId="{7C748DB0-B9C4-4536-92C9-7C4CC6D589E6}">
      <dgm:prSet/>
      <dgm:spPr/>
      <dgm:t>
        <a:bodyPr/>
        <a:lstStyle/>
        <a:p>
          <a:endParaRPr lang="ru-RU"/>
        </a:p>
      </dgm:t>
    </dgm:pt>
    <dgm:pt modelId="{316AA897-33E8-4B1D-98DA-2C5E248A325F}" type="sibTrans" cxnId="{7C748DB0-B9C4-4536-92C9-7C4CC6D589E6}">
      <dgm:prSet/>
      <dgm:spPr/>
      <dgm:t>
        <a:bodyPr/>
        <a:lstStyle/>
        <a:p>
          <a:endParaRPr lang="ru-RU"/>
        </a:p>
      </dgm:t>
    </dgm:pt>
    <dgm:pt modelId="{6AF74DE7-57D0-4B3C-A887-70E2AE915DDF}" type="pres">
      <dgm:prSet presAssocID="{95D16FC8-6AB5-4A10-BC7B-E1997B9194F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5FEE2-9FDA-4BC0-A04F-6B4C834D704A}" type="pres">
      <dgm:prSet presAssocID="{95D16FC8-6AB5-4A10-BC7B-E1997B9194FF}" presName="hierFlow" presStyleCnt="0"/>
      <dgm:spPr/>
      <dgm:t>
        <a:bodyPr/>
        <a:lstStyle/>
        <a:p>
          <a:endParaRPr lang="ru-RU"/>
        </a:p>
      </dgm:t>
    </dgm:pt>
    <dgm:pt modelId="{5FEF1D34-9068-46CB-8003-EABD8EC56C7E}" type="pres">
      <dgm:prSet presAssocID="{95D16FC8-6AB5-4A10-BC7B-E1997B9194F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5C3056-25C2-4929-B1AB-72B72A27E88C}" type="pres">
      <dgm:prSet presAssocID="{B4D72D87-F8F8-43DB-8648-BC1877914B5A}" presName="Name14" presStyleCnt="0"/>
      <dgm:spPr/>
      <dgm:t>
        <a:bodyPr/>
        <a:lstStyle/>
        <a:p>
          <a:endParaRPr lang="ru-RU"/>
        </a:p>
      </dgm:t>
    </dgm:pt>
    <dgm:pt modelId="{46E0C52B-9BD5-432B-BB37-C60A2E0A6D9C}" type="pres">
      <dgm:prSet presAssocID="{B4D72D87-F8F8-43DB-8648-BC1877914B5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A3748-A1DB-4F56-B8F9-466B4AE31EAF}" type="pres">
      <dgm:prSet presAssocID="{B4D72D87-F8F8-43DB-8648-BC1877914B5A}" presName="hierChild2" presStyleCnt="0"/>
      <dgm:spPr/>
      <dgm:t>
        <a:bodyPr/>
        <a:lstStyle/>
        <a:p>
          <a:endParaRPr lang="ru-RU"/>
        </a:p>
      </dgm:t>
    </dgm:pt>
    <dgm:pt modelId="{24992982-BE73-4922-A488-077A33E30308}" type="pres">
      <dgm:prSet presAssocID="{6762B2C1-690F-4AE0-A0B0-566BE59A868E}" presName="Name19" presStyleLbl="parChTrans1D2" presStyleIdx="0" presStyleCnt="2"/>
      <dgm:spPr/>
      <dgm:t>
        <a:bodyPr/>
        <a:lstStyle/>
        <a:p>
          <a:endParaRPr lang="ru-RU"/>
        </a:p>
      </dgm:t>
    </dgm:pt>
    <dgm:pt modelId="{C1972DD1-12F0-451A-B813-AAAF5338E46C}" type="pres">
      <dgm:prSet presAssocID="{39E03C39-13FA-4D9F-B224-D0E412163607}" presName="Name21" presStyleCnt="0"/>
      <dgm:spPr/>
      <dgm:t>
        <a:bodyPr/>
        <a:lstStyle/>
        <a:p>
          <a:endParaRPr lang="ru-RU"/>
        </a:p>
      </dgm:t>
    </dgm:pt>
    <dgm:pt modelId="{01D33FCC-69C1-4E6E-8A94-ECDF646037E0}" type="pres">
      <dgm:prSet presAssocID="{39E03C39-13FA-4D9F-B224-D0E412163607}" presName="level2Shape" presStyleLbl="node2" presStyleIdx="0" presStyleCnt="2"/>
      <dgm:spPr/>
      <dgm:t>
        <a:bodyPr/>
        <a:lstStyle/>
        <a:p>
          <a:endParaRPr lang="ru-RU"/>
        </a:p>
      </dgm:t>
    </dgm:pt>
    <dgm:pt modelId="{EDBB50BA-75AE-4719-BCAB-A82637E10A40}" type="pres">
      <dgm:prSet presAssocID="{39E03C39-13FA-4D9F-B224-D0E412163607}" presName="hierChild3" presStyleCnt="0"/>
      <dgm:spPr/>
      <dgm:t>
        <a:bodyPr/>
        <a:lstStyle/>
        <a:p>
          <a:endParaRPr lang="ru-RU"/>
        </a:p>
      </dgm:t>
    </dgm:pt>
    <dgm:pt modelId="{E077017E-D9F8-4A60-A2C9-1B9FC5AB6BFA}" type="pres">
      <dgm:prSet presAssocID="{3A54C2C3-A3D3-4832-A034-609C285066ED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4D92DD0-45B3-46FC-BCFE-F80BBD96C166}" type="pres">
      <dgm:prSet presAssocID="{6B292FB7-7282-40C4-BA5D-EBE9AE9B1A2D}" presName="Name21" presStyleCnt="0"/>
      <dgm:spPr/>
      <dgm:t>
        <a:bodyPr/>
        <a:lstStyle/>
        <a:p>
          <a:endParaRPr lang="ru-RU"/>
        </a:p>
      </dgm:t>
    </dgm:pt>
    <dgm:pt modelId="{FE8CF7BF-F35F-4EC3-8746-2731FC4CB52C}" type="pres">
      <dgm:prSet presAssocID="{6B292FB7-7282-40C4-BA5D-EBE9AE9B1A2D}" presName="level2Shape" presStyleLbl="node2" presStyleIdx="1" presStyleCnt="2"/>
      <dgm:spPr/>
      <dgm:t>
        <a:bodyPr/>
        <a:lstStyle/>
        <a:p>
          <a:endParaRPr lang="ru-RU"/>
        </a:p>
      </dgm:t>
    </dgm:pt>
    <dgm:pt modelId="{7FD7202F-C19D-40FC-B68D-AE5AC568C7B4}" type="pres">
      <dgm:prSet presAssocID="{6B292FB7-7282-40C4-BA5D-EBE9AE9B1A2D}" presName="hierChild3" presStyleCnt="0"/>
      <dgm:spPr/>
      <dgm:t>
        <a:bodyPr/>
        <a:lstStyle/>
        <a:p>
          <a:endParaRPr lang="ru-RU"/>
        </a:p>
      </dgm:t>
    </dgm:pt>
    <dgm:pt modelId="{F5886B95-B543-4935-B21A-E45EB11E469A}" type="pres">
      <dgm:prSet presAssocID="{8D59A6D2-ACCD-4CC7-B360-3278BC0F8BFD}" presName="Name19" presStyleLbl="parChTrans1D3" presStyleIdx="0" presStyleCnt="2"/>
      <dgm:spPr/>
      <dgm:t>
        <a:bodyPr/>
        <a:lstStyle/>
        <a:p>
          <a:endParaRPr lang="ru-RU"/>
        </a:p>
      </dgm:t>
    </dgm:pt>
    <dgm:pt modelId="{D5A70A2D-02CF-4F60-8C5B-F346BE8E0DA8}" type="pres">
      <dgm:prSet presAssocID="{A338A67B-24EF-4166-8116-1EB83612BC12}" presName="Name21" presStyleCnt="0"/>
      <dgm:spPr/>
      <dgm:t>
        <a:bodyPr/>
        <a:lstStyle/>
        <a:p>
          <a:endParaRPr lang="ru-RU"/>
        </a:p>
      </dgm:t>
    </dgm:pt>
    <dgm:pt modelId="{9679E36C-AFEC-4201-83D5-5F80622BCCF3}" type="pres">
      <dgm:prSet presAssocID="{A338A67B-24EF-4166-8116-1EB83612BC12}" presName="level2Shape" presStyleLbl="node3" presStyleIdx="0" presStyleCnt="2" custScaleX="134757" custLinFactNeighborX="-31996" custLinFactNeighborY="-1297"/>
      <dgm:spPr/>
      <dgm:t>
        <a:bodyPr/>
        <a:lstStyle/>
        <a:p>
          <a:endParaRPr lang="ru-RU"/>
        </a:p>
      </dgm:t>
    </dgm:pt>
    <dgm:pt modelId="{7229DF36-6755-4CE6-8A25-F18969113786}" type="pres">
      <dgm:prSet presAssocID="{A338A67B-24EF-4166-8116-1EB83612BC12}" presName="hierChild3" presStyleCnt="0"/>
      <dgm:spPr/>
      <dgm:t>
        <a:bodyPr/>
        <a:lstStyle/>
        <a:p>
          <a:endParaRPr lang="ru-RU"/>
        </a:p>
      </dgm:t>
    </dgm:pt>
    <dgm:pt modelId="{2417C0A0-6B63-4879-A1AD-6D5E2007651F}" type="pres">
      <dgm:prSet presAssocID="{EFBC4D82-1344-45DF-B437-23F8887A34DE}" presName="Name19" presStyleLbl="parChTrans1D3" presStyleIdx="1" presStyleCnt="2"/>
      <dgm:spPr/>
      <dgm:t>
        <a:bodyPr/>
        <a:lstStyle/>
        <a:p>
          <a:endParaRPr lang="ru-RU"/>
        </a:p>
      </dgm:t>
    </dgm:pt>
    <dgm:pt modelId="{3911A92A-E1FF-49AD-9BBA-5286B275AB40}" type="pres">
      <dgm:prSet presAssocID="{E2CD34F9-F41A-4C86-AE47-0695C340E0B4}" presName="Name21" presStyleCnt="0"/>
      <dgm:spPr/>
    </dgm:pt>
    <dgm:pt modelId="{CCC26CCB-033B-4E58-858E-E368BCD035B7}" type="pres">
      <dgm:prSet presAssocID="{E2CD34F9-F41A-4C86-AE47-0695C340E0B4}" presName="level2Shape" presStyleLbl="node3" presStyleIdx="1" presStyleCnt="2" custScaleX="123199" custLinFactNeighborX="-39779" custLinFactNeighborY="-1"/>
      <dgm:spPr/>
      <dgm:t>
        <a:bodyPr/>
        <a:lstStyle/>
        <a:p>
          <a:endParaRPr lang="ru-RU"/>
        </a:p>
      </dgm:t>
    </dgm:pt>
    <dgm:pt modelId="{D18EAA77-B66B-4F04-B236-CFF1D594B133}" type="pres">
      <dgm:prSet presAssocID="{E2CD34F9-F41A-4C86-AE47-0695C340E0B4}" presName="hierChild3" presStyleCnt="0"/>
      <dgm:spPr/>
    </dgm:pt>
    <dgm:pt modelId="{0B833C4C-5D1F-4B19-91B5-87B365880CA0}" type="pres">
      <dgm:prSet presAssocID="{95D16FC8-6AB5-4A10-BC7B-E1997B9194FF}" presName="bgShapesFlow" presStyleCnt="0"/>
      <dgm:spPr/>
      <dgm:t>
        <a:bodyPr/>
        <a:lstStyle/>
        <a:p>
          <a:endParaRPr lang="ru-RU"/>
        </a:p>
      </dgm:t>
    </dgm:pt>
  </dgm:ptLst>
  <dgm:cxnLst>
    <dgm:cxn modelId="{B00CD646-533E-4BDD-B77B-2242D6EB70EA}" type="presOf" srcId="{A338A67B-24EF-4166-8116-1EB83612BC12}" destId="{9679E36C-AFEC-4201-83D5-5F80622BCCF3}" srcOrd="0" destOrd="0" presId="urn:microsoft.com/office/officeart/2005/8/layout/hierarchy6"/>
    <dgm:cxn modelId="{12ADE702-A85D-42D4-BF3B-42C5D727386B}" srcId="{B4D72D87-F8F8-43DB-8648-BC1877914B5A}" destId="{39E03C39-13FA-4D9F-B224-D0E412163607}" srcOrd="0" destOrd="0" parTransId="{6762B2C1-690F-4AE0-A0B0-566BE59A868E}" sibTransId="{A40BBE2F-7E0C-4BCB-A9EF-74EE6D8B1457}"/>
    <dgm:cxn modelId="{99CA59D7-CFC2-4FE0-BA72-2EABAAD21774}" type="presOf" srcId="{6762B2C1-690F-4AE0-A0B0-566BE59A868E}" destId="{24992982-BE73-4922-A488-077A33E30308}" srcOrd="0" destOrd="0" presId="urn:microsoft.com/office/officeart/2005/8/layout/hierarchy6"/>
    <dgm:cxn modelId="{0E4B6C7D-ED09-4256-9EBF-71C0C9DBBA85}" type="presOf" srcId="{B4D72D87-F8F8-43DB-8648-BC1877914B5A}" destId="{46E0C52B-9BD5-432B-BB37-C60A2E0A6D9C}" srcOrd="0" destOrd="0" presId="urn:microsoft.com/office/officeart/2005/8/layout/hierarchy6"/>
    <dgm:cxn modelId="{7C748DB0-B9C4-4536-92C9-7C4CC6D589E6}" srcId="{6B292FB7-7282-40C4-BA5D-EBE9AE9B1A2D}" destId="{E2CD34F9-F41A-4C86-AE47-0695C340E0B4}" srcOrd="1" destOrd="0" parTransId="{EFBC4D82-1344-45DF-B437-23F8887A34DE}" sibTransId="{316AA897-33E8-4B1D-98DA-2C5E248A325F}"/>
    <dgm:cxn modelId="{1A2B5709-C2D6-436E-8295-6286D6ADC702}" type="presOf" srcId="{95D16FC8-6AB5-4A10-BC7B-E1997B9194FF}" destId="{6AF74DE7-57D0-4B3C-A887-70E2AE915DDF}" srcOrd="0" destOrd="0" presId="urn:microsoft.com/office/officeart/2005/8/layout/hierarchy6"/>
    <dgm:cxn modelId="{41F7F4D5-C983-4CC0-9D02-F1620E661602}" type="presOf" srcId="{E2CD34F9-F41A-4C86-AE47-0695C340E0B4}" destId="{CCC26CCB-033B-4E58-858E-E368BCD035B7}" srcOrd="0" destOrd="0" presId="urn:microsoft.com/office/officeart/2005/8/layout/hierarchy6"/>
    <dgm:cxn modelId="{5A38B845-5082-49A0-A379-7F1AB57D623C}" srcId="{B4D72D87-F8F8-43DB-8648-BC1877914B5A}" destId="{6B292FB7-7282-40C4-BA5D-EBE9AE9B1A2D}" srcOrd="1" destOrd="0" parTransId="{3A54C2C3-A3D3-4832-A034-609C285066ED}" sibTransId="{A0C6C7DF-5B7D-4F41-8CE5-60A1BF2F0EF9}"/>
    <dgm:cxn modelId="{74EA9057-543F-47FF-835E-BD2EC845566D}" type="presOf" srcId="{EFBC4D82-1344-45DF-B437-23F8887A34DE}" destId="{2417C0A0-6B63-4879-A1AD-6D5E2007651F}" srcOrd="0" destOrd="0" presId="urn:microsoft.com/office/officeart/2005/8/layout/hierarchy6"/>
    <dgm:cxn modelId="{6F2F4708-5E21-4A50-B91C-1D98AE81F3A6}" type="presOf" srcId="{3A54C2C3-A3D3-4832-A034-609C285066ED}" destId="{E077017E-D9F8-4A60-A2C9-1B9FC5AB6BFA}" srcOrd="0" destOrd="0" presId="urn:microsoft.com/office/officeart/2005/8/layout/hierarchy6"/>
    <dgm:cxn modelId="{647586C6-2EBF-4959-A9EE-14ECCEF82836}" type="presOf" srcId="{39E03C39-13FA-4D9F-B224-D0E412163607}" destId="{01D33FCC-69C1-4E6E-8A94-ECDF646037E0}" srcOrd="0" destOrd="0" presId="urn:microsoft.com/office/officeart/2005/8/layout/hierarchy6"/>
    <dgm:cxn modelId="{57C83B5A-6D7E-4B94-B0DF-0500C493FA90}" srcId="{95D16FC8-6AB5-4A10-BC7B-E1997B9194FF}" destId="{B4D72D87-F8F8-43DB-8648-BC1877914B5A}" srcOrd="0" destOrd="0" parTransId="{33732EFF-9EEC-4722-BF48-E8D1A5BA9D01}" sibTransId="{23871037-B0C9-4D0A-810A-E1FCEF2AD323}"/>
    <dgm:cxn modelId="{635D99F5-5648-4E9D-BA95-8FF0EF20CE2C}" srcId="{6B292FB7-7282-40C4-BA5D-EBE9AE9B1A2D}" destId="{A338A67B-24EF-4166-8116-1EB83612BC12}" srcOrd="0" destOrd="0" parTransId="{8D59A6D2-ACCD-4CC7-B360-3278BC0F8BFD}" sibTransId="{3AB752FC-5654-4394-BBF6-4E1034953D96}"/>
    <dgm:cxn modelId="{30175217-E9C4-4707-A571-1D609E21E1A5}" type="presOf" srcId="{6B292FB7-7282-40C4-BA5D-EBE9AE9B1A2D}" destId="{FE8CF7BF-F35F-4EC3-8746-2731FC4CB52C}" srcOrd="0" destOrd="0" presId="urn:microsoft.com/office/officeart/2005/8/layout/hierarchy6"/>
    <dgm:cxn modelId="{4EC56275-DDE3-4681-8421-CEB59FAD858B}" type="presOf" srcId="{8D59A6D2-ACCD-4CC7-B360-3278BC0F8BFD}" destId="{F5886B95-B543-4935-B21A-E45EB11E469A}" srcOrd="0" destOrd="0" presId="urn:microsoft.com/office/officeart/2005/8/layout/hierarchy6"/>
    <dgm:cxn modelId="{4A2EA59E-2E05-43E1-BABB-F217497C83B2}" type="presParOf" srcId="{6AF74DE7-57D0-4B3C-A887-70E2AE915DDF}" destId="{4555FEE2-9FDA-4BC0-A04F-6B4C834D704A}" srcOrd="0" destOrd="0" presId="urn:microsoft.com/office/officeart/2005/8/layout/hierarchy6"/>
    <dgm:cxn modelId="{E573C8A4-56BB-471D-B352-33115F436396}" type="presParOf" srcId="{4555FEE2-9FDA-4BC0-A04F-6B4C834D704A}" destId="{5FEF1D34-9068-46CB-8003-EABD8EC56C7E}" srcOrd="0" destOrd="0" presId="urn:microsoft.com/office/officeart/2005/8/layout/hierarchy6"/>
    <dgm:cxn modelId="{490B6DE3-5CAF-4521-B25A-1B26E8C33895}" type="presParOf" srcId="{5FEF1D34-9068-46CB-8003-EABD8EC56C7E}" destId="{875C3056-25C2-4929-B1AB-72B72A27E88C}" srcOrd="0" destOrd="0" presId="urn:microsoft.com/office/officeart/2005/8/layout/hierarchy6"/>
    <dgm:cxn modelId="{863DDDD5-1324-4E89-95CB-616B416CA5B2}" type="presParOf" srcId="{875C3056-25C2-4929-B1AB-72B72A27E88C}" destId="{46E0C52B-9BD5-432B-BB37-C60A2E0A6D9C}" srcOrd="0" destOrd="0" presId="urn:microsoft.com/office/officeart/2005/8/layout/hierarchy6"/>
    <dgm:cxn modelId="{2D1A82BE-ED1A-4D15-9126-36DC52763D60}" type="presParOf" srcId="{875C3056-25C2-4929-B1AB-72B72A27E88C}" destId="{D02A3748-A1DB-4F56-B8F9-466B4AE31EAF}" srcOrd="1" destOrd="0" presId="urn:microsoft.com/office/officeart/2005/8/layout/hierarchy6"/>
    <dgm:cxn modelId="{64124BF6-DB88-4EC0-AA1D-3F49A632FEA5}" type="presParOf" srcId="{D02A3748-A1DB-4F56-B8F9-466B4AE31EAF}" destId="{24992982-BE73-4922-A488-077A33E30308}" srcOrd="0" destOrd="0" presId="urn:microsoft.com/office/officeart/2005/8/layout/hierarchy6"/>
    <dgm:cxn modelId="{5C2EF84D-222E-4567-9FE9-936F3A853F38}" type="presParOf" srcId="{D02A3748-A1DB-4F56-B8F9-466B4AE31EAF}" destId="{C1972DD1-12F0-451A-B813-AAAF5338E46C}" srcOrd="1" destOrd="0" presId="urn:microsoft.com/office/officeart/2005/8/layout/hierarchy6"/>
    <dgm:cxn modelId="{E7D18969-35A5-40DC-9AF9-19A506E8EF7C}" type="presParOf" srcId="{C1972DD1-12F0-451A-B813-AAAF5338E46C}" destId="{01D33FCC-69C1-4E6E-8A94-ECDF646037E0}" srcOrd="0" destOrd="0" presId="urn:microsoft.com/office/officeart/2005/8/layout/hierarchy6"/>
    <dgm:cxn modelId="{2AF76688-7429-45FD-966A-C5C56E57C163}" type="presParOf" srcId="{C1972DD1-12F0-451A-B813-AAAF5338E46C}" destId="{EDBB50BA-75AE-4719-BCAB-A82637E10A40}" srcOrd="1" destOrd="0" presId="urn:microsoft.com/office/officeart/2005/8/layout/hierarchy6"/>
    <dgm:cxn modelId="{271324D5-4459-414A-AEA0-83DB20C4B739}" type="presParOf" srcId="{D02A3748-A1DB-4F56-B8F9-466B4AE31EAF}" destId="{E077017E-D9F8-4A60-A2C9-1B9FC5AB6BFA}" srcOrd="2" destOrd="0" presId="urn:microsoft.com/office/officeart/2005/8/layout/hierarchy6"/>
    <dgm:cxn modelId="{6D6EE2AA-0BAD-4987-89FE-DDA659621B87}" type="presParOf" srcId="{D02A3748-A1DB-4F56-B8F9-466B4AE31EAF}" destId="{B4D92DD0-45B3-46FC-BCFE-F80BBD96C166}" srcOrd="3" destOrd="0" presId="urn:microsoft.com/office/officeart/2005/8/layout/hierarchy6"/>
    <dgm:cxn modelId="{3636AB48-4480-4C5C-B920-8F45A6EFE1B3}" type="presParOf" srcId="{B4D92DD0-45B3-46FC-BCFE-F80BBD96C166}" destId="{FE8CF7BF-F35F-4EC3-8746-2731FC4CB52C}" srcOrd="0" destOrd="0" presId="urn:microsoft.com/office/officeart/2005/8/layout/hierarchy6"/>
    <dgm:cxn modelId="{A673E72E-CB9C-4B3B-BBDF-043D44631C04}" type="presParOf" srcId="{B4D92DD0-45B3-46FC-BCFE-F80BBD96C166}" destId="{7FD7202F-C19D-40FC-B68D-AE5AC568C7B4}" srcOrd="1" destOrd="0" presId="urn:microsoft.com/office/officeart/2005/8/layout/hierarchy6"/>
    <dgm:cxn modelId="{5F2B41D9-027A-4027-A782-E03F2D3FF637}" type="presParOf" srcId="{7FD7202F-C19D-40FC-B68D-AE5AC568C7B4}" destId="{F5886B95-B543-4935-B21A-E45EB11E469A}" srcOrd="0" destOrd="0" presId="urn:microsoft.com/office/officeart/2005/8/layout/hierarchy6"/>
    <dgm:cxn modelId="{A15CB24D-2A0A-4F46-964E-31886D0C5253}" type="presParOf" srcId="{7FD7202F-C19D-40FC-B68D-AE5AC568C7B4}" destId="{D5A70A2D-02CF-4F60-8C5B-F346BE8E0DA8}" srcOrd="1" destOrd="0" presId="urn:microsoft.com/office/officeart/2005/8/layout/hierarchy6"/>
    <dgm:cxn modelId="{571FA23E-15A3-4F21-835C-C0320DB1603D}" type="presParOf" srcId="{D5A70A2D-02CF-4F60-8C5B-F346BE8E0DA8}" destId="{9679E36C-AFEC-4201-83D5-5F80622BCCF3}" srcOrd="0" destOrd="0" presId="urn:microsoft.com/office/officeart/2005/8/layout/hierarchy6"/>
    <dgm:cxn modelId="{4151AE87-C870-4211-BD5C-37B7ADC746AD}" type="presParOf" srcId="{D5A70A2D-02CF-4F60-8C5B-F346BE8E0DA8}" destId="{7229DF36-6755-4CE6-8A25-F18969113786}" srcOrd="1" destOrd="0" presId="urn:microsoft.com/office/officeart/2005/8/layout/hierarchy6"/>
    <dgm:cxn modelId="{B7B923A7-52C0-4E2C-9138-32967E4E2577}" type="presParOf" srcId="{7FD7202F-C19D-40FC-B68D-AE5AC568C7B4}" destId="{2417C0A0-6B63-4879-A1AD-6D5E2007651F}" srcOrd="2" destOrd="0" presId="urn:microsoft.com/office/officeart/2005/8/layout/hierarchy6"/>
    <dgm:cxn modelId="{AFDFAE06-723F-4044-917C-CCF6B9C8D405}" type="presParOf" srcId="{7FD7202F-C19D-40FC-B68D-AE5AC568C7B4}" destId="{3911A92A-E1FF-49AD-9BBA-5286B275AB40}" srcOrd="3" destOrd="0" presId="urn:microsoft.com/office/officeart/2005/8/layout/hierarchy6"/>
    <dgm:cxn modelId="{4EABF95C-9656-4B5F-859A-69913DD8DBF5}" type="presParOf" srcId="{3911A92A-E1FF-49AD-9BBA-5286B275AB40}" destId="{CCC26CCB-033B-4E58-858E-E368BCD035B7}" srcOrd="0" destOrd="0" presId="urn:microsoft.com/office/officeart/2005/8/layout/hierarchy6"/>
    <dgm:cxn modelId="{006C076B-9282-41F2-9B81-5D4BF6EEE918}" type="presParOf" srcId="{3911A92A-E1FF-49AD-9BBA-5286B275AB40}" destId="{D18EAA77-B66B-4F04-B236-CFF1D594B133}" srcOrd="1" destOrd="0" presId="urn:microsoft.com/office/officeart/2005/8/layout/hierarchy6"/>
    <dgm:cxn modelId="{93B523C5-FD1D-42E9-BA01-1ED499C158EB}" type="presParOf" srcId="{6AF74DE7-57D0-4B3C-A887-70E2AE915DDF}" destId="{0B833C4C-5D1F-4B19-91B5-87B365880CA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16FC8-6AB5-4A10-BC7B-E1997B9194FF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72D87-F8F8-43DB-8648-BC1877914B5A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Платежи Арендатора</a:t>
          </a:r>
          <a:endParaRPr lang="ru-RU" sz="1800" dirty="0">
            <a:latin typeface="Calibri" panose="020F0502020204030204" pitchFamily="34" charset="0"/>
          </a:endParaRPr>
        </a:p>
      </dgm:t>
    </dgm:pt>
    <dgm:pt modelId="{33732EFF-9EEC-4722-BF48-E8D1A5BA9D01}" type="parTrans" cxnId="{57C83B5A-6D7E-4B94-B0DF-0500C493FA90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23871037-B0C9-4D0A-810A-E1FCEF2AD323}" type="sibTrans" cxnId="{57C83B5A-6D7E-4B94-B0DF-0500C493FA90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39E03C39-13FA-4D9F-B224-D0E412163607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Базовая </a:t>
          </a:r>
          <a:r>
            <a:rPr lang="en-US" sz="1800" dirty="0" smtClean="0">
              <a:latin typeface="Calibri" panose="020F0502020204030204" pitchFamily="34" charset="0"/>
            </a:rPr>
            <a:t/>
          </a:r>
          <a:br>
            <a:rPr lang="en-US" sz="1800" dirty="0" smtClean="0">
              <a:latin typeface="Calibri" panose="020F0502020204030204" pitchFamily="34" charset="0"/>
            </a:rPr>
          </a:br>
          <a:r>
            <a:rPr lang="ru-RU" sz="1800" dirty="0" smtClean="0">
              <a:latin typeface="Calibri" panose="020F0502020204030204" pitchFamily="34" charset="0"/>
            </a:rPr>
            <a:t>АП</a:t>
          </a:r>
          <a:endParaRPr lang="ru-RU" sz="1800" dirty="0">
            <a:latin typeface="Calibri" panose="020F0502020204030204" pitchFamily="34" charset="0"/>
          </a:endParaRPr>
        </a:p>
      </dgm:t>
    </dgm:pt>
    <dgm:pt modelId="{6762B2C1-690F-4AE0-A0B0-566BE59A868E}" type="parTrans" cxnId="{12ADE702-A85D-42D4-BF3B-42C5D727386B}">
      <dgm:prSet custT="1"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40BBE2F-7E0C-4BCB-A9EF-74EE6D8B1457}" type="sibTrans" cxnId="{12ADE702-A85D-42D4-BF3B-42C5D727386B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6B292FB7-7282-40C4-BA5D-EBE9AE9B1A2D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Переменная АП</a:t>
          </a:r>
          <a:endParaRPr lang="ru-RU" sz="1800" dirty="0">
            <a:latin typeface="Calibri" panose="020F0502020204030204" pitchFamily="34" charset="0"/>
          </a:endParaRPr>
        </a:p>
      </dgm:t>
    </dgm:pt>
    <dgm:pt modelId="{3A54C2C3-A3D3-4832-A034-609C285066ED}" type="parTrans" cxnId="{5A38B845-5082-49A0-A379-7F1AB57D623C}">
      <dgm:prSet custT="1"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0C6C7DF-5B7D-4F41-8CE5-60A1BF2F0EF9}" type="sibTrans" cxnId="{5A38B845-5082-49A0-A379-7F1AB57D623C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338A67B-24EF-4166-8116-1EB83612BC12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Коммунальные платежи</a:t>
          </a:r>
          <a:endParaRPr lang="ru-RU" sz="1800" dirty="0">
            <a:latin typeface="Calibri" panose="020F0502020204030204" pitchFamily="34" charset="0"/>
          </a:endParaRPr>
        </a:p>
      </dgm:t>
    </dgm:pt>
    <dgm:pt modelId="{8D59A6D2-ACCD-4CC7-B360-3278BC0F8BFD}" type="parTrans" cxnId="{635D99F5-5648-4E9D-BA95-8FF0EF20CE2C}">
      <dgm:prSet/>
      <dgm:spPr/>
      <dgm:t>
        <a:bodyPr/>
        <a:lstStyle/>
        <a:p>
          <a:endParaRPr lang="ru-RU"/>
        </a:p>
      </dgm:t>
    </dgm:pt>
    <dgm:pt modelId="{3AB752FC-5654-4394-BBF6-4E1034953D96}" type="sibTrans" cxnId="{635D99F5-5648-4E9D-BA95-8FF0EF20CE2C}">
      <dgm:prSet/>
      <dgm:spPr/>
      <dgm:t>
        <a:bodyPr/>
        <a:lstStyle/>
        <a:p>
          <a:endParaRPr lang="ru-RU"/>
        </a:p>
      </dgm:t>
    </dgm:pt>
    <dgm:pt modelId="{E2CD34F9-F41A-4C86-AE47-0695C340E0B4}">
      <dgm:prSet phldrT="[Текст]" custT="1"/>
      <dgm:spPr/>
      <dgm:t>
        <a:bodyPr/>
        <a:lstStyle/>
        <a:p>
          <a:r>
            <a:rPr lang="ru-RU" sz="1800" smtClean="0">
              <a:latin typeface="Calibri" panose="020F0502020204030204" pitchFamily="34" charset="0"/>
            </a:rPr>
            <a:t>Операционные расходы</a:t>
          </a:r>
          <a:endParaRPr lang="ru-RU" sz="1800" dirty="0">
            <a:latin typeface="Calibri" panose="020F0502020204030204" pitchFamily="34" charset="0"/>
          </a:endParaRPr>
        </a:p>
      </dgm:t>
    </dgm:pt>
    <dgm:pt modelId="{EFBC4D82-1344-45DF-B437-23F8887A34DE}" type="parTrans" cxnId="{7C748DB0-B9C4-4536-92C9-7C4CC6D589E6}">
      <dgm:prSet/>
      <dgm:spPr/>
      <dgm:t>
        <a:bodyPr/>
        <a:lstStyle/>
        <a:p>
          <a:endParaRPr lang="ru-RU"/>
        </a:p>
      </dgm:t>
    </dgm:pt>
    <dgm:pt modelId="{316AA897-33E8-4B1D-98DA-2C5E248A325F}" type="sibTrans" cxnId="{7C748DB0-B9C4-4536-92C9-7C4CC6D589E6}">
      <dgm:prSet/>
      <dgm:spPr/>
      <dgm:t>
        <a:bodyPr/>
        <a:lstStyle/>
        <a:p>
          <a:endParaRPr lang="ru-RU"/>
        </a:p>
      </dgm:t>
    </dgm:pt>
    <dgm:pt modelId="{6AF74DE7-57D0-4B3C-A887-70E2AE915DDF}" type="pres">
      <dgm:prSet presAssocID="{95D16FC8-6AB5-4A10-BC7B-E1997B9194F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5FEE2-9FDA-4BC0-A04F-6B4C834D704A}" type="pres">
      <dgm:prSet presAssocID="{95D16FC8-6AB5-4A10-BC7B-E1997B9194FF}" presName="hierFlow" presStyleCnt="0"/>
      <dgm:spPr/>
      <dgm:t>
        <a:bodyPr/>
        <a:lstStyle/>
        <a:p>
          <a:endParaRPr lang="ru-RU"/>
        </a:p>
      </dgm:t>
    </dgm:pt>
    <dgm:pt modelId="{5FEF1D34-9068-46CB-8003-EABD8EC56C7E}" type="pres">
      <dgm:prSet presAssocID="{95D16FC8-6AB5-4A10-BC7B-E1997B9194F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5C3056-25C2-4929-B1AB-72B72A27E88C}" type="pres">
      <dgm:prSet presAssocID="{B4D72D87-F8F8-43DB-8648-BC1877914B5A}" presName="Name14" presStyleCnt="0"/>
      <dgm:spPr/>
      <dgm:t>
        <a:bodyPr/>
        <a:lstStyle/>
        <a:p>
          <a:endParaRPr lang="ru-RU"/>
        </a:p>
      </dgm:t>
    </dgm:pt>
    <dgm:pt modelId="{46E0C52B-9BD5-432B-BB37-C60A2E0A6D9C}" type="pres">
      <dgm:prSet presAssocID="{B4D72D87-F8F8-43DB-8648-BC1877914B5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A3748-A1DB-4F56-B8F9-466B4AE31EAF}" type="pres">
      <dgm:prSet presAssocID="{B4D72D87-F8F8-43DB-8648-BC1877914B5A}" presName="hierChild2" presStyleCnt="0"/>
      <dgm:spPr/>
      <dgm:t>
        <a:bodyPr/>
        <a:lstStyle/>
        <a:p>
          <a:endParaRPr lang="ru-RU"/>
        </a:p>
      </dgm:t>
    </dgm:pt>
    <dgm:pt modelId="{24992982-BE73-4922-A488-077A33E30308}" type="pres">
      <dgm:prSet presAssocID="{6762B2C1-690F-4AE0-A0B0-566BE59A868E}" presName="Name19" presStyleLbl="parChTrans1D2" presStyleIdx="0" presStyleCnt="2"/>
      <dgm:spPr/>
      <dgm:t>
        <a:bodyPr/>
        <a:lstStyle/>
        <a:p>
          <a:endParaRPr lang="ru-RU"/>
        </a:p>
      </dgm:t>
    </dgm:pt>
    <dgm:pt modelId="{C1972DD1-12F0-451A-B813-AAAF5338E46C}" type="pres">
      <dgm:prSet presAssocID="{39E03C39-13FA-4D9F-B224-D0E412163607}" presName="Name21" presStyleCnt="0"/>
      <dgm:spPr/>
      <dgm:t>
        <a:bodyPr/>
        <a:lstStyle/>
        <a:p>
          <a:endParaRPr lang="ru-RU"/>
        </a:p>
      </dgm:t>
    </dgm:pt>
    <dgm:pt modelId="{01D33FCC-69C1-4E6E-8A94-ECDF646037E0}" type="pres">
      <dgm:prSet presAssocID="{39E03C39-13FA-4D9F-B224-D0E412163607}" presName="level2Shape" presStyleLbl="node2" presStyleIdx="0" presStyleCnt="2"/>
      <dgm:spPr/>
      <dgm:t>
        <a:bodyPr/>
        <a:lstStyle/>
        <a:p>
          <a:endParaRPr lang="ru-RU"/>
        </a:p>
      </dgm:t>
    </dgm:pt>
    <dgm:pt modelId="{EDBB50BA-75AE-4719-BCAB-A82637E10A40}" type="pres">
      <dgm:prSet presAssocID="{39E03C39-13FA-4D9F-B224-D0E412163607}" presName="hierChild3" presStyleCnt="0"/>
      <dgm:spPr/>
      <dgm:t>
        <a:bodyPr/>
        <a:lstStyle/>
        <a:p>
          <a:endParaRPr lang="ru-RU"/>
        </a:p>
      </dgm:t>
    </dgm:pt>
    <dgm:pt modelId="{E077017E-D9F8-4A60-A2C9-1B9FC5AB6BFA}" type="pres">
      <dgm:prSet presAssocID="{3A54C2C3-A3D3-4832-A034-609C285066ED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4D92DD0-45B3-46FC-BCFE-F80BBD96C166}" type="pres">
      <dgm:prSet presAssocID="{6B292FB7-7282-40C4-BA5D-EBE9AE9B1A2D}" presName="Name21" presStyleCnt="0"/>
      <dgm:spPr/>
      <dgm:t>
        <a:bodyPr/>
        <a:lstStyle/>
        <a:p>
          <a:endParaRPr lang="ru-RU"/>
        </a:p>
      </dgm:t>
    </dgm:pt>
    <dgm:pt modelId="{FE8CF7BF-F35F-4EC3-8746-2731FC4CB52C}" type="pres">
      <dgm:prSet presAssocID="{6B292FB7-7282-40C4-BA5D-EBE9AE9B1A2D}" presName="level2Shape" presStyleLbl="node2" presStyleIdx="1" presStyleCnt="2"/>
      <dgm:spPr/>
      <dgm:t>
        <a:bodyPr/>
        <a:lstStyle/>
        <a:p>
          <a:endParaRPr lang="ru-RU"/>
        </a:p>
      </dgm:t>
    </dgm:pt>
    <dgm:pt modelId="{7FD7202F-C19D-40FC-B68D-AE5AC568C7B4}" type="pres">
      <dgm:prSet presAssocID="{6B292FB7-7282-40C4-BA5D-EBE9AE9B1A2D}" presName="hierChild3" presStyleCnt="0"/>
      <dgm:spPr/>
      <dgm:t>
        <a:bodyPr/>
        <a:lstStyle/>
        <a:p>
          <a:endParaRPr lang="ru-RU"/>
        </a:p>
      </dgm:t>
    </dgm:pt>
    <dgm:pt modelId="{F5886B95-B543-4935-B21A-E45EB11E469A}" type="pres">
      <dgm:prSet presAssocID="{8D59A6D2-ACCD-4CC7-B360-3278BC0F8BFD}" presName="Name19" presStyleLbl="parChTrans1D3" presStyleIdx="0" presStyleCnt="2"/>
      <dgm:spPr/>
      <dgm:t>
        <a:bodyPr/>
        <a:lstStyle/>
        <a:p>
          <a:endParaRPr lang="ru-RU"/>
        </a:p>
      </dgm:t>
    </dgm:pt>
    <dgm:pt modelId="{D5A70A2D-02CF-4F60-8C5B-F346BE8E0DA8}" type="pres">
      <dgm:prSet presAssocID="{A338A67B-24EF-4166-8116-1EB83612BC12}" presName="Name21" presStyleCnt="0"/>
      <dgm:spPr/>
      <dgm:t>
        <a:bodyPr/>
        <a:lstStyle/>
        <a:p>
          <a:endParaRPr lang="ru-RU"/>
        </a:p>
      </dgm:t>
    </dgm:pt>
    <dgm:pt modelId="{9679E36C-AFEC-4201-83D5-5F80622BCCF3}" type="pres">
      <dgm:prSet presAssocID="{A338A67B-24EF-4166-8116-1EB83612BC12}" presName="level2Shape" presStyleLbl="node3" presStyleIdx="0" presStyleCnt="2" custScaleX="134757" custLinFactNeighborX="-31996" custLinFactNeighborY="-1297"/>
      <dgm:spPr/>
      <dgm:t>
        <a:bodyPr/>
        <a:lstStyle/>
        <a:p>
          <a:endParaRPr lang="ru-RU"/>
        </a:p>
      </dgm:t>
    </dgm:pt>
    <dgm:pt modelId="{7229DF36-6755-4CE6-8A25-F18969113786}" type="pres">
      <dgm:prSet presAssocID="{A338A67B-24EF-4166-8116-1EB83612BC12}" presName="hierChild3" presStyleCnt="0"/>
      <dgm:spPr/>
      <dgm:t>
        <a:bodyPr/>
        <a:lstStyle/>
        <a:p>
          <a:endParaRPr lang="ru-RU"/>
        </a:p>
      </dgm:t>
    </dgm:pt>
    <dgm:pt modelId="{2417C0A0-6B63-4879-A1AD-6D5E2007651F}" type="pres">
      <dgm:prSet presAssocID="{EFBC4D82-1344-45DF-B437-23F8887A34DE}" presName="Name19" presStyleLbl="parChTrans1D3" presStyleIdx="1" presStyleCnt="2"/>
      <dgm:spPr/>
      <dgm:t>
        <a:bodyPr/>
        <a:lstStyle/>
        <a:p>
          <a:endParaRPr lang="ru-RU"/>
        </a:p>
      </dgm:t>
    </dgm:pt>
    <dgm:pt modelId="{3911A92A-E1FF-49AD-9BBA-5286B275AB40}" type="pres">
      <dgm:prSet presAssocID="{E2CD34F9-F41A-4C86-AE47-0695C340E0B4}" presName="Name21" presStyleCnt="0"/>
      <dgm:spPr/>
    </dgm:pt>
    <dgm:pt modelId="{CCC26CCB-033B-4E58-858E-E368BCD035B7}" type="pres">
      <dgm:prSet presAssocID="{E2CD34F9-F41A-4C86-AE47-0695C340E0B4}" presName="level2Shape" presStyleLbl="node3" presStyleIdx="1" presStyleCnt="2" custScaleX="123199" custLinFactNeighborX="-39779" custLinFactNeighborY="-1"/>
      <dgm:spPr/>
      <dgm:t>
        <a:bodyPr/>
        <a:lstStyle/>
        <a:p>
          <a:endParaRPr lang="ru-RU"/>
        </a:p>
      </dgm:t>
    </dgm:pt>
    <dgm:pt modelId="{D18EAA77-B66B-4F04-B236-CFF1D594B133}" type="pres">
      <dgm:prSet presAssocID="{E2CD34F9-F41A-4C86-AE47-0695C340E0B4}" presName="hierChild3" presStyleCnt="0"/>
      <dgm:spPr/>
    </dgm:pt>
    <dgm:pt modelId="{0B833C4C-5D1F-4B19-91B5-87B365880CA0}" type="pres">
      <dgm:prSet presAssocID="{95D16FC8-6AB5-4A10-BC7B-E1997B9194FF}" presName="bgShapesFlow" presStyleCnt="0"/>
      <dgm:spPr/>
      <dgm:t>
        <a:bodyPr/>
        <a:lstStyle/>
        <a:p>
          <a:endParaRPr lang="ru-RU"/>
        </a:p>
      </dgm:t>
    </dgm:pt>
  </dgm:ptLst>
  <dgm:cxnLst>
    <dgm:cxn modelId="{BEC8783A-C9D1-4BDE-A961-A26C98DCBBAD}" type="presOf" srcId="{8D59A6D2-ACCD-4CC7-B360-3278BC0F8BFD}" destId="{F5886B95-B543-4935-B21A-E45EB11E469A}" srcOrd="0" destOrd="0" presId="urn:microsoft.com/office/officeart/2005/8/layout/hierarchy6"/>
    <dgm:cxn modelId="{0173D86F-D8E5-4A8D-BADC-DDE8B756F4C3}" type="presOf" srcId="{95D16FC8-6AB5-4A10-BC7B-E1997B9194FF}" destId="{6AF74DE7-57D0-4B3C-A887-70E2AE915DDF}" srcOrd="0" destOrd="0" presId="urn:microsoft.com/office/officeart/2005/8/layout/hierarchy6"/>
    <dgm:cxn modelId="{12ADE702-A85D-42D4-BF3B-42C5D727386B}" srcId="{B4D72D87-F8F8-43DB-8648-BC1877914B5A}" destId="{39E03C39-13FA-4D9F-B224-D0E412163607}" srcOrd="0" destOrd="0" parTransId="{6762B2C1-690F-4AE0-A0B0-566BE59A868E}" sibTransId="{A40BBE2F-7E0C-4BCB-A9EF-74EE6D8B1457}"/>
    <dgm:cxn modelId="{7C748DB0-B9C4-4536-92C9-7C4CC6D589E6}" srcId="{6B292FB7-7282-40C4-BA5D-EBE9AE9B1A2D}" destId="{E2CD34F9-F41A-4C86-AE47-0695C340E0B4}" srcOrd="1" destOrd="0" parTransId="{EFBC4D82-1344-45DF-B437-23F8887A34DE}" sibTransId="{316AA897-33E8-4B1D-98DA-2C5E248A325F}"/>
    <dgm:cxn modelId="{5A38B845-5082-49A0-A379-7F1AB57D623C}" srcId="{B4D72D87-F8F8-43DB-8648-BC1877914B5A}" destId="{6B292FB7-7282-40C4-BA5D-EBE9AE9B1A2D}" srcOrd="1" destOrd="0" parTransId="{3A54C2C3-A3D3-4832-A034-609C285066ED}" sibTransId="{A0C6C7DF-5B7D-4F41-8CE5-60A1BF2F0EF9}"/>
    <dgm:cxn modelId="{F223C6C2-12A5-4E87-87AB-B49A88C285FF}" type="presOf" srcId="{A338A67B-24EF-4166-8116-1EB83612BC12}" destId="{9679E36C-AFEC-4201-83D5-5F80622BCCF3}" srcOrd="0" destOrd="0" presId="urn:microsoft.com/office/officeart/2005/8/layout/hierarchy6"/>
    <dgm:cxn modelId="{DA2C1908-DD6B-4A38-A878-F973971B2510}" type="presOf" srcId="{EFBC4D82-1344-45DF-B437-23F8887A34DE}" destId="{2417C0A0-6B63-4879-A1AD-6D5E2007651F}" srcOrd="0" destOrd="0" presId="urn:microsoft.com/office/officeart/2005/8/layout/hierarchy6"/>
    <dgm:cxn modelId="{023976B9-7AC1-4888-AF0C-33B2638BB7B7}" type="presOf" srcId="{E2CD34F9-F41A-4C86-AE47-0695C340E0B4}" destId="{CCC26CCB-033B-4E58-858E-E368BCD035B7}" srcOrd="0" destOrd="0" presId="urn:microsoft.com/office/officeart/2005/8/layout/hierarchy6"/>
    <dgm:cxn modelId="{F783E1D6-27E7-4D2D-AB65-DE8F42EEB7C3}" type="presOf" srcId="{3A54C2C3-A3D3-4832-A034-609C285066ED}" destId="{E077017E-D9F8-4A60-A2C9-1B9FC5AB6BFA}" srcOrd="0" destOrd="0" presId="urn:microsoft.com/office/officeart/2005/8/layout/hierarchy6"/>
    <dgm:cxn modelId="{57C83B5A-6D7E-4B94-B0DF-0500C493FA90}" srcId="{95D16FC8-6AB5-4A10-BC7B-E1997B9194FF}" destId="{B4D72D87-F8F8-43DB-8648-BC1877914B5A}" srcOrd="0" destOrd="0" parTransId="{33732EFF-9EEC-4722-BF48-E8D1A5BA9D01}" sibTransId="{23871037-B0C9-4D0A-810A-E1FCEF2AD323}"/>
    <dgm:cxn modelId="{ECF98219-3CB3-427D-9C2B-AFC82ABD4040}" type="presOf" srcId="{B4D72D87-F8F8-43DB-8648-BC1877914B5A}" destId="{46E0C52B-9BD5-432B-BB37-C60A2E0A6D9C}" srcOrd="0" destOrd="0" presId="urn:microsoft.com/office/officeart/2005/8/layout/hierarchy6"/>
    <dgm:cxn modelId="{635D99F5-5648-4E9D-BA95-8FF0EF20CE2C}" srcId="{6B292FB7-7282-40C4-BA5D-EBE9AE9B1A2D}" destId="{A338A67B-24EF-4166-8116-1EB83612BC12}" srcOrd="0" destOrd="0" parTransId="{8D59A6D2-ACCD-4CC7-B360-3278BC0F8BFD}" sibTransId="{3AB752FC-5654-4394-BBF6-4E1034953D96}"/>
    <dgm:cxn modelId="{A5620DAD-1FAA-4611-BB83-E997F18A495D}" type="presOf" srcId="{6B292FB7-7282-40C4-BA5D-EBE9AE9B1A2D}" destId="{FE8CF7BF-F35F-4EC3-8746-2731FC4CB52C}" srcOrd="0" destOrd="0" presId="urn:microsoft.com/office/officeart/2005/8/layout/hierarchy6"/>
    <dgm:cxn modelId="{E96307E9-C4C4-43FD-9254-A85FB54043E0}" type="presOf" srcId="{6762B2C1-690F-4AE0-A0B0-566BE59A868E}" destId="{24992982-BE73-4922-A488-077A33E30308}" srcOrd="0" destOrd="0" presId="urn:microsoft.com/office/officeart/2005/8/layout/hierarchy6"/>
    <dgm:cxn modelId="{0626215A-54EA-4F2E-92EC-BE41B0052302}" type="presOf" srcId="{39E03C39-13FA-4D9F-B224-D0E412163607}" destId="{01D33FCC-69C1-4E6E-8A94-ECDF646037E0}" srcOrd="0" destOrd="0" presId="urn:microsoft.com/office/officeart/2005/8/layout/hierarchy6"/>
    <dgm:cxn modelId="{607BF837-0285-4ABA-96C8-983570FA73C3}" type="presParOf" srcId="{6AF74DE7-57D0-4B3C-A887-70E2AE915DDF}" destId="{4555FEE2-9FDA-4BC0-A04F-6B4C834D704A}" srcOrd="0" destOrd="0" presId="urn:microsoft.com/office/officeart/2005/8/layout/hierarchy6"/>
    <dgm:cxn modelId="{38CCEC56-2965-455E-A1DA-B460FBC00489}" type="presParOf" srcId="{4555FEE2-9FDA-4BC0-A04F-6B4C834D704A}" destId="{5FEF1D34-9068-46CB-8003-EABD8EC56C7E}" srcOrd="0" destOrd="0" presId="urn:microsoft.com/office/officeart/2005/8/layout/hierarchy6"/>
    <dgm:cxn modelId="{C0E0F30C-E3C2-431A-A730-D44B87ADB72D}" type="presParOf" srcId="{5FEF1D34-9068-46CB-8003-EABD8EC56C7E}" destId="{875C3056-25C2-4929-B1AB-72B72A27E88C}" srcOrd="0" destOrd="0" presId="urn:microsoft.com/office/officeart/2005/8/layout/hierarchy6"/>
    <dgm:cxn modelId="{7501B564-CB8F-4B67-A457-A68CD491440C}" type="presParOf" srcId="{875C3056-25C2-4929-B1AB-72B72A27E88C}" destId="{46E0C52B-9BD5-432B-BB37-C60A2E0A6D9C}" srcOrd="0" destOrd="0" presId="urn:microsoft.com/office/officeart/2005/8/layout/hierarchy6"/>
    <dgm:cxn modelId="{53B81A4B-BBA8-471C-8517-DC0A1B7B9FBE}" type="presParOf" srcId="{875C3056-25C2-4929-B1AB-72B72A27E88C}" destId="{D02A3748-A1DB-4F56-B8F9-466B4AE31EAF}" srcOrd="1" destOrd="0" presId="urn:microsoft.com/office/officeart/2005/8/layout/hierarchy6"/>
    <dgm:cxn modelId="{E6F236C4-8552-40B1-BD85-70D3D70EB21E}" type="presParOf" srcId="{D02A3748-A1DB-4F56-B8F9-466B4AE31EAF}" destId="{24992982-BE73-4922-A488-077A33E30308}" srcOrd="0" destOrd="0" presId="urn:microsoft.com/office/officeart/2005/8/layout/hierarchy6"/>
    <dgm:cxn modelId="{7032982F-5313-4F73-AD6D-516292D363B5}" type="presParOf" srcId="{D02A3748-A1DB-4F56-B8F9-466B4AE31EAF}" destId="{C1972DD1-12F0-451A-B813-AAAF5338E46C}" srcOrd="1" destOrd="0" presId="urn:microsoft.com/office/officeart/2005/8/layout/hierarchy6"/>
    <dgm:cxn modelId="{F465EFAB-5F19-498E-8B0B-FAB23B072DEA}" type="presParOf" srcId="{C1972DD1-12F0-451A-B813-AAAF5338E46C}" destId="{01D33FCC-69C1-4E6E-8A94-ECDF646037E0}" srcOrd="0" destOrd="0" presId="urn:microsoft.com/office/officeart/2005/8/layout/hierarchy6"/>
    <dgm:cxn modelId="{1FAAEA67-5743-40C3-8FB9-8C13CA7E1082}" type="presParOf" srcId="{C1972DD1-12F0-451A-B813-AAAF5338E46C}" destId="{EDBB50BA-75AE-4719-BCAB-A82637E10A40}" srcOrd="1" destOrd="0" presId="urn:microsoft.com/office/officeart/2005/8/layout/hierarchy6"/>
    <dgm:cxn modelId="{20F46C39-9937-44BF-BD0D-1393B986E4DA}" type="presParOf" srcId="{D02A3748-A1DB-4F56-B8F9-466B4AE31EAF}" destId="{E077017E-D9F8-4A60-A2C9-1B9FC5AB6BFA}" srcOrd="2" destOrd="0" presId="urn:microsoft.com/office/officeart/2005/8/layout/hierarchy6"/>
    <dgm:cxn modelId="{8D91F117-068A-4170-A86E-3B667FB5E91F}" type="presParOf" srcId="{D02A3748-A1DB-4F56-B8F9-466B4AE31EAF}" destId="{B4D92DD0-45B3-46FC-BCFE-F80BBD96C166}" srcOrd="3" destOrd="0" presId="urn:microsoft.com/office/officeart/2005/8/layout/hierarchy6"/>
    <dgm:cxn modelId="{A6BA9E8E-1C4E-4397-8ADC-8A33E30B335E}" type="presParOf" srcId="{B4D92DD0-45B3-46FC-BCFE-F80BBD96C166}" destId="{FE8CF7BF-F35F-4EC3-8746-2731FC4CB52C}" srcOrd="0" destOrd="0" presId="urn:microsoft.com/office/officeart/2005/8/layout/hierarchy6"/>
    <dgm:cxn modelId="{148A98D7-AC37-496A-9F55-CF80E9DB3A8B}" type="presParOf" srcId="{B4D92DD0-45B3-46FC-BCFE-F80BBD96C166}" destId="{7FD7202F-C19D-40FC-B68D-AE5AC568C7B4}" srcOrd="1" destOrd="0" presId="urn:microsoft.com/office/officeart/2005/8/layout/hierarchy6"/>
    <dgm:cxn modelId="{AAA2F04D-050D-4D72-A6D1-982929D7B4E3}" type="presParOf" srcId="{7FD7202F-C19D-40FC-B68D-AE5AC568C7B4}" destId="{F5886B95-B543-4935-B21A-E45EB11E469A}" srcOrd="0" destOrd="0" presId="urn:microsoft.com/office/officeart/2005/8/layout/hierarchy6"/>
    <dgm:cxn modelId="{D9554CE6-2483-4E17-B78A-ADAAC775A0B6}" type="presParOf" srcId="{7FD7202F-C19D-40FC-B68D-AE5AC568C7B4}" destId="{D5A70A2D-02CF-4F60-8C5B-F346BE8E0DA8}" srcOrd="1" destOrd="0" presId="urn:microsoft.com/office/officeart/2005/8/layout/hierarchy6"/>
    <dgm:cxn modelId="{02E94E1A-0D80-4356-9BB9-2A78688EDAD7}" type="presParOf" srcId="{D5A70A2D-02CF-4F60-8C5B-F346BE8E0DA8}" destId="{9679E36C-AFEC-4201-83D5-5F80622BCCF3}" srcOrd="0" destOrd="0" presId="urn:microsoft.com/office/officeart/2005/8/layout/hierarchy6"/>
    <dgm:cxn modelId="{20B357C4-2F9C-4A37-9964-89F96F7D669C}" type="presParOf" srcId="{D5A70A2D-02CF-4F60-8C5B-F346BE8E0DA8}" destId="{7229DF36-6755-4CE6-8A25-F18969113786}" srcOrd="1" destOrd="0" presId="urn:microsoft.com/office/officeart/2005/8/layout/hierarchy6"/>
    <dgm:cxn modelId="{0CB14DA5-9108-4A12-8374-9A2A16584C29}" type="presParOf" srcId="{7FD7202F-C19D-40FC-B68D-AE5AC568C7B4}" destId="{2417C0A0-6B63-4879-A1AD-6D5E2007651F}" srcOrd="2" destOrd="0" presId="urn:microsoft.com/office/officeart/2005/8/layout/hierarchy6"/>
    <dgm:cxn modelId="{32CD637C-FCFF-43D1-AC58-77F50DB35D2C}" type="presParOf" srcId="{7FD7202F-C19D-40FC-B68D-AE5AC568C7B4}" destId="{3911A92A-E1FF-49AD-9BBA-5286B275AB40}" srcOrd="3" destOrd="0" presId="urn:microsoft.com/office/officeart/2005/8/layout/hierarchy6"/>
    <dgm:cxn modelId="{A495054A-0B82-4CF6-B1BD-7762F270ABC2}" type="presParOf" srcId="{3911A92A-E1FF-49AD-9BBA-5286B275AB40}" destId="{CCC26CCB-033B-4E58-858E-E368BCD035B7}" srcOrd="0" destOrd="0" presId="urn:microsoft.com/office/officeart/2005/8/layout/hierarchy6"/>
    <dgm:cxn modelId="{669B2B6F-5C54-4EF5-B8A0-002880E42D66}" type="presParOf" srcId="{3911A92A-E1FF-49AD-9BBA-5286B275AB40}" destId="{D18EAA77-B66B-4F04-B236-CFF1D594B133}" srcOrd="1" destOrd="0" presId="urn:microsoft.com/office/officeart/2005/8/layout/hierarchy6"/>
    <dgm:cxn modelId="{9746AB55-C6F3-4CB1-B794-07794F67AB8F}" type="presParOf" srcId="{6AF74DE7-57D0-4B3C-A887-70E2AE915DDF}" destId="{0B833C4C-5D1F-4B19-91B5-87B365880CA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D16FC8-6AB5-4A10-BC7B-E1997B9194FF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72D87-F8F8-43DB-8648-BC1877914B5A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Платежи Арендатора</a:t>
          </a:r>
          <a:endParaRPr lang="ru-RU" sz="1800" dirty="0">
            <a:latin typeface="Calibri" panose="020F0502020204030204" pitchFamily="34" charset="0"/>
          </a:endParaRPr>
        </a:p>
      </dgm:t>
    </dgm:pt>
    <dgm:pt modelId="{33732EFF-9EEC-4722-BF48-E8D1A5BA9D01}" type="parTrans" cxnId="{57C83B5A-6D7E-4B94-B0DF-0500C493FA90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23871037-B0C9-4D0A-810A-E1FCEF2AD323}" type="sibTrans" cxnId="{57C83B5A-6D7E-4B94-B0DF-0500C493FA90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39E03C39-13FA-4D9F-B224-D0E412163607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Базовая </a:t>
          </a:r>
          <a:r>
            <a:rPr lang="en-US" sz="1800" dirty="0" smtClean="0">
              <a:latin typeface="Calibri" panose="020F0502020204030204" pitchFamily="34" charset="0"/>
            </a:rPr>
            <a:t/>
          </a:r>
          <a:br>
            <a:rPr lang="en-US" sz="1800" dirty="0" smtClean="0">
              <a:latin typeface="Calibri" panose="020F0502020204030204" pitchFamily="34" charset="0"/>
            </a:rPr>
          </a:br>
          <a:r>
            <a:rPr lang="ru-RU" sz="1800" dirty="0" smtClean="0">
              <a:latin typeface="Calibri" panose="020F0502020204030204" pitchFamily="34" charset="0"/>
            </a:rPr>
            <a:t>АП</a:t>
          </a:r>
          <a:endParaRPr lang="ru-RU" sz="1800" dirty="0">
            <a:latin typeface="Calibri" panose="020F0502020204030204" pitchFamily="34" charset="0"/>
          </a:endParaRPr>
        </a:p>
      </dgm:t>
    </dgm:pt>
    <dgm:pt modelId="{6762B2C1-690F-4AE0-A0B0-566BE59A868E}" type="parTrans" cxnId="{12ADE702-A85D-42D4-BF3B-42C5D727386B}">
      <dgm:prSet custT="1"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40BBE2F-7E0C-4BCB-A9EF-74EE6D8B1457}" type="sibTrans" cxnId="{12ADE702-A85D-42D4-BF3B-42C5D727386B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6B292FB7-7282-40C4-BA5D-EBE9AE9B1A2D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Переменная АП</a:t>
          </a:r>
          <a:endParaRPr lang="ru-RU" sz="1800" dirty="0">
            <a:latin typeface="Calibri" panose="020F0502020204030204" pitchFamily="34" charset="0"/>
          </a:endParaRPr>
        </a:p>
      </dgm:t>
    </dgm:pt>
    <dgm:pt modelId="{3A54C2C3-A3D3-4832-A034-609C285066ED}" type="parTrans" cxnId="{5A38B845-5082-49A0-A379-7F1AB57D623C}">
      <dgm:prSet custT="1"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0C6C7DF-5B7D-4F41-8CE5-60A1BF2F0EF9}" type="sibTrans" cxnId="{5A38B845-5082-49A0-A379-7F1AB57D623C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338A67B-24EF-4166-8116-1EB83612BC12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Коммунальные платежи</a:t>
          </a:r>
          <a:endParaRPr lang="ru-RU" sz="1800" dirty="0">
            <a:latin typeface="Calibri" panose="020F0502020204030204" pitchFamily="34" charset="0"/>
          </a:endParaRPr>
        </a:p>
      </dgm:t>
    </dgm:pt>
    <dgm:pt modelId="{8D59A6D2-ACCD-4CC7-B360-3278BC0F8BFD}" type="parTrans" cxnId="{635D99F5-5648-4E9D-BA95-8FF0EF20CE2C}">
      <dgm:prSet/>
      <dgm:spPr/>
      <dgm:t>
        <a:bodyPr/>
        <a:lstStyle/>
        <a:p>
          <a:endParaRPr lang="ru-RU"/>
        </a:p>
      </dgm:t>
    </dgm:pt>
    <dgm:pt modelId="{3AB752FC-5654-4394-BBF6-4E1034953D96}" type="sibTrans" cxnId="{635D99F5-5648-4E9D-BA95-8FF0EF20CE2C}">
      <dgm:prSet/>
      <dgm:spPr/>
      <dgm:t>
        <a:bodyPr/>
        <a:lstStyle/>
        <a:p>
          <a:endParaRPr lang="ru-RU"/>
        </a:p>
      </dgm:t>
    </dgm:pt>
    <dgm:pt modelId="{E2CD34F9-F41A-4C86-AE47-0695C340E0B4}">
      <dgm:prSet phldrT="[Текст]" custT="1"/>
      <dgm:spPr/>
      <dgm:t>
        <a:bodyPr/>
        <a:lstStyle/>
        <a:p>
          <a:r>
            <a:rPr lang="ru-RU" sz="1800" smtClean="0">
              <a:latin typeface="Calibri" panose="020F0502020204030204" pitchFamily="34" charset="0"/>
            </a:rPr>
            <a:t>Операционные расходы</a:t>
          </a:r>
          <a:endParaRPr lang="ru-RU" sz="1800" dirty="0">
            <a:latin typeface="Calibri" panose="020F0502020204030204" pitchFamily="34" charset="0"/>
          </a:endParaRPr>
        </a:p>
      </dgm:t>
    </dgm:pt>
    <dgm:pt modelId="{EFBC4D82-1344-45DF-B437-23F8887A34DE}" type="parTrans" cxnId="{7C748DB0-B9C4-4536-92C9-7C4CC6D589E6}">
      <dgm:prSet/>
      <dgm:spPr/>
      <dgm:t>
        <a:bodyPr/>
        <a:lstStyle/>
        <a:p>
          <a:endParaRPr lang="ru-RU"/>
        </a:p>
      </dgm:t>
    </dgm:pt>
    <dgm:pt modelId="{316AA897-33E8-4B1D-98DA-2C5E248A325F}" type="sibTrans" cxnId="{7C748DB0-B9C4-4536-92C9-7C4CC6D589E6}">
      <dgm:prSet/>
      <dgm:spPr/>
      <dgm:t>
        <a:bodyPr/>
        <a:lstStyle/>
        <a:p>
          <a:endParaRPr lang="ru-RU"/>
        </a:p>
      </dgm:t>
    </dgm:pt>
    <dgm:pt modelId="{6AF74DE7-57D0-4B3C-A887-70E2AE915DDF}" type="pres">
      <dgm:prSet presAssocID="{95D16FC8-6AB5-4A10-BC7B-E1997B9194F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5FEE2-9FDA-4BC0-A04F-6B4C834D704A}" type="pres">
      <dgm:prSet presAssocID="{95D16FC8-6AB5-4A10-BC7B-E1997B9194FF}" presName="hierFlow" presStyleCnt="0"/>
      <dgm:spPr/>
      <dgm:t>
        <a:bodyPr/>
        <a:lstStyle/>
        <a:p>
          <a:endParaRPr lang="ru-RU"/>
        </a:p>
      </dgm:t>
    </dgm:pt>
    <dgm:pt modelId="{5FEF1D34-9068-46CB-8003-EABD8EC56C7E}" type="pres">
      <dgm:prSet presAssocID="{95D16FC8-6AB5-4A10-BC7B-E1997B9194F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5C3056-25C2-4929-B1AB-72B72A27E88C}" type="pres">
      <dgm:prSet presAssocID="{B4D72D87-F8F8-43DB-8648-BC1877914B5A}" presName="Name14" presStyleCnt="0"/>
      <dgm:spPr/>
      <dgm:t>
        <a:bodyPr/>
        <a:lstStyle/>
        <a:p>
          <a:endParaRPr lang="ru-RU"/>
        </a:p>
      </dgm:t>
    </dgm:pt>
    <dgm:pt modelId="{46E0C52B-9BD5-432B-BB37-C60A2E0A6D9C}" type="pres">
      <dgm:prSet presAssocID="{B4D72D87-F8F8-43DB-8648-BC1877914B5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A3748-A1DB-4F56-B8F9-466B4AE31EAF}" type="pres">
      <dgm:prSet presAssocID="{B4D72D87-F8F8-43DB-8648-BC1877914B5A}" presName="hierChild2" presStyleCnt="0"/>
      <dgm:spPr/>
      <dgm:t>
        <a:bodyPr/>
        <a:lstStyle/>
        <a:p>
          <a:endParaRPr lang="ru-RU"/>
        </a:p>
      </dgm:t>
    </dgm:pt>
    <dgm:pt modelId="{24992982-BE73-4922-A488-077A33E30308}" type="pres">
      <dgm:prSet presAssocID="{6762B2C1-690F-4AE0-A0B0-566BE59A868E}" presName="Name19" presStyleLbl="parChTrans1D2" presStyleIdx="0" presStyleCnt="2"/>
      <dgm:spPr/>
      <dgm:t>
        <a:bodyPr/>
        <a:lstStyle/>
        <a:p>
          <a:endParaRPr lang="ru-RU"/>
        </a:p>
      </dgm:t>
    </dgm:pt>
    <dgm:pt modelId="{C1972DD1-12F0-451A-B813-AAAF5338E46C}" type="pres">
      <dgm:prSet presAssocID="{39E03C39-13FA-4D9F-B224-D0E412163607}" presName="Name21" presStyleCnt="0"/>
      <dgm:spPr/>
      <dgm:t>
        <a:bodyPr/>
        <a:lstStyle/>
        <a:p>
          <a:endParaRPr lang="ru-RU"/>
        </a:p>
      </dgm:t>
    </dgm:pt>
    <dgm:pt modelId="{01D33FCC-69C1-4E6E-8A94-ECDF646037E0}" type="pres">
      <dgm:prSet presAssocID="{39E03C39-13FA-4D9F-B224-D0E412163607}" presName="level2Shape" presStyleLbl="node2" presStyleIdx="0" presStyleCnt="2"/>
      <dgm:spPr/>
      <dgm:t>
        <a:bodyPr/>
        <a:lstStyle/>
        <a:p>
          <a:endParaRPr lang="ru-RU"/>
        </a:p>
      </dgm:t>
    </dgm:pt>
    <dgm:pt modelId="{EDBB50BA-75AE-4719-BCAB-A82637E10A40}" type="pres">
      <dgm:prSet presAssocID="{39E03C39-13FA-4D9F-B224-D0E412163607}" presName="hierChild3" presStyleCnt="0"/>
      <dgm:spPr/>
      <dgm:t>
        <a:bodyPr/>
        <a:lstStyle/>
        <a:p>
          <a:endParaRPr lang="ru-RU"/>
        </a:p>
      </dgm:t>
    </dgm:pt>
    <dgm:pt modelId="{E077017E-D9F8-4A60-A2C9-1B9FC5AB6BFA}" type="pres">
      <dgm:prSet presAssocID="{3A54C2C3-A3D3-4832-A034-609C285066ED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4D92DD0-45B3-46FC-BCFE-F80BBD96C166}" type="pres">
      <dgm:prSet presAssocID="{6B292FB7-7282-40C4-BA5D-EBE9AE9B1A2D}" presName="Name21" presStyleCnt="0"/>
      <dgm:spPr/>
      <dgm:t>
        <a:bodyPr/>
        <a:lstStyle/>
        <a:p>
          <a:endParaRPr lang="ru-RU"/>
        </a:p>
      </dgm:t>
    </dgm:pt>
    <dgm:pt modelId="{FE8CF7BF-F35F-4EC3-8746-2731FC4CB52C}" type="pres">
      <dgm:prSet presAssocID="{6B292FB7-7282-40C4-BA5D-EBE9AE9B1A2D}" presName="level2Shape" presStyleLbl="node2" presStyleIdx="1" presStyleCnt="2"/>
      <dgm:spPr/>
      <dgm:t>
        <a:bodyPr/>
        <a:lstStyle/>
        <a:p>
          <a:endParaRPr lang="ru-RU"/>
        </a:p>
      </dgm:t>
    </dgm:pt>
    <dgm:pt modelId="{7FD7202F-C19D-40FC-B68D-AE5AC568C7B4}" type="pres">
      <dgm:prSet presAssocID="{6B292FB7-7282-40C4-BA5D-EBE9AE9B1A2D}" presName="hierChild3" presStyleCnt="0"/>
      <dgm:spPr/>
      <dgm:t>
        <a:bodyPr/>
        <a:lstStyle/>
        <a:p>
          <a:endParaRPr lang="ru-RU"/>
        </a:p>
      </dgm:t>
    </dgm:pt>
    <dgm:pt modelId="{F5886B95-B543-4935-B21A-E45EB11E469A}" type="pres">
      <dgm:prSet presAssocID="{8D59A6D2-ACCD-4CC7-B360-3278BC0F8BFD}" presName="Name19" presStyleLbl="parChTrans1D3" presStyleIdx="0" presStyleCnt="2"/>
      <dgm:spPr/>
      <dgm:t>
        <a:bodyPr/>
        <a:lstStyle/>
        <a:p>
          <a:endParaRPr lang="ru-RU"/>
        </a:p>
      </dgm:t>
    </dgm:pt>
    <dgm:pt modelId="{D5A70A2D-02CF-4F60-8C5B-F346BE8E0DA8}" type="pres">
      <dgm:prSet presAssocID="{A338A67B-24EF-4166-8116-1EB83612BC12}" presName="Name21" presStyleCnt="0"/>
      <dgm:spPr/>
      <dgm:t>
        <a:bodyPr/>
        <a:lstStyle/>
        <a:p>
          <a:endParaRPr lang="ru-RU"/>
        </a:p>
      </dgm:t>
    </dgm:pt>
    <dgm:pt modelId="{9679E36C-AFEC-4201-83D5-5F80622BCCF3}" type="pres">
      <dgm:prSet presAssocID="{A338A67B-24EF-4166-8116-1EB83612BC12}" presName="level2Shape" presStyleLbl="node3" presStyleIdx="0" presStyleCnt="2" custScaleX="134757" custLinFactNeighborX="-31996" custLinFactNeighborY="-1297"/>
      <dgm:spPr/>
      <dgm:t>
        <a:bodyPr/>
        <a:lstStyle/>
        <a:p>
          <a:endParaRPr lang="ru-RU"/>
        </a:p>
      </dgm:t>
    </dgm:pt>
    <dgm:pt modelId="{7229DF36-6755-4CE6-8A25-F18969113786}" type="pres">
      <dgm:prSet presAssocID="{A338A67B-24EF-4166-8116-1EB83612BC12}" presName="hierChild3" presStyleCnt="0"/>
      <dgm:spPr/>
      <dgm:t>
        <a:bodyPr/>
        <a:lstStyle/>
        <a:p>
          <a:endParaRPr lang="ru-RU"/>
        </a:p>
      </dgm:t>
    </dgm:pt>
    <dgm:pt modelId="{2417C0A0-6B63-4879-A1AD-6D5E2007651F}" type="pres">
      <dgm:prSet presAssocID="{EFBC4D82-1344-45DF-B437-23F8887A34DE}" presName="Name19" presStyleLbl="parChTrans1D3" presStyleIdx="1" presStyleCnt="2"/>
      <dgm:spPr/>
      <dgm:t>
        <a:bodyPr/>
        <a:lstStyle/>
        <a:p>
          <a:endParaRPr lang="ru-RU"/>
        </a:p>
      </dgm:t>
    </dgm:pt>
    <dgm:pt modelId="{3911A92A-E1FF-49AD-9BBA-5286B275AB40}" type="pres">
      <dgm:prSet presAssocID="{E2CD34F9-F41A-4C86-AE47-0695C340E0B4}" presName="Name21" presStyleCnt="0"/>
      <dgm:spPr/>
    </dgm:pt>
    <dgm:pt modelId="{CCC26CCB-033B-4E58-858E-E368BCD035B7}" type="pres">
      <dgm:prSet presAssocID="{E2CD34F9-F41A-4C86-AE47-0695C340E0B4}" presName="level2Shape" presStyleLbl="node3" presStyleIdx="1" presStyleCnt="2" custScaleX="123199" custLinFactNeighborX="-39779" custLinFactNeighborY="-1"/>
      <dgm:spPr/>
      <dgm:t>
        <a:bodyPr/>
        <a:lstStyle/>
        <a:p>
          <a:endParaRPr lang="ru-RU"/>
        </a:p>
      </dgm:t>
    </dgm:pt>
    <dgm:pt modelId="{D18EAA77-B66B-4F04-B236-CFF1D594B133}" type="pres">
      <dgm:prSet presAssocID="{E2CD34F9-F41A-4C86-AE47-0695C340E0B4}" presName="hierChild3" presStyleCnt="0"/>
      <dgm:spPr/>
    </dgm:pt>
    <dgm:pt modelId="{0B833C4C-5D1F-4B19-91B5-87B365880CA0}" type="pres">
      <dgm:prSet presAssocID="{95D16FC8-6AB5-4A10-BC7B-E1997B9194FF}" presName="bgShapesFlow" presStyleCnt="0"/>
      <dgm:spPr/>
      <dgm:t>
        <a:bodyPr/>
        <a:lstStyle/>
        <a:p>
          <a:endParaRPr lang="ru-RU"/>
        </a:p>
      </dgm:t>
    </dgm:pt>
  </dgm:ptLst>
  <dgm:cxnLst>
    <dgm:cxn modelId="{EFA3C00A-4787-4624-B4E7-559FC45B7CD7}" type="presOf" srcId="{8D59A6D2-ACCD-4CC7-B360-3278BC0F8BFD}" destId="{F5886B95-B543-4935-B21A-E45EB11E469A}" srcOrd="0" destOrd="0" presId="urn:microsoft.com/office/officeart/2005/8/layout/hierarchy6"/>
    <dgm:cxn modelId="{12ADE702-A85D-42D4-BF3B-42C5D727386B}" srcId="{B4D72D87-F8F8-43DB-8648-BC1877914B5A}" destId="{39E03C39-13FA-4D9F-B224-D0E412163607}" srcOrd="0" destOrd="0" parTransId="{6762B2C1-690F-4AE0-A0B0-566BE59A868E}" sibTransId="{A40BBE2F-7E0C-4BCB-A9EF-74EE6D8B1457}"/>
    <dgm:cxn modelId="{FF019F26-13A3-4AD9-8E95-E7E31D73F2FA}" type="presOf" srcId="{B4D72D87-F8F8-43DB-8648-BC1877914B5A}" destId="{46E0C52B-9BD5-432B-BB37-C60A2E0A6D9C}" srcOrd="0" destOrd="0" presId="urn:microsoft.com/office/officeart/2005/8/layout/hierarchy6"/>
    <dgm:cxn modelId="{7C748DB0-B9C4-4536-92C9-7C4CC6D589E6}" srcId="{6B292FB7-7282-40C4-BA5D-EBE9AE9B1A2D}" destId="{E2CD34F9-F41A-4C86-AE47-0695C340E0B4}" srcOrd="1" destOrd="0" parTransId="{EFBC4D82-1344-45DF-B437-23F8887A34DE}" sibTransId="{316AA897-33E8-4B1D-98DA-2C5E248A325F}"/>
    <dgm:cxn modelId="{85C836A8-FA40-4AB9-B756-B4AB5A0F0A80}" type="presOf" srcId="{E2CD34F9-F41A-4C86-AE47-0695C340E0B4}" destId="{CCC26CCB-033B-4E58-858E-E368BCD035B7}" srcOrd="0" destOrd="0" presId="urn:microsoft.com/office/officeart/2005/8/layout/hierarchy6"/>
    <dgm:cxn modelId="{5A38B845-5082-49A0-A379-7F1AB57D623C}" srcId="{B4D72D87-F8F8-43DB-8648-BC1877914B5A}" destId="{6B292FB7-7282-40C4-BA5D-EBE9AE9B1A2D}" srcOrd="1" destOrd="0" parTransId="{3A54C2C3-A3D3-4832-A034-609C285066ED}" sibTransId="{A0C6C7DF-5B7D-4F41-8CE5-60A1BF2F0EF9}"/>
    <dgm:cxn modelId="{C0D7397C-B843-4F43-98E8-0FD5B96BCCCC}" type="presOf" srcId="{95D16FC8-6AB5-4A10-BC7B-E1997B9194FF}" destId="{6AF74DE7-57D0-4B3C-A887-70E2AE915DDF}" srcOrd="0" destOrd="0" presId="urn:microsoft.com/office/officeart/2005/8/layout/hierarchy6"/>
    <dgm:cxn modelId="{3C70E95B-6A7C-4396-B63C-8FBEE5CEC213}" type="presOf" srcId="{EFBC4D82-1344-45DF-B437-23F8887A34DE}" destId="{2417C0A0-6B63-4879-A1AD-6D5E2007651F}" srcOrd="0" destOrd="0" presId="urn:microsoft.com/office/officeart/2005/8/layout/hierarchy6"/>
    <dgm:cxn modelId="{03615D3D-A9F4-445D-97AD-4426BBAE598B}" type="presOf" srcId="{3A54C2C3-A3D3-4832-A034-609C285066ED}" destId="{E077017E-D9F8-4A60-A2C9-1B9FC5AB6BFA}" srcOrd="0" destOrd="0" presId="urn:microsoft.com/office/officeart/2005/8/layout/hierarchy6"/>
    <dgm:cxn modelId="{7EEDEB52-971E-40FB-9417-E08B69101FB5}" type="presOf" srcId="{6762B2C1-690F-4AE0-A0B0-566BE59A868E}" destId="{24992982-BE73-4922-A488-077A33E30308}" srcOrd="0" destOrd="0" presId="urn:microsoft.com/office/officeart/2005/8/layout/hierarchy6"/>
    <dgm:cxn modelId="{57C83B5A-6D7E-4B94-B0DF-0500C493FA90}" srcId="{95D16FC8-6AB5-4A10-BC7B-E1997B9194FF}" destId="{B4D72D87-F8F8-43DB-8648-BC1877914B5A}" srcOrd="0" destOrd="0" parTransId="{33732EFF-9EEC-4722-BF48-E8D1A5BA9D01}" sibTransId="{23871037-B0C9-4D0A-810A-E1FCEF2AD323}"/>
    <dgm:cxn modelId="{635D99F5-5648-4E9D-BA95-8FF0EF20CE2C}" srcId="{6B292FB7-7282-40C4-BA5D-EBE9AE9B1A2D}" destId="{A338A67B-24EF-4166-8116-1EB83612BC12}" srcOrd="0" destOrd="0" parTransId="{8D59A6D2-ACCD-4CC7-B360-3278BC0F8BFD}" sibTransId="{3AB752FC-5654-4394-BBF6-4E1034953D96}"/>
    <dgm:cxn modelId="{7D602C8B-378F-4979-B137-7C8066EC56C0}" type="presOf" srcId="{6B292FB7-7282-40C4-BA5D-EBE9AE9B1A2D}" destId="{FE8CF7BF-F35F-4EC3-8746-2731FC4CB52C}" srcOrd="0" destOrd="0" presId="urn:microsoft.com/office/officeart/2005/8/layout/hierarchy6"/>
    <dgm:cxn modelId="{30720366-F00B-4A24-A3BE-ADBCD0B1F163}" type="presOf" srcId="{A338A67B-24EF-4166-8116-1EB83612BC12}" destId="{9679E36C-AFEC-4201-83D5-5F80622BCCF3}" srcOrd="0" destOrd="0" presId="urn:microsoft.com/office/officeart/2005/8/layout/hierarchy6"/>
    <dgm:cxn modelId="{CA2AB27D-360A-4BC4-8AE0-345A2121656C}" type="presOf" srcId="{39E03C39-13FA-4D9F-B224-D0E412163607}" destId="{01D33FCC-69C1-4E6E-8A94-ECDF646037E0}" srcOrd="0" destOrd="0" presId="urn:microsoft.com/office/officeart/2005/8/layout/hierarchy6"/>
    <dgm:cxn modelId="{B9838E30-975F-4BE3-B1D6-9C688DBF7EBE}" type="presParOf" srcId="{6AF74DE7-57D0-4B3C-A887-70E2AE915DDF}" destId="{4555FEE2-9FDA-4BC0-A04F-6B4C834D704A}" srcOrd="0" destOrd="0" presId="urn:microsoft.com/office/officeart/2005/8/layout/hierarchy6"/>
    <dgm:cxn modelId="{0BC49F78-6C8D-4810-B40E-BE2550E3C6C3}" type="presParOf" srcId="{4555FEE2-9FDA-4BC0-A04F-6B4C834D704A}" destId="{5FEF1D34-9068-46CB-8003-EABD8EC56C7E}" srcOrd="0" destOrd="0" presId="urn:microsoft.com/office/officeart/2005/8/layout/hierarchy6"/>
    <dgm:cxn modelId="{0D8E505A-32C8-4276-AC72-0BDE71440293}" type="presParOf" srcId="{5FEF1D34-9068-46CB-8003-EABD8EC56C7E}" destId="{875C3056-25C2-4929-B1AB-72B72A27E88C}" srcOrd="0" destOrd="0" presId="urn:microsoft.com/office/officeart/2005/8/layout/hierarchy6"/>
    <dgm:cxn modelId="{3F7D29AD-3E35-4E55-889D-2425ED21BBD6}" type="presParOf" srcId="{875C3056-25C2-4929-B1AB-72B72A27E88C}" destId="{46E0C52B-9BD5-432B-BB37-C60A2E0A6D9C}" srcOrd="0" destOrd="0" presId="urn:microsoft.com/office/officeart/2005/8/layout/hierarchy6"/>
    <dgm:cxn modelId="{D57470B0-B2A0-4C10-BB73-2CEB9A38BB54}" type="presParOf" srcId="{875C3056-25C2-4929-B1AB-72B72A27E88C}" destId="{D02A3748-A1DB-4F56-B8F9-466B4AE31EAF}" srcOrd="1" destOrd="0" presId="urn:microsoft.com/office/officeart/2005/8/layout/hierarchy6"/>
    <dgm:cxn modelId="{D95D2071-F3B3-4E66-BF81-A5073ABF920D}" type="presParOf" srcId="{D02A3748-A1DB-4F56-B8F9-466B4AE31EAF}" destId="{24992982-BE73-4922-A488-077A33E30308}" srcOrd="0" destOrd="0" presId="urn:microsoft.com/office/officeart/2005/8/layout/hierarchy6"/>
    <dgm:cxn modelId="{B98CA6AE-F309-4279-9157-5817E8DE7306}" type="presParOf" srcId="{D02A3748-A1DB-4F56-B8F9-466B4AE31EAF}" destId="{C1972DD1-12F0-451A-B813-AAAF5338E46C}" srcOrd="1" destOrd="0" presId="urn:microsoft.com/office/officeart/2005/8/layout/hierarchy6"/>
    <dgm:cxn modelId="{0491F14C-89D9-4A25-A8D4-A8D59090B378}" type="presParOf" srcId="{C1972DD1-12F0-451A-B813-AAAF5338E46C}" destId="{01D33FCC-69C1-4E6E-8A94-ECDF646037E0}" srcOrd="0" destOrd="0" presId="urn:microsoft.com/office/officeart/2005/8/layout/hierarchy6"/>
    <dgm:cxn modelId="{3884AD9F-7E77-431B-86CE-B76EA277EE47}" type="presParOf" srcId="{C1972DD1-12F0-451A-B813-AAAF5338E46C}" destId="{EDBB50BA-75AE-4719-BCAB-A82637E10A40}" srcOrd="1" destOrd="0" presId="urn:microsoft.com/office/officeart/2005/8/layout/hierarchy6"/>
    <dgm:cxn modelId="{E76E5836-556B-48FF-AEFB-D2BC90D1903A}" type="presParOf" srcId="{D02A3748-A1DB-4F56-B8F9-466B4AE31EAF}" destId="{E077017E-D9F8-4A60-A2C9-1B9FC5AB6BFA}" srcOrd="2" destOrd="0" presId="urn:microsoft.com/office/officeart/2005/8/layout/hierarchy6"/>
    <dgm:cxn modelId="{D82CA448-75EB-45C8-A7A0-04F0F752BADC}" type="presParOf" srcId="{D02A3748-A1DB-4F56-B8F9-466B4AE31EAF}" destId="{B4D92DD0-45B3-46FC-BCFE-F80BBD96C166}" srcOrd="3" destOrd="0" presId="urn:microsoft.com/office/officeart/2005/8/layout/hierarchy6"/>
    <dgm:cxn modelId="{DF548034-DD48-4E4E-A862-A29417D94957}" type="presParOf" srcId="{B4D92DD0-45B3-46FC-BCFE-F80BBD96C166}" destId="{FE8CF7BF-F35F-4EC3-8746-2731FC4CB52C}" srcOrd="0" destOrd="0" presId="urn:microsoft.com/office/officeart/2005/8/layout/hierarchy6"/>
    <dgm:cxn modelId="{2D75C36E-78D7-4EEC-86EE-5223D5E27AFE}" type="presParOf" srcId="{B4D92DD0-45B3-46FC-BCFE-F80BBD96C166}" destId="{7FD7202F-C19D-40FC-B68D-AE5AC568C7B4}" srcOrd="1" destOrd="0" presId="urn:microsoft.com/office/officeart/2005/8/layout/hierarchy6"/>
    <dgm:cxn modelId="{79DB2B93-10A8-48C5-9CD2-AB53646452C8}" type="presParOf" srcId="{7FD7202F-C19D-40FC-B68D-AE5AC568C7B4}" destId="{F5886B95-B543-4935-B21A-E45EB11E469A}" srcOrd="0" destOrd="0" presId="urn:microsoft.com/office/officeart/2005/8/layout/hierarchy6"/>
    <dgm:cxn modelId="{7782C901-82C3-4B79-9DF0-6B1CE6634353}" type="presParOf" srcId="{7FD7202F-C19D-40FC-B68D-AE5AC568C7B4}" destId="{D5A70A2D-02CF-4F60-8C5B-F346BE8E0DA8}" srcOrd="1" destOrd="0" presId="urn:microsoft.com/office/officeart/2005/8/layout/hierarchy6"/>
    <dgm:cxn modelId="{C01DA3BB-8DAC-41BA-A6A0-8F3B5606516E}" type="presParOf" srcId="{D5A70A2D-02CF-4F60-8C5B-F346BE8E0DA8}" destId="{9679E36C-AFEC-4201-83D5-5F80622BCCF3}" srcOrd="0" destOrd="0" presId="urn:microsoft.com/office/officeart/2005/8/layout/hierarchy6"/>
    <dgm:cxn modelId="{E2914936-0EC8-4BD0-91A4-963EEC8975E0}" type="presParOf" srcId="{D5A70A2D-02CF-4F60-8C5B-F346BE8E0DA8}" destId="{7229DF36-6755-4CE6-8A25-F18969113786}" srcOrd="1" destOrd="0" presId="urn:microsoft.com/office/officeart/2005/8/layout/hierarchy6"/>
    <dgm:cxn modelId="{9162304A-CA29-4FFF-AEDF-B3E767CF8063}" type="presParOf" srcId="{7FD7202F-C19D-40FC-B68D-AE5AC568C7B4}" destId="{2417C0A0-6B63-4879-A1AD-6D5E2007651F}" srcOrd="2" destOrd="0" presId="urn:microsoft.com/office/officeart/2005/8/layout/hierarchy6"/>
    <dgm:cxn modelId="{43526238-1F89-4711-8FB8-DAA678AC290A}" type="presParOf" srcId="{7FD7202F-C19D-40FC-B68D-AE5AC568C7B4}" destId="{3911A92A-E1FF-49AD-9BBA-5286B275AB40}" srcOrd="3" destOrd="0" presId="urn:microsoft.com/office/officeart/2005/8/layout/hierarchy6"/>
    <dgm:cxn modelId="{8189F3A9-12B2-427C-BF5F-F2D9D2CEF035}" type="presParOf" srcId="{3911A92A-E1FF-49AD-9BBA-5286B275AB40}" destId="{CCC26CCB-033B-4E58-858E-E368BCD035B7}" srcOrd="0" destOrd="0" presId="urn:microsoft.com/office/officeart/2005/8/layout/hierarchy6"/>
    <dgm:cxn modelId="{9EE03B38-54A3-45AD-9CCC-5DBABBF6DF2A}" type="presParOf" srcId="{3911A92A-E1FF-49AD-9BBA-5286B275AB40}" destId="{D18EAA77-B66B-4F04-B236-CFF1D594B133}" srcOrd="1" destOrd="0" presId="urn:microsoft.com/office/officeart/2005/8/layout/hierarchy6"/>
    <dgm:cxn modelId="{666DA4AE-2394-4819-97B9-CE8A54AFDC0A}" type="presParOf" srcId="{6AF74DE7-57D0-4B3C-A887-70E2AE915DDF}" destId="{0B833C4C-5D1F-4B19-91B5-87B365880CA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D16FC8-6AB5-4A10-BC7B-E1997B9194FF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72D87-F8F8-43DB-8648-BC1877914B5A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Платежи Арендатора</a:t>
          </a:r>
          <a:endParaRPr lang="ru-RU" sz="1800" dirty="0">
            <a:latin typeface="Calibri" panose="020F0502020204030204" pitchFamily="34" charset="0"/>
          </a:endParaRPr>
        </a:p>
      </dgm:t>
    </dgm:pt>
    <dgm:pt modelId="{33732EFF-9EEC-4722-BF48-E8D1A5BA9D01}" type="parTrans" cxnId="{57C83B5A-6D7E-4B94-B0DF-0500C493FA90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23871037-B0C9-4D0A-810A-E1FCEF2AD323}" type="sibTrans" cxnId="{57C83B5A-6D7E-4B94-B0DF-0500C493FA90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39E03C39-13FA-4D9F-B224-D0E412163607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Базовая </a:t>
          </a:r>
          <a:r>
            <a:rPr lang="en-US" sz="1800" dirty="0" smtClean="0">
              <a:latin typeface="Calibri" panose="020F0502020204030204" pitchFamily="34" charset="0"/>
            </a:rPr>
            <a:t/>
          </a:r>
          <a:br>
            <a:rPr lang="en-US" sz="1800" dirty="0" smtClean="0">
              <a:latin typeface="Calibri" panose="020F0502020204030204" pitchFamily="34" charset="0"/>
            </a:rPr>
          </a:br>
          <a:r>
            <a:rPr lang="ru-RU" sz="1800" dirty="0" smtClean="0">
              <a:latin typeface="Calibri" panose="020F0502020204030204" pitchFamily="34" charset="0"/>
            </a:rPr>
            <a:t>АП</a:t>
          </a:r>
          <a:endParaRPr lang="ru-RU" sz="1800" dirty="0">
            <a:latin typeface="Calibri" panose="020F0502020204030204" pitchFamily="34" charset="0"/>
          </a:endParaRPr>
        </a:p>
      </dgm:t>
    </dgm:pt>
    <dgm:pt modelId="{6762B2C1-690F-4AE0-A0B0-566BE59A868E}" type="parTrans" cxnId="{12ADE702-A85D-42D4-BF3B-42C5D727386B}">
      <dgm:prSet custT="1"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40BBE2F-7E0C-4BCB-A9EF-74EE6D8B1457}" type="sibTrans" cxnId="{12ADE702-A85D-42D4-BF3B-42C5D727386B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6B292FB7-7282-40C4-BA5D-EBE9AE9B1A2D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Переменная АП</a:t>
          </a:r>
          <a:endParaRPr lang="ru-RU" sz="1800" dirty="0">
            <a:latin typeface="Calibri" panose="020F0502020204030204" pitchFamily="34" charset="0"/>
          </a:endParaRPr>
        </a:p>
      </dgm:t>
    </dgm:pt>
    <dgm:pt modelId="{3A54C2C3-A3D3-4832-A034-609C285066ED}" type="parTrans" cxnId="{5A38B845-5082-49A0-A379-7F1AB57D623C}">
      <dgm:prSet custT="1"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0C6C7DF-5B7D-4F41-8CE5-60A1BF2F0EF9}" type="sibTrans" cxnId="{5A38B845-5082-49A0-A379-7F1AB57D623C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A338A67B-24EF-4166-8116-1EB83612BC12}">
      <dgm:prSet phldrT="[Текст]"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</a:rPr>
            <a:t>Коммунальные платежи</a:t>
          </a:r>
          <a:endParaRPr lang="ru-RU" sz="1800" dirty="0">
            <a:latin typeface="Calibri" panose="020F0502020204030204" pitchFamily="34" charset="0"/>
          </a:endParaRPr>
        </a:p>
      </dgm:t>
    </dgm:pt>
    <dgm:pt modelId="{8D59A6D2-ACCD-4CC7-B360-3278BC0F8BFD}" type="parTrans" cxnId="{635D99F5-5648-4E9D-BA95-8FF0EF20CE2C}">
      <dgm:prSet/>
      <dgm:spPr/>
      <dgm:t>
        <a:bodyPr/>
        <a:lstStyle/>
        <a:p>
          <a:endParaRPr lang="ru-RU"/>
        </a:p>
      </dgm:t>
    </dgm:pt>
    <dgm:pt modelId="{3AB752FC-5654-4394-BBF6-4E1034953D96}" type="sibTrans" cxnId="{635D99F5-5648-4E9D-BA95-8FF0EF20CE2C}">
      <dgm:prSet/>
      <dgm:spPr/>
      <dgm:t>
        <a:bodyPr/>
        <a:lstStyle/>
        <a:p>
          <a:endParaRPr lang="ru-RU"/>
        </a:p>
      </dgm:t>
    </dgm:pt>
    <dgm:pt modelId="{E2CD34F9-F41A-4C86-AE47-0695C340E0B4}">
      <dgm:prSet phldrT="[Текст]" custT="1"/>
      <dgm:spPr/>
      <dgm:t>
        <a:bodyPr/>
        <a:lstStyle/>
        <a:p>
          <a:r>
            <a:rPr lang="ru-RU" sz="1800" smtClean="0">
              <a:latin typeface="Calibri" panose="020F0502020204030204" pitchFamily="34" charset="0"/>
            </a:rPr>
            <a:t>Операционные расходы</a:t>
          </a:r>
          <a:endParaRPr lang="ru-RU" sz="1800" dirty="0">
            <a:latin typeface="Calibri" panose="020F0502020204030204" pitchFamily="34" charset="0"/>
          </a:endParaRPr>
        </a:p>
      </dgm:t>
    </dgm:pt>
    <dgm:pt modelId="{EFBC4D82-1344-45DF-B437-23F8887A34DE}" type="parTrans" cxnId="{7C748DB0-B9C4-4536-92C9-7C4CC6D589E6}">
      <dgm:prSet/>
      <dgm:spPr/>
      <dgm:t>
        <a:bodyPr/>
        <a:lstStyle/>
        <a:p>
          <a:endParaRPr lang="ru-RU"/>
        </a:p>
      </dgm:t>
    </dgm:pt>
    <dgm:pt modelId="{316AA897-33E8-4B1D-98DA-2C5E248A325F}" type="sibTrans" cxnId="{7C748DB0-B9C4-4536-92C9-7C4CC6D589E6}">
      <dgm:prSet/>
      <dgm:spPr/>
      <dgm:t>
        <a:bodyPr/>
        <a:lstStyle/>
        <a:p>
          <a:endParaRPr lang="ru-RU"/>
        </a:p>
      </dgm:t>
    </dgm:pt>
    <dgm:pt modelId="{6AF74DE7-57D0-4B3C-A887-70E2AE915DDF}" type="pres">
      <dgm:prSet presAssocID="{95D16FC8-6AB5-4A10-BC7B-E1997B9194F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5FEE2-9FDA-4BC0-A04F-6B4C834D704A}" type="pres">
      <dgm:prSet presAssocID="{95D16FC8-6AB5-4A10-BC7B-E1997B9194FF}" presName="hierFlow" presStyleCnt="0"/>
      <dgm:spPr/>
      <dgm:t>
        <a:bodyPr/>
        <a:lstStyle/>
        <a:p>
          <a:endParaRPr lang="ru-RU"/>
        </a:p>
      </dgm:t>
    </dgm:pt>
    <dgm:pt modelId="{5FEF1D34-9068-46CB-8003-EABD8EC56C7E}" type="pres">
      <dgm:prSet presAssocID="{95D16FC8-6AB5-4A10-BC7B-E1997B9194F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5C3056-25C2-4929-B1AB-72B72A27E88C}" type="pres">
      <dgm:prSet presAssocID="{B4D72D87-F8F8-43DB-8648-BC1877914B5A}" presName="Name14" presStyleCnt="0"/>
      <dgm:spPr/>
      <dgm:t>
        <a:bodyPr/>
        <a:lstStyle/>
        <a:p>
          <a:endParaRPr lang="ru-RU"/>
        </a:p>
      </dgm:t>
    </dgm:pt>
    <dgm:pt modelId="{46E0C52B-9BD5-432B-BB37-C60A2E0A6D9C}" type="pres">
      <dgm:prSet presAssocID="{B4D72D87-F8F8-43DB-8648-BC1877914B5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A3748-A1DB-4F56-B8F9-466B4AE31EAF}" type="pres">
      <dgm:prSet presAssocID="{B4D72D87-F8F8-43DB-8648-BC1877914B5A}" presName="hierChild2" presStyleCnt="0"/>
      <dgm:spPr/>
      <dgm:t>
        <a:bodyPr/>
        <a:lstStyle/>
        <a:p>
          <a:endParaRPr lang="ru-RU"/>
        </a:p>
      </dgm:t>
    </dgm:pt>
    <dgm:pt modelId="{24992982-BE73-4922-A488-077A33E30308}" type="pres">
      <dgm:prSet presAssocID="{6762B2C1-690F-4AE0-A0B0-566BE59A868E}" presName="Name19" presStyleLbl="parChTrans1D2" presStyleIdx="0" presStyleCnt="2"/>
      <dgm:spPr/>
      <dgm:t>
        <a:bodyPr/>
        <a:lstStyle/>
        <a:p>
          <a:endParaRPr lang="ru-RU"/>
        </a:p>
      </dgm:t>
    </dgm:pt>
    <dgm:pt modelId="{C1972DD1-12F0-451A-B813-AAAF5338E46C}" type="pres">
      <dgm:prSet presAssocID="{39E03C39-13FA-4D9F-B224-D0E412163607}" presName="Name21" presStyleCnt="0"/>
      <dgm:spPr/>
      <dgm:t>
        <a:bodyPr/>
        <a:lstStyle/>
        <a:p>
          <a:endParaRPr lang="ru-RU"/>
        </a:p>
      </dgm:t>
    </dgm:pt>
    <dgm:pt modelId="{01D33FCC-69C1-4E6E-8A94-ECDF646037E0}" type="pres">
      <dgm:prSet presAssocID="{39E03C39-13FA-4D9F-B224-D0E412163607}" presName="level2Shape" presStyleLbl="node2" presStyleIdx="0" presStyleCnt="2"/>
      <dgm:spPr/>
      <dgm:t>
        <a:bodyPr/>
        <a:lstStyle/>
        <a:p>
          <a:endParaRPr lang="ru-RU"/>
        </a:p>
      </dgm:t>
    </dgm:pt>
    <dgm:pt modelId="{EDBB50BA-75AE-4719-BCAB-A82637E10A40}" type="pres">
      <dgm:prSet presAssocID="{39E03C39-13FA-4D9F-B224-D0E412163607}" presName="hierChild3" presStyleCnt="0"/>
      <dgm:spPr/>
      <dgm:t>
        <a:bodyPr/>
        <a:lstStyle/>
        <a:p>
          <a:endParaRPr lang="ru-RU"/>
        </a:p>
      </dgm:t>
    </dgm:pt>
    <dgm:pt modelId="{E077017E-D9F8-4A60-A2C9-1B9FC5AB6BFA}" type="pres">
      <dgm:prSet presAssocID="{3A54C2C3-A3D3-4832-A034-609C285066ED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4D92DD0-45B3-46FC-BCFE-F80BBD96C166}" type="pres">
      <dgm:prSet presAssocID="{6B292FB7-7282-40C4-BA5D-EBE9AE9B1A2D}" presName="Name21" presStyleCnt="0"/>
      <dgm:spPr/>
      <dgm:t>
        <a:bodyPr/>
        <a:lstStyle/>
        <a:p>
          <a:endParaRPr lang="ru-RU"/>
        </a:p>
      </dgm:t>
    </dgm:pt>
    <dgm:pt modelId="{FE8CF7BF-F35F-4EC3-8746-2731FC4CB52C}" type="pres">
      <dgm:prSet presAssocID="{6B292FB7-7282-40C4-BA5D-EBE9AE9B1A2D}" presName="level2Shape" presStyleLbl="node2" presStyleIdx="1" presStyleCnt="2"/>
      <dgm:spPr/>
      <dgm:t>
        <a:bodyPr/>
        <a:lstStyle/>
        <a:p>
          <a:endParaRPr lang="ru-RU"/>
        </a:p>
      </dgm:t>
    </dgm:pt>
    <dgm:pt modelId="{7FD7202F-C19D-40FC-B68D-AE5AC568C7B4}" type="pres">
      <dgm:prSet presAssocID="{6B292FB7-7282-40C4-BA5D-EBE9AE9B1A2D}" presName="hierChild3" presStyleCnt="0"/>
      <dgm:spPr/>
      <dgm:t>
        <a:bodyPr/>
        <a:lstStyle/>
        <a:p>
          <a:endParaRPr lang="ru-RU"/>
        </a:p>
      </dgm:t>
    </dgm:pt>
    <dgm:pt modelId="{F5886B95-B543-4935-B21A-E45EB11E469A}" type="pres">
      <dgm:prSet presAssocID="{8D59A6D2-ACCD-4CC7-B360-3278BC0F8BFD}" presName="Name19" presStyleLbl="parChTrans1D3" presStyleIdx="0" presStyleCnt="2"/>
      <dgm:spPr/>
      <dgm:t>
        <a:bodyPr/>
        <a:lstStyle/>
        <a:p>
          <a:endParaRPr lang="ru-RU"/>
        </a:p>
      </dgm:t>
    </dgm:pt>
    <dgm:pt modelId="{D5A70A2D-02CF-4F60-8C5B-F346BE8E0DA8}" type="pres">
      <dgm:prSet presAssocID="{A338A67B-24EF-4166-8116-1EB83612BC12}" presName="Name21" presStyleCnt="0"/>
      <dgm:spPr/>
      <dgm:t>
        <a:bodyPr/>
        <a:lstStyle/>
        <a:p>
          <a:endParaRPr lang="ru-RU"/>
        </a:p>
      </dgm:t>
    </dgm:pt>
    <dgm:pt modelId="{9679E36C-AFEC-4201-83D5-5F80622BCCF3}" type="pres">
      <dgm:prSet presAssocID="{A338A67B-24EF-4166-8116-1EB83612BC12}" presName="level2Shape" presStyleLbl="node3" presStyleIdx="0" presStyleCnt="2" custScaleX="134757" custLinFactNeighborX="-31996" custLinFactNeighborY="-1297"/>
      <dgm:spPr/>
      <dgm:t>
        <a:bodyPr/>
        <a:lstStyle/>
        <a:p>
          <a:endParaRPr lang="ru-RU"/>
        </a:p>
      </dgm:t>
    </dgm:pt>
    <dgm:pt modelId="{7229DF36-6755-4CE6-8A25-F18969113786}" type="pres">
      <dgm:prSet presAssocID="{A338A67B-24EF-4166-8116-1EB83612BC12}" presName="hierChild3" presStyleCnt="0"/>
      <dgm:spPr/>
      <dgm:t>
        <a:bodyPr/>
        <a:lstStyle/>
        <a:p>
          <a:endParaRPr lang="ru-RU"/>
        </a:p>
      </dgm:t>
    </dgm:pt>
    <dgm:pt modelId="{2417C0A0-6B63-4879-A1AD-6D5E2007651F}" type="pres">
      <dgm:prSet presAssocID="{EFBC4D82-1344-45DF-B437-23F8887A34DE}" presName="Name19" presStyleLbl="parChTrans1D3" presStyleIdx="1" presStyleCnt="2"/>
      <dgm:spPr/>
      <dgm:t>
        <a:bodyPr/>
        <a:lstStyle/>
        <a:p>
          <a:endParaRPr lang="ru-RU"/>
        </a:p>
      </dgm:t>
    </dgm:pt>
    <dgm:pt modelId="{3911A92A-E1FF-49AD-9BBA-5286B275AB40}" type="pres">
      <dgm:prSet presAssocID="{E2CD34F9-F41A-4C86-AE47-0695C340E0B4}" presName="Name21" presStyleCnt="0"/>
      <dgm:spPr/>
    </dgm:pt>
    <dgm:pt modelId="{CCC26CCB-033B-4E58-858E-E368BCD035B7}" type="pres">
      <dgm:prSet presAssocID="{E2CD34F9-F41A-4C86-AE47-0695C340E0B4}" presName="level2Shape" presStyleLbl="node3" presStyleIdx="1" presStyleCnt="2" custScaleX="123199" custLinFactNeighborX="-39779" custLinFactNeighborY="-1"/>
      <dgm:spPr/>
      <dgm:t>
        <a:bodyPr/>
        <a:lstStyle/>
        <a:p>
          <a:endParaRPr lang="ru-RU"/>
        </a:p>
      </dgm:t>
    </dgm:pt>
    <dgm:pt modelId="{D18EAA77-B66B-4F04-B236-CFF1D594B133}" type="pres">
      <dgm:prSet presAssocID="{E2CD34F9-F41A-4C86-AE47-0695C340E0B4}" presName="hierChild3" presStyleCnt="0"/>
      <dgm:spPr/>
    </dgm:pt>
    <dgm:pt modelId="{0B833C4C-5D1F-4B19-91B5-87B365880CA0}" type="pres">
      <dgm:prSet presAssocID="{95D16FC8-6AB5-4A10-BC7B-E1997B9194FF}" presName="bgShapesFlow" presStyleCnt="0"/>
      <dgm:spPr/>
      <dgm:t>
        <a:bodyPr/>
        <a:lstStyle/>
        <a:p>
          <a:endParaRPr lang="ru-RU"/>
        </a:p>
      </dgm:t>
    </dgm:pt>
  </dgm:ptLst>
  <dgm:cxnLst>
    <dgm:cxn modelId="{635D99F5-5648-4E9D-BA95-8FF0EF20CE2C}" srcId="{6B292FB7-7282-40C4-BA5D-EBE9AE9B1A2D}" destId="{A338A67B-24EF-4166-8116-1EB83612BC12}" srcOrd="0" destOrd="0" parTransId="{8D59A6D2-ACCD-4CC7-B360-3278BC0F8BFD}" sibTransId="{3AB752FC-5654-4394-BBF6-4E1034953D96}"/>
    <dgm:cxn modelId="{7C748DB0-B9C4-4536-92C9-7C4CC6D589E6}" srcId="{6B292FB7-7282-40C4-BA5D-EBE9AE9B1A2D}" destId="{E2CD34F9-F41A-4C86-AE47-0695C340E0B4}" srcOrd="1" destOrd="0" parTransId="{EFBC4D82-1344-45DF-B437-23F8887A34DE}" sibTransId="{316AA897-33E8-4B1D-98DA-2C5E248A325F}"/>
    <dgm:cxn modelId="{7188CD81-5893-4A4D-B7BB-C5B3C4D7AE1E}" type="presOf" srcId="{A338A67B-24EF-4166-8116-1EB83612BC12}" destId="{9679E36C-AFEC-4201-83D5-5F80622BCCF3}" srcOrd="0" destOrd="0" presId="urn:microsoft.com/office/officeart/2005/8/layout/hierarchy6"/>
    <dgm:cxn modelId="{34BD687A-FED4-4BC4-A59C-7217042E9340}" type="presOf" srcId="{8D59A6D2-ACCD-4CC7-B360-3278BC0F8BFD}" destId="{F5886B95-B543-4935-B21A-E45EB11E469A}" srcOrd="0" destOrd="0" presId="urn:microsoft.com/office/officeart/2005/8/layout/hierarchy6"/>
    <dgm:cxn modelId="{B2FF5DC2-21D6-41D8-B7DB-C2CF97232CC8}" type="presOf" srcId="{6B292FB7-7282-40C4-BA5D-EBE9AE9B1A2D}" destId="{FE8CF7BF-F35F-4EC3-8746-2731FC4CB52C}" srcOrd="0" destOrd="0" presId="urn:microsoft.com/office/officeart/2005/8/layout/hierarchy6"/>
    <dgm:cxn modelId="{D6837581-DA24-4C78-9DE8-1C0EC4E13D74}" type="presOf" srcId="{B4D72D87-F8F8-43DB-8648-BC1877914B5A}" destId="{46E0C52B-9BD5-432B-BB37-C60A2E0A6D9C}" srcOrd="0" destOrd="0" presId="urn:microsoft.com/office/officeart/2005/8/layout/hierarchy6"/>
    <dgm:cxn modelId="{4A13DC54-174D-4E35-A2A6-DC8FAD8CA0C1}" type="presOf" srcId="{EFBC4D82-1344-45DF-B437-23F8887A34DE}" destId="{2417C0A0-6B63-4879-A1AD-6D5E2007651F}" srcOrd="0" destOrd="0" presId="urn:microsoft.com/office/officeart/2005/8/layout/hierarchy6"/>
    <dgm:cxn modelId="{7CA68D48-C655-4D33-84F6-2AAF3301E8D7}" type="presOf" srcId="{3A54C2C3-A3D3-4832-A034-609C285066ED}" destId="{E077017E-D9F8-4A60-A2C9-1B9FC5AB6BFA}" srcOrd="0" destOrd="0" presId="urn:microsoft.com/office/officeart/2005/8/layout/hierarchy6"/>
    <dgm:cxn modelId="{74E846EA-882C-4581-86FC-4D7DC82C1E15}" type="presOf" srcId="{39E03C39-13FA-4D9F-B224-D0E412163607}" destId="{01D33FCC-69C1-4E6E-8A94-ECDF646037E0}" srcOrd="0" destOrd="0" presId="urn:microsoft.com/office/officeart/2005/8/layout/hierarchy6"/>
    <dgm:cxn modelId="{12ADE702-A85D-42D4-BF3B-42C5D727386B}" srcId="{B4D72D87-F8F8-43DB-8648-BC1877914B5A}" destId="{39E03C39-13FA-4D9F-B224-D0E412163607}" srcOrd="0" destOrd="0" parTransId="{6762B2C1-690F-4AE0-A0B0-566BE59A868E}" sibTransId="{A40BBE2F-7E0C-4BCB-A9EF-74EE6D8B1457}"/>
    <dgm:cxn modelId="{57C83B5A-6D7E-4B94-B0DF-0500C493FA90}" srcId="{95D16FC8-6AB5-4A10-BC7B-E1997B9194FF}" destId="{B4D72D87-F8F8-43DB-8648-BC1877914B5A}" srcOrd="0" destOrd="0" parTransId="{33732EFF-9EEC-4722-BF48-E8D1A5BA9D01}" sibTransId="{23871037-B0C9-4D0A-810A-E1FCEF2AD323}"/>
    <dgm:cxn modelId="{5A38B845-5082-49A0-A379-7F1AB57D623C}" srcId="{B4D72D87-F8F8-43DB-8648-BC1877914B5A}" destId="{6B292FB7-7282-40C4-BA5D-EBE9AE9B1A2D}" srcOrd="1" destOrd="0" parTransId="{3A54C2C3-A3D3-4832-A034-609C285066ED}" sibTransId="{A0C6C7DF-5B7D-4F41-8CE5-60A1BF2F0EF9}"/>
    <dgm:cxn modelId="{060AC266-9E6D-467D-894B-C2005E49F9B0}" type="presOf" srcId="{E2CD34F9-F41A-4C86-AE47-0695C340E0B4}" destId="{CCC26CCB-033B-4E58-858E-E368BCD035B7}" srcOrd="0" destOrd="0" presId="urn:microsoft.com/office/officeart/2005/8/layout/hierarchy6"/>
    <dgm:cxn modelId="{3142844E-1209-4ED6-B1FB-D957D0F596EB}" type="presOf" srcId="{6762B2C1-690F-4AE0-A0B0-566BE59A868E}" destId="{24992982-BE73-4922-A488-077A33E30308}" srcOrd="0" destOrd="0" presId="urn:microsoft.com/office/officeart/2005/8/layout/hierarchy6"/>
    <dgm:cxn modelId="{A0C447E0-AA7E-412E-A050-17DBBDCB1F7E}" type="presOf" srcId="{95D16FC8-6AB5-4A10-BC7B-E1997B9194FF}" destId="{6AF74DE7-57D0-4B3C-A887-70E2AE915DDF}" srcOrd="0" destOrd="0" presId="urn:microsoft.com/office/officeart/2005/8/layout/hierarchy6"/>
    <dgm:cxn modelId="{81B8BC08-9014-4133-AE08-F11F59F5F356}" type="presParOf" srcId="{6AF74DE7-57D0-4B3C-A887-70E2AE915DDF}" destId="{4555FEE2-9FDA-4BC0-A04F-6B4C834D704A}" srcOrd="0" destOrd="0" presId="urn:microsoft.com/office/officeart/2005/8/layout/hierarchy6"/>
    <dgm:cxn modelId="{EC585632-4CBF-4B55-B34C-207B1692136E}" type="presParOf" srcId="{4555FEE2-9FDA-4BC0-A04F-6B4C834D704A}" destId="{5FEF1D34-9068-46CB-8003-EABD8EC56C7E}" srcOrd="0" destOrd="0" presId="urn:microsoft.com/office/officeart/2005/8/layout/hierarchy6"/>
    <dgm:cxn modelId="{F308EBA5-07BA-4B4D-9F7E-D909C842882C}" type="presParOf" srcId="{5FEF1D34-9068-46CB-8003-EABD8EC56C7E}" destId="{875C3056-25C2-4929-B1AB-72B72A27E88C}" srcOrd="0" destOrd="0" presId="urn:microsoft.com/office/officeart/2005/8/layout/hierarchy6"/>
    <dgm:cxn modelId="{1DA5FB32-1B11-4BF5-A696-42F76504A5BA}" type="presParOf" srcId="{875C3056-25C2-4929-B1AB-72B72A27E88C}" destId="{46E0C52B-9BD5-432B-BB37-C60A2E0A6D9C}" srcOrd="0" destOrd="0" presId="urn:microsoft.com/office/officeart/2005/8/layout/hierarchy6"/>
    <dgm:cxn modelId="{3F9D81DC-B99B-47B4-991F-2F10E939847E}" type="presParOf" srcId="{875C3056-25C2-4929-B1AB-72B72A27E88C}" destId="{D02A3748-A1DB-4F56-B8F9-466B4AE31EAF}" srcOrd="1" destOrd="0" presId="urn:microsoft.com/office/officeart/2005/8/layout/hierarchy6"/>
    <dgm:cxn modelId="{11B581DA-83AF-47CB-A8FF-FE12D667CE43}" type="presParOf" srcId="{D02A3748-A1DB-4F56-B8F9-466B4AE31EAF}" destId="{24992982-BE73-4922-A488-077A33E30308}" srcOrd="0" destOrd="0" presId="urn:microsoft.com/office/officeart/2005/8/layout/hierarchy6"/>
    <dgm:cxn modelId="{87530D57-6ACC-41DC-9E6B-B502A710C563}" type="presParOf" srcId="{D02A3748-A1DB-4F56-B8F9-466B4AE31EAF}" destId="{C1972DD1-12F0-451A-B813-AAAF5338E46C}" srcOrd="1" destOrd="0" presId="urn:microsoft.com/office/officeart/2005/8/layout/hierarchy6"/>
    <dgm:cxn modelId="{5C911B60-6883-457E-A416-83C9E6103601}" type="presParOf" srcId="{C1972DD1-12F0-451A-B813-AAAF5338E46C}" destId="{01D33FCC-69C1-4E6E-8A94-ECDF646037E0}" srcOrd="0" destOrd="0" presId="urn:microsoft.com/office/officeart/2005/8/layout/hierarchy6"/>
    <dgm:cxn modelId="{F5F8433F-3A9B-4684-8BA2-674EF8B47C98}" type="presParOf" srcId="{C1972DD1-12F0-451A-B813-AAAF5338E46C}" destId="{EDBB50BA-75AE-4719-BCAB-A82637E10A40}" srcOrd="1" destOrd="0" presId="urn:microsoft.com/office/officeart/2005/8/layout/hierarchy6"/>
    <dgm:cxn modelId="{859C7FFF-2686-414F-815F-9B2B1B539B39}" type="presParOf" srcId="{D02A3748-A1DB-4F56-B8F9-466B4AE31EAF}" destId="{E077017E-D9F8-4A60-A2C9-1B9FC5AB6BFA}" srcOrd="2" destOrd="0" presId="urn:microsoft.com/office/officeart/2005/8/layout/hierarchy6"/>
    <dgm:cxn modelId="{C5609448-ADC5-4B1B-B0ED-3149153CB144}" type="presParOf" srcId="{D02A3748-A1DB-4F56-B8F9-466B4AE31EAF}" destId="{B4D92DD0-45B3-46FC-BCFE-F80BBD96C166}" srcOrd="3" destOrd="0" presId="urn:microsoft.com/office/officeart/2005/8/layout/hierarchy6"/>
    <dgm:cxn modelId="{B580084C-94E3-403C-ADED-3ED822DC5314}" type="presParOf" srcId="{B4D92DD0-45B3-46FC-BCFE-F80BBD96C166}" destId="{FE8CF7BF-F35F-4EC3-8746-2731FC4CB52C}" srcOrd="0" destOrd="0" presId="urn:microsoft.com/office/officeart/2005/8/layout/hierarchy6"/>
    <dgm:cxn modelId="{1501522D-45CE-4E12-AB03-B241FE836017}" type="presParOf" srcId="{B4D92DD0-45B3-46FC-BCFE-F80BBD96C166}" destId="{7FD7202F-C19D-40FC-B68D-AE5AC568C7B4}" srcOrd="1" destOrd="0" presId="urn:microsoft.com/office/officeart/2005/8/layout/hierarchy6"/>
    <dgm:cxn modelId="{E520C416-BDC7-42C6-AB34-8B3BED7991D6}" type="presParOf" srcId="{7FD7202F-C19D-40FC-B68D-AE5AC568C7B4}" destId="{F5886B95-B543-4935-B21A-E45EB11E469A}" srcOrd="0" destOrd="0" presId="urn:microsoft.com/office/officeart/2005/8/layout/hierarchy6"/>
    <dgm:cxn modelId="{F6F733BD-6733-4762-9510-5B7F3FC1E728}" type="presParOf" srcId="{7FD7202F-C19D-40FC-B68D-AE5AC568C7B4}" destId="{D5A70A2D-02CF-4F60-8C5B-F346BE8E0DA8}" srcOrd="1" destOrd="0" presId="urn:microsoft.com/office/officeart/2005/8/layout/hierarchy6"/>
    <dgm:cxn modelId="{1B67276A-8D4B-497F-933B-56DD01FD7BA0}" type="presParOf" srcId="{D5A70A2D-02CF-4F60-8C5B-F346BE8E0DA8}" destId="{9679E36C-AFEC-4201-83D5-5F80622BCCF3}" srcOrd="0" destOrd="0" presId="urn:microsoft.com/office/officeart/2005/8/layout/hierarchy6"/>
    <dgm:cxn modelId="{C934F286-9563-4FE3-99DC-85B082D79B66}" type="presParOf" srcId="{D5A70A2D-02CF-4F60-8C5B-F346BE8E0DA8}" destId="{7229DF36-6755-4CE6-8A25-F18969113786}" srcOrd="1" destOrd="0" presId="urn:microsoft.com/office/officeart/2005/8/layout/hierarchy6"/>
    <dgm:cxn modelId="{B0207B34-0C15-4620-810A-81465CFB30AD}" type="presParOf" srcId="{7FD7202F-C19D-40FC-B68D-AE5AC568C7B4}" destId="{2417C0A0-6B63-4879-A1AD-6D5E2007651F}" srcOrd="2" destOrd="0" presId="urn:microsoft.com/office/officeart/2005/8/layout/hierarchy6"/>
    <dgm:cxn modelId="{8F8695DE-2810-4B11-B6DB-59B012A6A80F}" type="presParOf" srcId="{7FD7202F-C19D-40FC-B68D-AE5AC568C7B4}" destId="{3911A92A-E1FF-49AD-9BBA-5286B275AB40}" srcOrd="3" destOrd="0" presId="urn:microsoft.com/office/officeart/2005/8/layout/hierarchy6"/>
    <dgm:cxn modelId="{02D5BD3A-A60F-46CA-A24C-A1252FC78361}" type="presParOf" srcId="{3911A92A-E1FF-49AD-9BBA-5286B275AB40}" destId="{CCC26CCB-033B-4E58-858E-E368BCD035B7}" srcOrd="0" destOrd="0" presId="urn:microsoft.com/office/officeart/2005/8/layout/hierarchy6"/>
    <dgm:cxn modelId="{24275106-439E-42F8-BEDF-B5318A8A875B}" type="presParOf" srcId="{3911A92A-E1FF-49AD-9BBA-5286B275AB40}" destId="{D18EAA77-B66B-4F04-B236-CFF1D594B133}" srcOrd="1" destOrd="0" presId="urn:microsoft.com/office/officeart/2005/8/layout/hierarchy6"/>
    <dgm:cxn modelId="{221E3526-9712-478E-B648-ACFC22ECE6D3}" type="presParOf" srcId="{6AF74DE7-57D0-4B3C-A887-70E2AE915DDF}" destId="{0B833C4C-5D1F-4B19-91B5-87B365880CA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C52B-9BD5-432B-BB37-C60A2E0A6D9C}">
      <dsp:nvSpPr>
        <dsp:cNvPr id="0" name=""/>
        <dsp:cNvSpPr/>
      </dsp:nvSpPr>
      <dsp:spPr>
        <a:xfrm>
          <a:off x="955129" y="141686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Платежи Арендатора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983805" y="170362"/>
        <a:ext cx="1411256" cy="921720"/>
      </dsp:txXfrm>
    </dsp:sp>
    <dsp:sp modelId="{24992982-BE73-4922-A488-077A33E30308}">
      <dsp:nvSpPr>
        <dsp:cNvPr id="0" name=""/>
        <dsp:cNvSpPr/>
      </dsp:nvSpPr>
      <dsp:spPr>
        <a:xfrm>
          <a:off x="734837" y="1120759"/>
          <a:ext cx="954595" cy="391629"/>
        </a:xfrm>
        <a:custGeom>
          <a:avLst/>
          <a:gdLst/>
          <a:ahLst/>
          <a:cxnLst/>
          <a:rect l="0" t="0" r="0" b="0"/>
          <a:pathLst>
            <a:path>
              <a:moveTo>
                <a:pt x="954595" y="0"/>
              </a:moveTo>
              <a:lnTo>
                <a:pt x="954595" y="195814"/>
              </a:lnTo>
              <a:lnTo>
                <a:pt x="0" y="195814"/>
              </a:lnTo>
              <a:lnTo>
                <a:pt x="0" y="3916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33FCC-69C1-4E6E-8A94-ECDF646037E0}">
      <dsp:nvSpPr>
        <dsp:cNvPr id="0" name=""/>
        <dsp:cNvSpPr/>
      </dsp:nvSpPr>
      <dsp:spPr>
        <a:xfrm>
          <a:off x="533" y="1512388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Базовая </a:t>
          </a:r>
          <a:r>
            <a:rPr lang="en-US" sz="1800" kern="1200" dirty="0" smtClean="0">
              <a:latin typeface="Calibri" panose="020F0502020204030204" pitchFamily="34" charset="0"/>
            </a:rPr>
            <a:t/>
          </a:r>
          <a:br>
            <a:rPr lang="en-US" sz="1800" kern="1200" dirty="0" smtClean="0">
              <a:latin typeface="Calibri" panose="020F0502020204030204" pitchFamily="34" charset="0"/>
            </a:rPr>
          </a:br>
          <a:r>
            <a:rPr lang="ru-RU" sz="1800" kern="1200" dirty="0" smtClean="0">
              <a:latin typeface="Calibri" panose="020F0502020204030204" pitchFamily="34" charset="0"/>
            </a:rPr>
            <a:t>АП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29209" y="1541064"/>
        <a:ext cx="1411256" cy="921720"/>
      </dsp:txXfrm>
    </dsp:sp>
    <dsp:sp modelId="{E077017E-D9F8-4A60-A2C9-1B9FC5AB6BFA}">
      <dsp:nvSpPr>
        <dsp:cNvPr id="0" name=""/>
        <dsp:cNvSpPr/>
      </dsp:nvSpPr>
      <dsp:spPr>
        <a:xfrm>
          <a:off x="1689433" y="1120759"/>
          <a:ext cx="954595" cy="39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14"/>
              </a:lnTo>
              <a:lnTo>
                <a:pt x="954595" y="195814"/>
              </a:lnTo>
              <a:lnTo>
                <a:pt x="954595" y="3916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CF7BF-F35F-4EC3-8746-2731FC4CB52C}">
      <dsp:nvSpPr>
        <dsp:cNvPr id="0" name=""/>
        <dsp:cNvSpPr/>
      </dsp:nvSpPr>
      <dsp:spPr>
        <a:xfrm>
          <a:off x="1909724" y="1512388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Переменная АП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1938400" y="1541064"/>
        <a:ext cx="1411256" cy="921720"/>
      </dsp:txXfrm>
    </dsp:sp>
    <dsp:sp modelId="{F5886B95-B543-4935-B21A-E45EB11E469A}">
      <dsp:nvSpPr>
        <dsp:cNvPr id="0" name=""/>
        <dsp:cNvSpPr/>
      </dsp:nvSpPr>
      <dsp:spPr>
        <a:xfrm>
          <a:off x="1049186" y="2491460"/>
          <a:ext cx="1594843" cy="378930"/>
        </a:xfrm>
        <a:custGeom>
          <a:avLst/>
          <a:gdLst/>
          <a:ahLst/>
          <a:cxnLst/>
          <a:rect l="0" t="0" r="0" b="0"/>
          <a:pathLst>
            <a:path>
              <a:moveTo>
                <a:pt x="1594843" y="0"/>
              </a:moveTo>
              <a:lnTo>
                <a:pt x="1594843" y="189465"/>
              </a:lnTo>
              <a:lnTo>
                <a:pt x="0" y="189465"/>
              </a:lnTo>
              <a:lnTo>
                <a:pt x="0" y="3789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9E36C-AFEC-4201-83D5-5F80622BCCF3}">
      <dsp:nvSpPr>
        <dsp:cNvPr id="0" name=""/>
        <dsp:cNvSpPr/>
      </dsp:nvSpPr>
      <dsp:spPr>
        <a:xfrm>
          <a:off x="59659" y="2870391"/>
          <a:ext cx="1979053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Коммунальные платежи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88335" y="2899067"/>
        <a:ext cx="1921701" cy="921720"/>
      </dsp:txXfrm>
    </dsp:sp>
    <dsp:sp modelId="{2417C0A0-6B63-4879-A1AD-6D5E2007651F}">
      <dsp:nvSpPr>
        <dsp:cNvPr id="0" name=""/>
        <dsp:cNvSpPr/>
      </dsp:nvSpPr>
      <dsp:spPr>
        <a:xfrm>
          <a:off x="2644029" y="2491460"/>
          <a:ext cx="625619" cy="391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09"/>
              </a:lnTo>
              <a:lnTo>
                <a:pt x="625619" y="195809"/>
              </a:lnTo>
              <a:lnTo>
                <a:pt x="625619" y="391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26CCB-033B-4E58-858E-E368BCD035B7}">
      <dsp:nvSpPr>
        <dsp:cNvPr id="0" name=""/>
        <dsp:cNvSpPr/>
      </dsp:nvSpPr>
      <dsp:spPr>
        <a:xfrm>
          <a:off x="2364993" y="2883079"/>
          <a:ext cx="1809311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libri" panose="020F0502020204030204" pitchFamily="34" charset="0"/>
            </a:rPr>
            <a:t>Операционные расходы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2393669" y="2911755"/>
        <a:ext cx="1751959" cy="921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C52B-9BD5-432B-BB37-C60A2E0A6D9C}">
      <dsp:nvSpPr>
        <dsp:cNvPr id="0" name=""/>
        <dsp:cNvSpPr/>
      </dsp:nvSpPr>
      <dsp:spPr>
        <a:xfrm>
          <a:off x="955129" y="141686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Платежи Арендатора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983805" y="170362"/>
        <a:ext cx="1411256" cy="921720"/>
      </dsp:txXfrm>
    </dsp:sp>
    <dsp:sp modelId="{24992982-BE73-4922-A488-077A33E30308}">
      <dsp:nvSpPr>
        <dsp:cNvPr id="0" name=""/>
        <dsp:cNvSpPr/>
      </dsp:nvSpPr>
      <dsp:spPr>
        <a:xfrm>
          <a:off x="734837" y="1120759"/>
          <a:ext cx="954595" cy="391629"/>
        </a:xfrm>
        <a:custGeom>
          <a:avLst/>
          <a:gdLst/>
          <a:ahLst/>
          <a:cxnLst/>
          <a:rect l="0" t="0" r="0" b="0"/>
          <a:pathLst>
            <a:path>
              <a:moveTo>
                <a:pt x="954595" y="0"/>
              </a:moveTo>
              <a:lnTo>
                <a:pt x="954595" y="195814"/>
              </a:lnTo>
              <a:lnTo>
                <a:pt x="0" y="195814"/>
              </a:lnTo>
              <a:lnTo>
                <a:pt x="0" y="3916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33FCC-69C1-4E6E-8A94-ECDF646037E0}">
      <dsp:nvSpPr>
        <dsp:cNvPr id="0" name=""/>
        <dsp:cNvSpPr/>
      </dsp:nvSpPr>
      <dsp:spPr>
        <a:xfrm>
          <a:off x="533" y="1512388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Базовая </a:t>
          </a:r>
          <a:r>
            <a:rPr lang="en-US" sz="1800" kern="1200" dirty="0" smtClean="0">
              <a:latin typeface="Calibri" panose="020F0502020204030204" pitchFamily="34" charset="0"/>
            </a:rPr>
            <a:t/>
          </a:r>
          <a:br>
            <a:rPr lang="en-US" sz="1800" kern="1200" dirty="0" smtClean="0">
              <a:latin typeface="Calibri" panose="020F0502020204030204" pitchFamily="34" charset="0"/>
            </a:rPr>
          </a:br>
          <a:r>
            <a:rPr lang="ru-RU" sz="1800" kern="1200" dirty="0" smtClean="0">
              <a:latin typeface="Calibri" panose="020F0502020204030204" pitchFamily="34" charset="0"/>
            </a:rPr>
            <a:t>АП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29209" y="1541064"/>
        <a:ext cx="1411256" cy="921720"/>
      </dsp:txXfrm>
    </dsp:sp>
    <dsp:sp modelId="{E077017E-D9F8-4A60-A2C9-1B9FC5AB6BFA}">
      <dsp:nvSpPr>
        <dsp:cNvPr id="0" name=""/>
        <dsp:cNvSpPr/>
      </dsp:nvSpPr>
      <dsp:spPr>
        <a:xfrm>
          <a:off x="1689433" y="1120759"/>
          <a:ext cx="954595" cy="39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14"/>
              </a:lnTo>
              <a:lnTo>
                <a:pt x="954595" y="195814"/>
              </a:lnTo>
              <a:lnTo>
                <a:pt x="954595" y="3916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CF7BF-F35F-4EC3-8746-2731FC4CB52C}">
      <dsp:nvSpPr>
        <dsp:cNvPr id="0" name=""/>
        <dsp:cNvSpPr/>
      </dsp:nvSpPr>
      <dsp:spPr>
        <a:xfrm>
          <a:off x="1909724" y="1512388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Переменная АП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1938400" y="1541064"/>
        <a:ext cx="1411256" cy="921720"/>
      </dsp:txXfrm>
    </dsp:sp>
    <dsp:sp modelId="{F5886B95-B543-4935-B21A-E45EB11E469A}">
      <dsp:nvSpPr>
        <dsp:cNvPr id="0" name=""/>
        <dsp:cNvSpPr/>
      </dsp:nvSpPr>
      <dsp:spPr>
        <a:xfrm>
          <a:off x="1049186" y="2491460"/>
          <a:ext cx="1594843" cy="378930"/>
        </a:xfrm>
        <a:custGeom>
          <a:avLst/>
          <a:gdLst/>
          <a:ahLst/>
          <a:cxnLst/>
          <a:rect l="0" t="0" r="0" b="0"/>
          <a:pathLst>
            <a:path>
              <a:moveTo>
                <a:pt x="1594843" y="0"/>
              </a:moveTo>
              <a:lnTo>
                <a:pt x="1594843" y="189465"/>
              </a:lnTo>
              <a:lnTo>
                <a:pt x="0" y="189465"/>
              </a:lnTo>
              <a:lnTo>
                <a:pt x="0" y="3789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9E36C-AFEC-4201-83D5-5F80622BCCF3}">
      <dsp:nvSpPr>
        <dsp:cNvPr id="0" name=""/>
        <dsp:cNvSpPr/>
      </dsp:nvSpPr>
      <dsp:spPr>
        <a:xfrm>
          <a:off x="59659" y="2870391"/>
          <a:ext cx="1979053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Коммунальные платежи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88335" y="2899067"/>
        <a:ext cx="1921701" cy="921720"/>
      </dsp:txXfrm>
    </dsp:sp>
    <dsp:sp modelId="{2417C0A0-6B63-4879-A1AD-6D5E2007651F}">
      <dsp:nvSpPr>
        <dsp:cNvPr id="0" name=""/>
        <dsp:cNvSpPr/>
      </dsp:nvSpPr>
      <dsp:spPr>
        <a:xfrm>
          <a:off x="2644029" y="2491460"/>
          <a:ext cx="625619" cy="391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09"/>
              </a:lnTo>
              <a:lnTo>
                <a:pt x="625619" y="195809"/>
              </a:lnTo>
              <a:lnTo>
                <a:pt x="625619" y="391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26CCB-033B-4E58-858E-E368BCD035B7}">
      <dsp:nvSpPr>
        <dsp:cNvPr id="0" name=""/>
        <dsp:cNvSpPr/>
      </dsp:nvSpPr>
      <dsp:spPr>
        <a:xfrm>
          <a:off x="2364993" y="2883079"/>
          <a:ext cx="1809311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libri" panose="020F0502020204030204" pitchFamily="34" charset="0"/>
            </a:rPr>
            <a:t>Операционные расходы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2393669" y="2911755"/>
        <a:ext cx="1751959" cy="921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C52B-9BD5-432B-BB37-C60A2E0A6D9C}">
      <dsp:nvSpPr>
        <dsp:cNvPr id="0" name=""/>
        <dsp:cNvSpPr/>
      </dsp:nvSpPr>
      <dsp:spPr>
        <a:xfrm>
          <a:off x="955129" y="141686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Платежи Арендатора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983805" y="170362"/>
        <a:ext cx="1411256" cy="921720"/>
      </dsp:txXfrm>
    </dsp:sp>
    <dsp:sp modelId="{24992982-BE73-4922-A488-077A33E30308}">
      <dsp:nvSpPr>
        <dsp:cNvPr id="0" name=""/>
        <dsp:cNvSpPr/>
      </dsp:nvSpPr>
      <dsp:spPr>
        <a:xfrm>
          <a:off x="734837" y="1120759"/>
          <a:ext cx="954595" cy="391629"/>
        </a:xfrm>
        <a:custGeom>
          <a:avLst/>
          <a:gdLst/>
          <a:ahLst/>
          <a:cxnLst/>
          <a:rect l="0" t="0" r="0" b="0"/>
          <a:pathLst>
            <a:path>
              <a:moveTo>
                <a:pt x="954595" y="0"/>
              </a:moveTo>
              <a:lnTo>
                <a:pt x="954595" y="195814"/>
              </a:lnTo>
              <a:lnTo>
                <a:pt x="0" y="195814"/>
              </a:lnTo>
              <a:lnTo>
                <a:pt x="0" y="3916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33FCC-69C1-4E6E-8A94-ECDF646037E0}">
      <dsp:nvSpPr>
        <dsp:cNvPr id="0" name=""/>
        <dsp:cNvSpPr/>
      </dsp:nvSpPr>
      <dsp:spPr>
        <a:xfrm>
          <a:off x="533" y="1512388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Базовая </a:t>
          </a:r>
          <a:r>
            <a:rPr lang="en-US" sz="1800" kern="1200" dirty="0" smtClean="0">
              <a:latin typeface="Calibri" panose="020F0502020204030204" pitchFamily="34" charset="0"/>
            </a:rPr>
            <a:t/>
          </a:r>
          <a:br>
            <a:rPr lang="en-US" sz="1800" kern="1200" dirty="0" smtClean="0">
              <a:latin typeface="Calibri" panose="020F0502020204030204" pitchFamily="34" charset="0"/>
            </a:rPr>
          </a:br>
          <a:r>
            <a:rPr lang="ru-RU" sz="1800" kern="1200" dirty="0" smtClean="0">
              <a:latin typeface="Calibri" panose="020F0502020204030204" pitchFamily="34" charset="0"/>
            </a:rPr>
            <a:t>АП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29209" y="1541064"/>
        <a:ext cx="1411256" cy="921720"/>
      </dsp:txXfrm>
    </dsp:sp>
    <dsp:sp modelId="{E077017E-D9F8-4A60-A2C9-1B9FC5AB6BFA}">
      <dsp:nvSpPr>
        <dsp:cNvPr id="0" name=""/>
        <dsp:cNvSpPr/>
      </dsp:nvSpPr>
      <dsp:spPr>
        <a:xfrm>
          <a:off x="1689433" y="1120759"/>
          <a:ext cx="954595" cy="39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14"/>
              </a:lnTo>
              <a:lnTo>
                <a:pt x="954595" y="195814"/>
              </a:lnTo>
              <a:lnTo>
                <a:pt x="954595" y="3916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CF7BF-F35F-4EC3-8746-2731FC4CB52C}">
      <dsp:nvSpPr>
        <dsp:cNvPr id="0" name=""/>
        <dsp:cNvSpPr/>
      </dsp:nvSpPr>
      <dsp:spPr>
        <a:xfrm>
          <a:off x="1909724" y="1512388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Переменная АП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1938400" y="1541064"/>
        <a:ext cx="1411256" cy="921720"/>
      </dsp:txXfrm>
    </dsp:sp>
    <dsp:sp modelId="{F5886B95-B543-4935-B21A-E45EB11E469A}">
      <dsp:nvSpPr>
        <dsp:cNvPr id="0" name=""/>
        <dsp:cNvSpPr/>
      </dsp:nvSpPr>
      <dsp:spPr>
        <a:xfrm>
          <a:off x="1049186" y="2491460"/>
          <a:ext cx="1594843" cy="378930"/>
        </a:xfrm>
        <a:custGeom>
          <a:avLst/>
          <a:gdLst/>
          <a:ahLst/>
          <a:cxnLst/>
          <a:rect l="0" t="0" r="0" b="0"/>
          <a:pathLst>
            <a:path>
              <a:moveTo>
                <a:pt x="1594843" y="0"/>
              </a:moveTo>
              <a:lnTo>
                <a:pt x="1594843" y="189465"/>
              </a:lnTo>
              <a:lnTo>
                <a:pt x="0" y="189465"/>
              </a:lnTo>
              <a:lnTo>
                <a:pt x="0" y="3789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9E36C-AFEC-4201-83D5-5F80622BCCF3}">
      <dsp:nvSpPr>
        <dsp:cNvPr id="0" name=""/>
        <dsp:cNvSpPr/>
      </dsp:nvSpPr>
      <dsp:spPr>
        <a:xfrm>
          <a:off x="59659" y="2870391"/>
          <a:ext cx="1979053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Коммунальные платежи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88335" y="2899067"/>
        <a:ext cx="1921701" cy="921720"/>
      </dsp:txXfrm>
    </dsp:sp>
    <dsp:sp modelId="{2417C0A0-6B63-4879-A1AD-6D5E2007651F}">
      <dsp:nvSpPr>
        <dsp:cNvPr id="0" name=""/>
        <dsp:cNvSpPr/>
      </dsp:nvSpPr>
      <dsp:spPr>
        <a:xfrm>
          <a:off x="2644029" y="2491460"/>
          <a:ext cx="625619" cy="391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09"/>
              </a:lnTo>
              <a:lnTo>
                <a:pt x="625619" y="195809"/>
              </a:lnTo>
              <a:lnTo>
                <a:pt x="625619" y="391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26CCB-033B-4E58-858E-E368BCD035B7}">
      <dsp:nvSpPr>
        <dsp:cNvPr id="0" name=""/>
        <dsp:cNvSpPr/>
      </dsp:nvSpPr>
      <dsp:spPr>
        <a:xfrm>
          <a:off x="2364993" y="2883079"/>
          <a:ext cx="1809311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libri" panose="020F0502020204030204" pitchFamily="34" charset="0"/>
            </a:rPr>
            <a:t>Операционные расходы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2393669" y="2911755"/>
        <a:ext cx="1751959" cy="921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C52B-9BD5-432B-BB37-C60A2E0A6D9C}">
      <dsp:nvSpPr>
        <dsp:cNvPr id="0" name=""/>
        <dsp:cNvSpPr/>
      </dsp:nvSpPr>
      <dsp:spPr>
        <a:xfrm>
          <a:off x="955129" y="141686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Платежи Арендатора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983805" y="170362"/>
        <a:ext cx="1411256" cy="921720"/>
      </dsp:txXfrm>
    </dsp:sp>
    <dsp:sp modelId="{24992982-BE73-4922-A488-077A33E30308}">
      <dsp:nvSpPr>
        <dsp:cNvPr id="0" name=""/>
        <dsp:cNvSpPr/>
      </dsp:nvSpPr>
      <dsp:spPr>
        <a:xfrm>
          <a:off x="734837" y="1120759"/>
          <a:ext cx="954595" cy="391629"/>
        </a:xfrm>
        <a:custGeom>
          <a:avLst/>
          <a:gdLst/>
          <a:ahLst/>
          <a:cxnLst/>
          <a:rect l="0" t="0" r="0" b="0"/>
          <a:pathLst>
            <a:path>
              <a:moveTo>
                <a:pt x="954595" y="0"/>
              </a:moveTo>
              <a:lnTo>
                <a:pt x="954595" y="195814"/>
              </a:lnTo>
              <a:lnTo>
                <a:pt x="0" y="195814"/>
              </a:lnTo>
              <a:lnTo>
                <a:pt x="0" y="3916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33FCC-69C1-4E6E-8A94-ECDF646037E0}">
      <dsp:nvSpPr>
        <dsp:cNvPr id="0" name=""/>
        <dsp:cNvSpPr/>
      </dsp:nvSpPr>
      <dsp:spPr>
        <a:xfrm>
          <a:off x="533" y="1512388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Базовая </a:t>
          </a:r>
          <a:r>
            <a:rPr lang="en-US" sz="1800" kern="1200" dirty="0" smtClean="0">
              <a:latin typeface="Calibri" panose="020F0502020204030204" pitchFamily="34" charset="0"/>
            </a:rPr>
            <a:t/>
          </a:r>
          <a:br>
            <a:rPr lang="en-US" sz="1800" kern="1200" dirty="0" smtClean="0">
              <a:latin typeface="Calibri" panose="020F0502020204030204" pitchFamily="34" charset="0"/>
            </a:rPr>
          </a:br>
          <a:r>
            <a:rPr lang="ru-RU" sz="1800" kern="1200" dirty="0" smtClean="0">
              <a:latin typeface="Calibri" panose="020F0502020204030204" pitchFamily="34" charset="0"/>
            </a:rPr>
            <a:t>АП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29209" y="1541064"/>
        <a:ext cx="1411256" cy="921720"/>
      </dsp:txXfrm>
    </dsp:sp>
    <dsp:sp modelId="{E077017E-D9F8-4A60-A2C9-1B9FC5AB6BFA}">
      <dsp:nvSpPr>
        <dsp:cNvPr id="0" name=""/>
        <dsp:cNvSpPr/>
      </dsp:nvSpPr>
      <dsp:spPr>
        <a:xfrm>
          <a:off x="1689433" y="1120759"/>
          <a:ext cx="954595" cy="39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14"/>
              </a:lnTo>
              <a:lnTo>
                <a:pt x="954595" y="195814"/>
              </a:lnTo>
              <a:lnTo>
                <a:pt x="954595" y="3916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CF7BF-F35F-4EC3-8746-2731FC4CB52C}">
      <dsp:nvSpPr>
        <dsp:cNvPr id="0" name=""/>
        <dsp:cNvSpPr/>
      </dsp:nvSpPr>
      <dsp:spPr>
        <a:xfrm>
          <a:off x="1909724" y="1512388"/>
          <a:ext cx="1468608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Переменная АП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1938400" y="1541064"/>
        <a:ext cx="1411256" cy="921720"/>
      </dsp:txXfrm>
    </dsp:sp>
    <dsp:sp modelId="{F5886B95-B543-4935-B21A-E45EB11E469A}">
      <dsp:nvSpPr>
        <dsp:cNvPr id="0" name=""/>
        <dsp:cNvSpPr/>
      </dsp:nvSpPr>
      <dsp:spPr>
        <a:xfrm>
          <a:off x="1049186" y="2491460"/>
          <a:ext cx="1594843" cy="378930"/>
        </a:xfrm>
        <a:custGeom>
          <a:avLst/>
          <a:gdLst/>
          <a:ahLst/>
          <a:cxnLst/>
          <a:rect l="0" t="0" r="0" b="0"/>
          <a:pathLst>
            <a:path>
              <a:moveTo>
                <a:pt x="1594843" y="0"/>
              </a:moveTo>
              <a:lnTo>
                <a:pt x="1594843" y="189465"/>
              </a:lnTo>
              <a:lnTo>
                <a:pt x="0" y="189465"/>
              </a:lnTo>
              <a:lnTo>
                <a:pt x="0" y="3789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9E36C-AFEC-4201-83D5-5F80622BCCF3}">
      <dsp:nvSpPr>
        <dsp:cNvPr id="0" name=""/>
        <dsp:cNvSpPr/>
      </dsp:nvSpPr>
      <dsp:spPr>
        <a:xfrm>
          <a:off x="59659" y="2870391"/>
          <a:ext cx="1979053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Коммунальные платежи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88335" y="2899067"/>
        <a:ext cx="1921701" cy="921720"/>
      </dsp:txXfrm>
    </dsp:sp>
    <dsp:sp modelId="{2417C0A0-6B63-4879-A1AD-6D5E2007651F}">
      <dsp:nvSpPr>
        <dsp:cNvPr id="0" name=""/>
        <dsp:cNvSpPr/>
      </dsp:nvSpPr>
      <dsp:spPr>
        <a:xfrm>
          <a:off x="2644029" y="2491460"/>
          <a:ext cx="625619" cy="391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09"/>
              </a:lnTo>
              <a:lnTo>
                <a:pt x="625619" y="195809"/>
              </a:lnTo>
              <a:lnTo>
                <a:pt x="625619" y="391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26CCB-033B-4E58-858E-E368BCD035B7}">
      <dsp:nvSpPr>
        <dsp:cNvPr id="0" name=""/>
        <dsp:cNvSpPr/>
      </dsp:nvSpPr>
      <dsp:spPr>
        <a:xfrm>
          <a:off x="2364993" y="2883079"/>
          <a:ext cx="1809311" cy="97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libri" panose="020F0502020204030204" pitchFamily="34" charset="0"/>
            </a:rPr>
            <a:t>Операционные расходы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2393669" y="2911755"/>
        <a:ext cx="1751959" cy="92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2946399" cy="49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4" tIns="46637" rIns="93274" bIns="46637" numCol="1" anchor="t" anchorCtr="0" compatLnSpc="1">
            <a:prstTxWarp prst="textNoShape">
              <a:avLst/>
            </a:prstTxWarp>
          </a:bodyPr>
          <a:lstStyle>
            <a:lvl1pPr defTabSz="932607">
              <a:spcAft>
                <a:spcPct val="0"/>
              </a:spcAft>
              <a:buFontTx/>
              <a:buNone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1" y="7"/>
            <a:ext cx="2946399" cy="49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4" tIns="46637" rIns="93274" bIns="46637" numCol="1" anchor="t" anchorCtr="0" compatLnSpc="1">
            <a:prstTxWarp prst="textNoShape">
              <a:avLst/>
            </a:prstTxWarp>
          </a:bodyPr>
          <a:lstStyle>
            <a:lvl1pPr algn="r" defTabSz="932607">
              <a:spcAft>
                <a:spcPct val="0"/>
              </a:spcAft>
              <a:buFontTx/>
              <a:buNone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9430223"/>
            <a:ext cx="2946399" cy="49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4" tIns="46637" rIns="93274" bIns="46637" numCol="1" anchor="b" anchorCtr="0" compatLnSpc="1">
            <a:prstTxWarp prst="textNoShape">
              <a:avLst/>
            </a:prstTxWarp>
          </a:bodyPr>
          <a:lstStyle>
            <a:lvl1pPr defTabSz="932607">
              <a:spcAft>
                <a:spcPct val="0"/>
              </a:spcAft>
              <a:buFontTx/>
              <a:buNone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1" y="9430223"/>
            <a:ext cx="2946399" cy="49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4" tIns="46637" rIns="93274" bIns="46637" numCol="1" anchor="b" anchorCtr="0" compatLnSpc="1">
            <a:prstTxWarp prst="textNoShape">
              <a:avLst/>
            </a:prstTxWarp>
          </a:bodyPr>
          <a:lstStyle>
            <a:lvl1pPr algn="r" defTabSz="932607">
              <a:spcAft>
                <a:spcPct val="0"/>
              </a:spcAft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fld id="{00B15366-A814-4C92-A9F5-A856F6AC1EF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736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2946399" cy="49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4" tIns="46637" rIns="93274" bIns="46637" numCol="1" anchor="t" anchorCtr="0" compatLnSpc="1">
            <a:prstTxWarp prst="textNoShape">
              <a:avLst/>
            </a:prstTxWarp>
          </a:bodyPr>
          <a:lstStyle>
            <a:lvl1pPr defTabSz="932607">
              <a:spcAft>
                <a:spcPct val="0"/>
              </a:spcAft>
              <a:buFontTx/>
              <a:buNone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1" y="7"/>
            <a:ext cx="2946399" cy="49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4" tIns="46637" rIns="93274" bIns="46637" numCol="1" anchor="t" anchorCtr="0" compatLnSpc="1">
            <a:prstTxWarp prst="textNoShape">
              <a:avLst/>
            </a:prstTxWarp>
          </a:bodyPr>
          <a:lstStyle>
            <a:lvl1pPr algn="r" defTabSz="932607">
              <a:spcAft>
                <a:spcPct val="0"/>
              </a:spcAft>
              <a:buFontTx/>
              <a:buNone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3" y="4716712"/>
            <a:ext cx="5435600" cy="44692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4" tIns="46637" rIns="93274" bIns="46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430223"/>
            <a:ext cx="2946399" cy="49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4" tIns="46637" rIns="93274" bIns="46637" numCol="1" anchor="b" anchorCtr="0" compatLnSpc="1">
            <a:prstTxWarp prst="textNoShape">
              <a:avLst/>
            </a:prstTxWarp>
          </a:bodyPr>
          <a:lstStyle>
            <a:lvl1pPr defTabSz="932607">
              <a:spcAft>
                <a:spcPct val="0"/>
              </a:spcAft>
              <a:buFontTx/>
              <a:buNone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1" y="9430223"/>
            <a:ext cx="2946399" cy="49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74" tIns="46637" rIns="93274" bIns="46637" numCol="1" anchor="b" anchorCtr="0" compatLnSpc="1">
            <a:prstTxWarp prst="textNoShape">
              <a:avLst/>
            </a:prstTxWarp>
          </a:bodyPr>
          <a:lstStyle>
            <a:lvl1pPr algn="r" defTabSz="932607">
              <a:spcAft>
                <a:spcPct val="0"/>
              </a:spcAft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fld id="{8FB16B2F-4BFC-48EA-B179-434A3F1F4816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4118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pitchFamily="-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-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-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-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-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6B2F-4BFC-48EA-B179-434A3F1F4816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745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Уровень ЧАП – это отдельная тема (Консультанты, рыночные условия)</a:t>
            </a:r>
          </a:p>
          <a:p>
            <a:endParaRPr lang="ru-RU" dirty="0" smtClean="0"/>
          </a:p>
          <a:p>
            <a:r>
              <a:rPr lang="ru-RU" dirty="0" smtClean="0"/>
              <a:t>Оптимизация Коммунальных платежей – отдельная тема (</a:t>
            </a:r>
            <a:r>
              <a:rPr lang="ru-RU" dirty="0" err="1" smtClean="0"/>
              <a:t>Энергоэффективность</a:t>
            </a:r>
            <a:r>
              <a:rPr lang="ru-RU" dirty="0" smtClean="0"/>
              <a:t>, современное оборудование, экологические сертификаты)</a:t>
            </a:r>
          </a:p>
          <a:p>
            <a:endParaRPr lang="ru-RU" dirty="0"/>
          </a:p>
          <a:p>
            <a:r>
              <a:rPr lang="ru-RU" dirty="0" smtClean="0"/>
              <a:t>Операционные расходы – </a:t>
            </a:r>
          </a:p>
          <a:p>
            <a:r>
              <a:rPr lang="ru-RU" dirty="0" smtClean="0"/>
              <a:t>То, чем мы можем управлять и оптимизировать на ежедневной основе.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6B2F-4BFC-48EA-B179-434A3F1F4816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Операционные расходы состоят – </a:t>
            </a:r>
          </a:p>
          <a:p>
            <a:r>
              <a:rPr lang="ru-RU" dirty="0" smtClean="0"/>
              <a:t>Дать описание каждой статьи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6B2F-4BFC-48EA-B179-434A3F1F4816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2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Операционные расходы состоят – </a:t>
            </a:r>
          </a:p>
          <a:p>
            <a:r>
              <a:rPr lang="ru-RU" dirty="0" smtClean="0"/>
              <a:t>Дать описание каждой статьи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6B2F-4BFC-48EA-B179-434A3F1F4816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Операционные расходы состоят – </a:t>
            </a:r>
          </a:p>
          <a:p>
            <a:r>
              <a:rPr lang="ru-RU" dirty="0" smtClean="0"/>
              <a:t>Дать описание каждой статьи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6B2F-4BFC-48EA-B179-434A3F1F4816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2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Уровень ЧАП – это отдельная тема (Консультанты, рыночные условия)</a:t>
            </a:r>
          </a:p>
          <a:p>
            <a:endParaRPr lang="ru-RU" dirty="0" smtClean="0"/>
          </a:p>
          <a:p>
            <a:r>
              <a:rPr lang="ru-RU" dirty="0" smtClean="0"/>
              <a:t>Оптимизация Коммунальных платежей – отдельная тема (</a:t>
            </a:r>
            <a:r>
              <a:rPr lang="ru-RU" dirty="0" err="1" smtClean="0"/>
              <a:t>Энергоэффективность</a:t>
            </a:r>
            <a:r>
              <a:rPr lang="ru-RU" dirty="0" smtClean="0"/>
              <a:t>, современное оборудование, экологические сертификаты)</a:t>
            </a:r>
          </a:p>
          <a:p>
            <a:endParaRPr lang="ru-RU" dirty="0"/>
          </a:p>
          <a:p>
            <a:r>
              <a:rPr lang="ru-RU" dirty="0" smtClean="0"/>
              <a:t>Операционные расходы – </a:t>
            </a:r>
          </a:p>
          <a:p>
            <a:r>
              <a:rPr lang="ru-RU" dirty="0" smtClean="0"/>
              <a:t>То, чем мы можем управлять и оптимизировать на ежедневной основе.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6B2F-4BFC-48EA-B179-434A3F1F4816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2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6B2F-4BFC-48EA-B179-434A3F1F4816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433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6B2F-4BFC-48EA-B179-434A3F1F4816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740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outh_Gate_Warehouse_gra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296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 Half Banner"/>
          <p:cNvSpPr>
            <a:spLocks noChangeArrowheads="1"/>
          </p:cNvSpPr>
          <p:nvPr/>
        </p:nvSpPr>
        <p:spPr bwMode="auto">
          <a:xfrm>
            <a:off x="1588" y="4432306"/>
            <a:ext cx="9144000" cy="962025"/>
          </a:xfrm>
          <a:prstGeom prst="rect">
            <a:avLst/>
          </a:prstGeom>
          <a:solidFill>
            <a:srgbClr val="C6013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-1" charset="0"/>
              <a:cs typeface="ヒラギノ角ゴ Pro W3" pitchFamily="-1" charset="-128"/>
            </a:endParaRPr>
          </a:p>
        </p:txBody>
      </p:sp>
      <p:pic>
        <p:nvPicPr>
          <p:cNvPr id="6" name="Picture 11" descr="Radius_logo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258763"/>
            <a:ext cx="17018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63329" y="4551714"/>
            <a:ext cx="4746625" cy="289823"/>
          </a:xfrm>
        </p:spPr>
        <p:txBody>
          <a:bodyPr lIns="0" tIns="0" rIns="0" bIns="0" anchor="ctr">
            <a:sp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58566" y="4992694"/>
            <a:ext cx="4773613" cy="274637"/>
          </a:xfrm>
        </p:spPr>
        <p:txBody>
          <a:bodyPr lIns="0" tIns="0" rIns="0" bIns="0" anchor="ctr">
            <a:spAutoFit/>
          </a:bodyPr>
          <a:lstStyle>
            <a:lvl1pPr marL="0" indent="0"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0296"/>
            <a:ext cx="13144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25911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222250"/>
            <a:ext cx="7954962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250950"/>
            <a:ext cx="8050239" cy="4992688"/>
          </a:xfrm>
        </p:spPr>
        <p:txBody>
          <a:bodyPr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05319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601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101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80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31775"/>
            <a:ext cx="795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C6013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-1" charset="0"/>
              <a:cs typeface="ヒラギノ角ゴ Pro W3" pitchFamily="-1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275" y="1250950"/>
            <a:ext cx="8050239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140203" y="6669094"/>
            <a:ext cx="8636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en-US" sz="1000" dirty="0">
              <a:solidFill>
                <a:schemeClr val="tx1"/>
              </a:solidFill>
              <a:latin typeface="Arial" pitchFamily="-1" charset="0"/>
              <a:cs typeface="ヒラギノ角ゴ Pro W3" pitchFamily="-1" charset="-128"/>
            </a:endParaRPr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617540" y="688981"/>
            <a:ext cx="8054975" cy="2381"/>
          </a:xfrm>
          <a:prstGeom prst="line">
            <a:avLst/>
          </a:prstGeom>
          <a:noFill/>
          <a:ln w="19050">
            <a:solidFill>
              <a:srgbClr val="C60136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dirty="0">
              <a:latin typeface="Arial" pitchFamily="-1" charset="0"/>
              <a:cs typeface="ヒラギノ角ゴ Pro W3" pitchFamily="-1" charset="-128"/>
            </a:endParaRPr>
          </a:p>
        </p:txBody>
      </p:sp>
      <p:pic>
        <p:nvPicPr>
          <p:cNvPr id="1032" name="Picture 8" descr="Radius_logo_Fina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12" y="226435"/>
            <a:ext cx="587673" cy="44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3454" y="6480313"/>
            <a:ext cx="4190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fld id="{3E974CB2-5763-4118-89D5-FBE83E2FC7D2}" type="slidenum">
              <a:rPr lang="en-US" sz="1050" smtClean="0"/>
              <a:pPr algn="ctr">
                <a:buFontTx/>
                <a:buNone/>
              </a:pPr>
              <a:t>‹#›</a:t>
            </a:fld>
            <a:endParaRPr lang="en-US" sz="105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63" y="122461"/>
            <a:ext cx="557471" cy="52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5" r:id="rId2"/>
    <p:sldLayoutId id="2147484376" r:id="rId3"/>
    <p:sldLayoutId id="2147484377" r:id="rId4"/>
  </p:sldLayoutIdLst>
  <p:transition spd="slow">
    <p:wipe/>
  </p:transition>
  <p:hf hdr="0" dt="0"/>
  <p:txStyles>
    <p:titleStyle>
      <a:lvl1pPr algn="l" defTabSz="9159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>
          <a:solidFill>
            <a:srgbClr val="292929"/>
          </a:solidFill>
          <a:latin typeface="+mn-lt"/>
          <a:ea typeface="ＭＳ Ｐゴシック" charset="0"/>
          <a:cs typeface="Geneva" pitchFamily="-1" charset="0"/>
        </a:defRPr>
      </a:lvl1pPr>
      <a:lvl2pPr algn="l" defTabSz="9159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>
          <a:solidFill>
            <a:srgbClr val="292929"/>
          </a:solidFill>
          <a:latin typeface="Myriad Headline" pitchFamily="34" charset="0"/>
          <a:ea typeface="ＭＳ Ｐゴシック" charset="0"/>
          <a:cs typeface="Geneva" pitchFamily="-1" charset="0"/>
        </a:defRPr>
      </a:lvl2pPr>
      <a:lvl3pPr algn="l" defTabSz="9159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>
          <a:solidFill>
            <a:srgbClr val="292929"/>
          </a:solidFill>
          <a:latin typeface="Myriad Headline" pitchFamily="34" charset="0"/>
          <a:ea typeface="ＭＳ Ｐゴシック" charset="0"/>
          <a:cs typeface="Geneva" pitchFamily="-1" charset="0"/>
        </a:defRPr>
      </a:lvl3pPr>
      <a:lvl4pPr algn="l" defTabSz="9159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>
          <a:solidFill>
            <a:srgbClr val="292929"/>
          </a:solidFill>
          <a:latin typeface="Myriad Headline" pitchFamily="34" charset="0"/>
          <a:ea typeface="ＭＳ Ｐゴシック" charset="0"/>
          <a:cs typeface="Geneva" pitchFamily="-1" charset="0"/>
        </a:defRPr>
      </a:lvl4pPr>
      <a:lvl5pPr algn="l" defTabSz="9159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>
          <a:solidFill>
            <a:srgbClr val="292929"/>
          </a:solidFill>
          <a:latin typeface="Myriad Headline" pitchFamily="34" charset="0"/>
          <a:ea typeface="ＭＳ Ｐゴシック" charset="0"/>
          <a:cs typeface="Geneva" pitchFamily="-1" charset="0"/>
        </a:defRPr>
      </a:lvl5pPr>
      <a:lvl6pPr marL="457200" algn="l" defTabSz="9159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>
          <a:solidFill>
            <a:srgbClr val="292929"/>
          </a:solidFill>
          <a:latin typeface="Myriad Headline" pitchFamily="34" charset="0"/>
        </a:defRPr>
      </a:lvl6pPr>
      <a:lvl7pPr marL="914400" algn="l" defTabSz="9159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>
          <a:solidFill>
            <a:srgbClr val="292929"/>
          </a:solidFill>
          <a:latin typeface="Myriad Headline" pitchFamily="34" charset="0"/>
        </a:defRPr>
      </a:lvl7pPr>
      <a:lvl8pPr marL="1371600" algn="l" defTabSz="9159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>
          <a:solidFill>
            <a:srgbClr val="292929"/>
          </a:solidFill>
          <a:latin typeface="Myriad Headline" pitchFamily="34" charset="0"/>
        </a:defRPr>
      </a:lvl8pPr>
      <a:lvl9pPr marL="1828800" algn="l" defTabSz="9159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>
          <a:solidFill>
            <a:srgbClr val="292929"/>
          </a:solidFill>
          <a:latin typeface="Myriad Headline" pitchFamily="34" charset="0"/>
        </a:defRPr>
      </a:lvl9pPr>
    </p:titleStyle>
    <p:bodyStyle>
      <a:lvl1pPr marL="230188" indent="-230188" algn="l" defTabSz="915988" rtl="0" eaLnBrk="1" fontAlgn="base" hangingPunct="1">
        <a:spcBef>
          <a:spcPct val="30000"/>
        </a:spcBef>
        <a:spcAft>
          <a:spcPct val="0"/>
        </a:spcAft>
        <a:buClr>
          <a:srgbClr val="C60136"/>
        </a:buClr>
        <a:buFont typeface="Arial" pitchFamily="34" charset="0"/>
        <a:buChar char="•"/>
        <a:defRPr b="1">
          <a:solidFill>
            <a:schemeClr val="tx1"/>
          </a:solidFill>
          <a:latin typeface="+mn-lt"/>
          <a:ea typeface="ＭＳ Ｐゴシック" charset="0"/>
          <a:cs typeface="Geneva" pitchFamily="-1" charset="0"/>
        </a:defRPr>
      </a:lvl1pPr>
      <a:lvl2pPr marL="461963" indent="-231775" algn="l" defTabSz="915988" rtl="0" eaLnBrk="1" fontAlgn="base" hangingPunct="1">
        <a:spcBef>
          <a:spcPct val="30000"/>
        </a:spcBef>
        <a:spcAft>
          <a:spcPct val="0"/>
        </a:spcAft>
        <a:buClr>
          <a:srgbClr val="C60136"/>
        </a:buClr>
        <a:buFont typeface="Arial" pitchFamily="34" charset="0"/>
        <a:buChar char="•"/>
        <a:defRPr sz="1700">
          <a:solidFill>
            <a:schemeClr val="tx1"/>
          </a:solidFill>
          <a:latin typeface="+mn-lt"/>
          <a:ea typeface="Geneva" charset="-128"/>
          <a:cs typeface="Geneva" pitchFamily="-1" charset="0"/>
        </a:defRPr>
      </a:lvl2pPr>
      <a:lvl3pPr marL="684213" indent="-222250" algn="l" defTabSz="915988" rtl="0" eaLnBrk="1" fontAlgn="base" hangingPunct="1">
        <a:spcBef>
          <a:spcPct val="30000"/>
        </a:spcBef>
        <a:spcAft>
          <a:spcPct val="0"/>
        </a:spcAft>
        <a:buClr>
          <a:srgbClr val="C60136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Geneva" charset="-128"/>
          <a:cs typeface="Geneva" pitchFamily="-1" charset="0"/>
        </a:defRPr>
      </a:lvl3pPr>
      <a:lvl4pPr marL="914400" indent="-230188" algn="l" defTabSz="915988" rtl="0" eaLnBrk="1" fontAlgn="base" hangingPunct="1">
        <a:spcBef>
          <a:spcPct val="30000"/>
        </a:spcBef>
        <a:spcAft>
          <a:spcPct val="0"/>
        </a:spcAft>
        <a:buClr>
          <a:srgbClr val="C60136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Geneva" charset="-128"/>
          <a:cs typeface="Geneva" pitchFamily="-1" charset="0"/>
        </a:defRPr>
      </a:lvl4pPr>
      <a:lvl5pPr marL="1144588" indent="-230188" algn="l" defTabSz="915988" rtl="0" eaLnBrk="1" fontAlgn="base" hangingPunct="1">
        <a:spcBef>
          <a:spcPct val="30000"/>
        </a:spcBef>
        <a:spcAft>
          <a:spcPct val="0"/>
        </a:spcAft>
        <a:buClr>
          <a:srgbClr val="C60136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Geneva" charset="-128"/>
          <a:cs typeface="Geneva" pitchFamily="-1" charset="0"/>
        </a:defRPr>
      </a:lvl5pPr>
      <a:lvl6pPr marL="2176463" indent="-228600" algn="l" defTabSz="915988" rtl="0" eaLnBrk="1" fontAlgn="base" hangingPunct="1">
        <a:spcBef>
          <a:spcPct val="30000"/>
        </a:spcBef>
        <a:spcAft>
          <a:spcPct val="0"/>
        </a:spcAft>
        <a:buClr>
          <a:srgbClr val="008000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633663" indent="-228600" algn="l" defTabSz="915988" rtl="0" eaLnBrk="1" fontAlgn="base" hangingPunct="1">
        <a:spcBef>
          <a:spcPct val="30000"/>
        </a:spcBef>
        <a:spcAft>
          <a:spcPct val="0"/>
        </a:spcAft>
        <a:buClr>
          <a:srgbClr val="008000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3090863" indent="-228600" algn="l" defTabSz="915988" rtl="0" eaLnBrk="1" fontAlgn="base" hangingPunct="1">
        <a:spcBef>
          <a:spcPct val="30000"/>
        </a:spcBef>
        <a:spcAft>
          <a:spcPct val="0"/>
        </a:spcAft>
        <a:buClr>
          <a:srgbClr val="008000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548063" indent="-228600" algn="l" defTabSz="915988" rtl="0" eaLnBrk="1" fontAlgn="base" hangingPunct="1">
        <a:spcBef>
          <a:spcPct val="30000"/>
        </a:spcBef>
        <a:spcAft>
          <a:spcPct val="0"/>
        </a:spcAft>
        <a:buClr>
          <a:srgbClr val="008000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46" y="4495068"/>
            <a:ext cx="9466918" cy="257635"/>
          </a:xfrm>
        </p:spPr>
        <p:txBody>
          <a:bodyPr/>
          <a:lstStyle/>
          <a:p>
            <a:r>
              <a:rPr lang="ru-RU" sz="1800" dirty="0"/>
              <a:t>Оптимизация операционных расходов в условиях антикризисного управления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7" y="4916077"/>
            <a:ext cx="8987588" cy="261610"/>
          </a:xfrm>
        </p:spPr>
        <p:txBody>
          <a:bodyPr/>
          <a:lstStyle/>
          <a:p>
            <a:r>
              <a:rPr lang="ru-RU" sz="1700" dirty="0" smtClean="0"/>
              <a:t>Определение составляющих	Методы расчетов	</a:t>
            </a:r>
            <a:r>
              <a:rPr lang="ru-RU" sz="1700" dirty="0"/>
              <a:t> </a:t>
            </a:r>
            <a:r>
              <a:rPr lang="ru-RU" sz="1700" dirty="0" smtClean="0"/>
              <a:t>          Инструменты оптимизации </a:t>
            </a:r>
            <a:endParaRPr lang="en-US" sz="17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325251" y="6378193"/>
            <a:ext cx="3537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Wingdings" pitchFamily="2" charset="2"/>
              <a:buNone/>
              <a:defRPr b="0">
                <a:solidFill>
                  <a:schemeClr val="bg1"/>
                </a:solidFill>
                <a:latin typeface="+mn-lt"/>
                <a:ea typeface="ＭＳ Ｐゴシック" charset="0"/>
                <a:cs typeface="Geneva" pitchFamily="-1" charset="0"/>
              </a:defRPr>
            </a:lvl1pPr>
            <a:lvl2pPr marL="461963" indent="-231775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  <a:ea typeface="Geneva" charset="-128"/>
                <a:cs typeface="Geneva" pitchFamily="-1" charset="0"/>
              </a:defRPr>
            </a:lvl2pPr>
            <a:lvl3pPr marL="684213" indent="-22225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pitchFamily="-1" charset="0"/>
              </a:defRPr>
            </a:lvl3pPr>
            <a:lvl4pPr marL="914400" indent="-230188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Geneva" charset="-128"/>
                <a:cs typeface="Geneva" pitchFamily="-1" charset="0"/>
              </a:defRPr>
            </a:lvl4pPr>
            <a:lvl5pPr marL="1144588" indent="-230188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Geneva" charset="-128"/>
                <a:cs typeface="Geneva" pitchFamily="-1" charset="0"/>
              </a:defRPr>
            </a:lvl5pPr>
            <a:lvl6pPr marL="2176463" indent="-22860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633663" indent="-22860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090863" indent="-22860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548063" indent="-22860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sz="1800" kern="0" dirty="0" smtClean="0">
                <a:solidFill>
                  <a:schemeClr val="tx1"/>
                </a:solidFill>
              </a:rPr>
              <a:t>Апрель </a:t>
            </a:r>
            <a:r>
              <a:rPr lang="en-US" sz="1800" kern="0" dirty="0" smtClean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325251" y="1651535"/>
            <a:ext cx="3537386" cy="135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Wingdings" pitchFamily="2" charset="2"/>
              <a:buNone/>
              <a:defRPr b="0">
                <a:solidFill>
                  <a:schemeClr val="bg1"/>
                </a:solidFill>
                <a:latin typeface="+mn-lt"/>
                <a:ea typeface="ＭＳ Ｐゴシック" charset="0"/>
                <a:cs typeface="Geneva" pitchFamily="-1" charset="0"/>
              </a:defRPr>
            </a:lvl1pPr>
            <a:lvl2pPr marL="461963" indent="-231775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  <a:ea typeface="Geneva" charset="-128"/>
                <a:cs typeface="Geneva" pitchFamily="-1" charset="0"/>
              </a:defRPr>
            </a:lvl2pPr>
            <a:lvl3pPr marL="684213" indent="-22225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Geneva" charset="-128"/>
                <a:cs typeface="Geneva" pitchFamily="-1" charset="0"/>
              </a:defRPr>
            </a:lvl3pPr>
            <a:lvl4pPr marL="914400" indent="-230188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Geneva" charset="-128"/>
                <a:cs typeface="Geneva" pitchFamily="-1" charset="0"/>
              </a:defRPr>
            </a:lvl4pPr>
            <a:lvl5pPr marL="1144588" indent="-230188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C6013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Geneva" charset="-128"/>
                <a:cs typeface="Geneva" pitchFamily="-1" charset="0"/>
              </a:defRPr>
            </a:lvl5pPr>
            <a:lvl6pPr marL="2176463" indent="-22860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633663" indent="-22860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090863" indent="-22860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548063" indent="-228600" algn="l" defTabSz="915988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sz="1800" kern="0" dirty="0" smtClean="0">
                <a:solidFill>
                  <a:schemeClr val="tx1"/>
                </a:solidFill>
              </a:rPr>
              <a:t>Артем Пичугов</a:t>
            </a:r>
          </a:p>
          <a:p>
            <a:pPr algn="r"/>
            <a:endParaRPr lang="ru-RU" sz="1800" kern="0" dirty="0" smtClean="0">
              <a:solidFill>
                <a:schemeClr val="tx1"/>
              </a:solidFill>
            </a:endParaRPr>
          </a:p>
          <a:p>
            <a:pPr algn="r"/>
            <a:r>
              <a:rPr lang="ru-RU" sz="1800" kern="0" dirty="0" smtClean="0">
                <a:solidFill>
                  <a:schemeClr val="tx1"/>
                </a:solidFill>
              </a:rPr>
              <a:t>Руководитель департамента</a:t>
            </a:r>
          </a:p>
          <a:p>
            <a:pPr algn="r"/>
            <a:r>
              <a:rPr lang="ru-RU" sz="1800" kern="0" dirty="0">
                <a:solidFill>
                  <a:schemeClr val="tx1"/>
                </a:solidFill>
              </a:rPr>
              <a:t>у</a:t>
            </a:r>
            <a:r>
              <a:rPr lang="ru-RU" sz="1800" kern="0" dirty="0" smtClean="0">
                <a:solidFill>
                  <a:schemeClr val="tx1"/>
                </a:solidFill>
              </a:rPr>
              <a:t>правления недвижимостью</a:t>
            </a:r>
            <a:endParaRPr lang="en-US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3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5" descr="W:\General\Photos and Images\South Gate Aerial Images\SGIP aerial photos 2014-08\Selected - Long list\DSC030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4680" r="19783" b="28545"/>
          <a:stretch/>
        </p:blipFill>
        <p:spPr bwMode="auto">
          <a:xfrm>
            <a:off x="350736" y="3196101"/>
            <a:ext cx="6520212" cy="33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" name="TextBox 358"/>
          <p:cNvSpPr txBox="1"/>
          <p:nvPr/>
        </p:nvSpPr>
        <p:spPr>
          <a:xfrm>
            <a:off x="3969375" y="1030453"/>
            <a:ext cx="50395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None/>
            </a:pPr>
            <a:r>
              <a:rPr lang="ru-RU" sz="1600" dirty="0" smtClean="0">
                <a:latin typeface="Calibri" panose="020F0502020204030204" pitchFamily="34" charset="0"/>
              </a:rPr>
              <a:t>Принципы разнесения затрат</a:t>
            </a:r>
            <a:r>
              <a:rPr lang="en-US" sz="1600" dirty="0" smtClean="0">
                <a:latin typeface="Calibri" panose="020F0502020204030204" pitchFamily="34" charset="0"/>
              </a:rPr>
              <a:t>: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68288">
              <a:buNone/>
            </a:pPr>
            <a:r>
              <a:rPr lang="en-US" sz="1600" dirty="0">
                <a:latin typeface="Calibri" panose="020F0502020204030204" pitchFamily="34" charset="0"/>
              </a:rPr>
              <a:t>1.	</a:t>
            </a:r>
            <a:r>
              <a:rPr lang="ru-RU" sz="1600" dirty="0" smtClean="0">
                <a:latin typeface="Calibri" panose="020F0502020204030204" pitchFamily="34" charset="0"/>
              </a:rPr>
              <a:t>Все Операционные Расходы должны быть распределены между Арендаторами Комплекса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68288">
              <a:buNone/>
            </a:pPr>
            <a:r>
              <a:rPr lang="en-US" sz="1600" dirty="0">
                <a:latin typeface="Calibri" panose="020F0502020204030204" pitchFamily="34" charset="0"/>
              </a:rPr>
              <a:t>2.	</a:t>
            </a:r>
            <a:r>
              <a:rPr lang="ru-RU" sz="1600" dirty="0" smtClean="0">
                <a:latin typeface="Calibri" panose="020F0502020204030204" pitchFamily="34" charset="0"/>
              </a:rPr>
              <a:t>Расходы на Комплекс делятся на всех Арендаторов пропорционально площади ВОМА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68288">
              <a:buAutoNum type="arabicPeriod" startAt="4"/>
            </a:pPr>
            <a:r>
              <a:rPr lang="ru-RU" sz="1600" dirty="0" smtClean="0">
                <a:latin typeface="Calibri" panose="020F0502020204030204" pitchFamily="34" charset="0"/>
              </a:rPr>
              <a:t>Расходы на Здание делятся между Арендаторами Здания пропорционально ВОМА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Влияние масштаба Комплекса на </a:t>
            </a:r>
            <a:r>
              <a:rPr lang="ru-RU" sz="2800" dirty="0" err="1"/>
              <a:t>ОрЕх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2099" y="877041"/>
            <a:ext cx="8249393" cy="104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300" dirty="0" smtClean="0">
                <a:latin typeface="Calibri" panose="020F0502020204030204" pitchFamily="34" charset="0"/>
              </a:rPr>
              <a:t> </a:t>
            </a:r>
            <a:endParaRPr lang="en-US" sz="13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ru-RU" sz="13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ru-RU" sz="13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1300" dirty="0">
              <a:latin typeface="Calibri" panose="020F0502020204030204" pitchFamily="34" charset="0"/>
            </a:endParaRPr>
          </a:p>
        </p:txBody>
      </p:sp>
      <p:grpSp>
        <p:nvGrpSpPr>
          <p:cNvPr id="15630" name="Группа 15629"/>
          <p:cNvGrpSpPr/>
          <p:nvPr/>
        </p:nvGrpSpPr>
        <p:grpSpPr>
          <a:xfrm>
            <a:off x="3173413" y="771525"/>
            <a:ext cx="5929213" cy="5799138"/>
            <a:chOff x="3173413" y="771525"/>
            <a:chExt cx="5929213" cy="5799138"/>
          </a:xfrm>
        </p:grpSpPr>
        <p:sp>
          <p:nvSpPr>
            <p:cNvPr id="17" name="Rounded Rectangle 3"/>
            <p:cNvSpPr/>
            <p:nvPr/>
          </p:nvSpPr>
          <p:spPr bwMode="auto">
            <a:xfrm>
              <a:off x="7595804" y="4384560"/>
              <a:ext cx="853092" cy="20602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1125" marR="0" indent="-111125" algn="l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ounded Rectangle 3"/>
            <p:cNvSpPr/>
            <p:nvPr/>
          </p:nvSpPr>
          <p:spPr bwMode="auto">
            <a:xfrm>
              <a:off x="7595804" y="6019882"/>
              <a:ext cx="853092" cy="20602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1125" marR="0" indent="-111125" algn="l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37987" y="2148020"/>
              <a:ext cx="6537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8775" indent="-358775">
                <a:buNone/>
              </a:pP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60%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48896" y="4318296"/>
              <a:ext cx="6537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8775" indent="-358775">
                <a:buNone/>
              </a:pP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40%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37987" y="5953618"/>
              <a:ext cx="6537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8775" indent="-358775">
                <a:buNone/>
              </a:pPr>
              <a:r>
                <a:rPr lang="ru-RU" sz="1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100%</a:t>
              </a:r>
              <a:endParaRPr 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29" name="TextBox 15628"/>
            <p:cNvSpPr txBox="1"/>
            <p:nvPr/>
          </p:nvSpPr>
          <p:spPr>
            <a:xfrm>
              <a:off x="3750074" y="2389476"/>
              <a:ext cx="25332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buNone/>
              </a:pPr>
              <a:r>
                <a:rPr lang="ru-RU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Техническая эксплуатация </a:t>
              </a:r>
            </a:p>
            <a:p>
              <a:pPr>
                <a:spcAft>
                  <a:spcPts val="0"/>
                </a:spcAft>
                <a:buNone/>
              </a:pPr>
              <a:r>
                <a:rPr lang="ru-RU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Имущественный 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налог Инфра-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ра</a:t>
              </a:r>
              <a:endParaRPr lang="ru-RU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Земельный налог Инфра-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ра</a:t>
              </a:r>
              <a:endParaRPr lang="ru-RU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Страхование (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Имущ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., 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Отв-ть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Отчисление в фонд кап-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го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ремонта</a:t>
              </a: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Вознаграждение УК</a:t>
              </a: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Прочее</a:t>
              </a:r>
              <a:endParaRPr lang="ru-RU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98" name="Rounded Rectangle 3"/>
            <p:cNvSpPr/>
            <p:nvPr/>
          </p:nvSpPr>
          <p:spPr bwMode="auto">
            <a:xfrm>
              <a:off x="7623512" y="2221210"/>
              <a:ext cx="769601" cy="21242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1125" marR="0" indent="-111125" algn="l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3173413" y="771525"/>
              <a:ext cx="5286375" cy="5799138"/>
              <a:chOff x="1999" y="486"/>
              <a:chExt cx="3330" cy="3653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99" y="486"/>
                <a:ext cx="3330" cy="3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205"/>
              <p:cNvGrpSpPr>
                <a:grpSpLocks/>
              </p:cNvGrpSpPr>
              <p:nvPr/>
            </p:nvGrpSpPr>
            <p:grpSpPr bwMode="auto">
              <a:xfrm>
                <a:off x="2035" y="486"/>
                <a:ext cx="3283" cy="1807"/>
                <a:chOff x="2035" y="486"/>
                <a:chExt cx="3283" cy="1807"/>
              </a:xfrm>
            </p:grpSpPr>
            <p:sp>
              <p:nvSpPr>
                <p:cNvPr id="15429" name="Rectangle 5"/>
                <p:cNvSpPr>
                  <a:spLocks noChangeArrowheads="1"/>
                </p:cNvSpPr>
                <p:nvPr/>
              </p:nvSpPr>
              <p:spPr bwMode="auto">
                <a:xfrm>
                  <a:off x="2078" y="609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30" name="Rectangle 6"/>
                <p:cNvSpPr>
                  <a:spLocks noChangeArrowheads="1"/>
                </p:cNvSpPr>
                <p:nvPr/>
              </p:nvSpPr>
              <p:spPr bwMode="auto">
                <a:xfrm>
                  <a:off x="2392" y="486"/>
                  <a:ext cx="1563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31" name="Rectangle 7"/>
                <p:cNvSpPr>
                  <a:spLocks noChangeArrowheads="1"/>
                </p:cNvSpPr>
                <p:nvPr/>
              </p:nvSpPr>
              <p:spPr bwMode="auto">
                <a:xfrm>
                  <a:off x="2435" y="495"/>
                  <a:ext cx="1478" cy="1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32" name="Rectangle 8"/>
                <p:cNvSpPr>
                  <a:spLocks noChangeArrowheads="1"/>
                </p:cNvSpPr>
                <p:nvPr/>
              </p:nvSpPr>
              <p:spPr bwMode="auto">
                <a:xfrm>
                  <a:off x="2996" y="494"/>
                  <a:ext cx="40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Площадь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2" y="494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34" name="Rectangle 10"/>
                <p:cNvSpPr>
                  <a:spLocks noChangeArrowheads="1"/>
                </p:cNvSpPr>
                <p:nvPr/>
              </p:nvSpPr>
              <p:spPr bwMode="auto">
                <a:xfrm>
                  <a:off x="4174" y="489"/>
                  <a:ext cx="29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BOMA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35" name="Rectangle 11"/>
                <p:cNvSpPr>
                  <a:spLocks noChangeArrowheads="1"/>
                </p:cNvSpPr>
                <p:nvPr/>
              </p:nvSpPr>
              <p:spPr bwMode="auto">
                <a:xfrm>
                  <a:off x="4412" y="489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36" name="Rectangle 12"/>
                <p:cNvSpPr>
                  <a:spLocks noChangeArrowheads="1"/>
                </p:cNvSpPr>
                <p:nvPr/>
              </p:nvSpPr>
              <p:spPr bwMode="auto">
                <a:xfrm>
                  <a:off x="4653" y="489"/>
                  <a:ext cx="66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Доля в затратах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955" y="486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39" name="Rectangle 15"/>
                <p:cNvSpPr>
                  <a:spLocks noChangeArrowheads="1"/>
                </p:cNvSpPr>
                <p:nvPr/>
              </p:nvSpPr>
              <p:spPr bwMode="auto">
                <a:xfrm>
                  <a:off x="4628" y="486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40" name="Rectangle 16"/>
                <p:cNvSpPr>
                  <a:spLocks noChangeArrowheads="1"/>
                </p:cNvSpPr>
                <p:nvPr/>
              </p:nvSpPr>
              <p:spPr bwMode="auto">
                <a:xfrm>
                  <a:off x="2078" y="73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41" name="Rectangle 17"/>
                <p:cNvSpPr>
                  <a:spLocks noChangeArrowheads="1"/>
                </p:cNvSpPr>
                <p:nvPr/>
              </p:nvSpPr>
              <p:spPr bwMode="auto">
                <a:xfrm>
                  <a:off x="2392" y="616"/>
                  <a:ext cx="1563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42" name="Rectangle 18"/>
                <p:cNvSpPr>
                  <a:spLocks noChangeArrowheads="1"/>
                </p:cNvSpPr>
                <p:nvPr/>
              </p:nvSpPr>
              <p:spPr bwMode="auto">
                <a:xfrm>
                  <a:off x="2435" y="624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43" name="Rectangle 19"/>
                <p:cNvSpPr>
                  <a:spLocks noChangeArrowheads="1"/>
                </p:cNvSpPr>
                <p:nvPr/>
              </p:nvSpPr>
              <p:spPr bwMode="auto">
                <a:xfrm>
                  <a:off x="2435" y="622"/>
                  <a:ext cx="43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Комплекс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4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11" y="622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956" y="616"/>
                  <a:ext cx="671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46" name="Rectangle 22"/>
                <p:cNvSpPr>
                  <a:spLocks noChangeArrowheads="1"/>
                </p:cNvSpPr>
                <p:nvPr/>
              </p:nvSpPr>
              <p:spPr bwMode="auto">
                <a:xfrm>
                  <a:off x="4000" y="624"/>
                  <a:ext cx="586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47" name="Rectangle 23"/>
                <p:cNvSpPr>
                  <a:spLocks noChangeArrowheads="1"/>
                </p:cNvSpPr>
                <p:nvPr/>
              </p:nvSpPr>
              <p:spPr bwMode="auto">
                <a:xfrm>
                  <a:off x="4299" y="622"/>
                  <a:ext cx="31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350 000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48" name="Rectangle 24"/>
                <p:cNvSpPr>
                  <a:spLocks noChangeArrowheads="1"/>
                </p:cNvSpPr>
                <p:nvPr/>
              </p:nvSpPr>
              <p:spPr bwMode="auto">
                <a:xfrm>
                  <a:off x="4586" y="622"/>
                  <a:ext cx="8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49" name="Rectangle 25"/>
                <p:cNvSpPr>
                  <a:spLocks noChangeArrowheads="1"/>
                </p:cNvSpPr>
                <p:nvPr/>
              </p:nvSpPr>
              <p:spPr bwMode="auto">
                <a:xfrm>
                  <a:off x="4625" y="622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50" name="Rectangle 26"/>
                <p:cNvSpPr>
                  <a:spLocks noChangeArrowheads="1"/>
                </p:cNvSpPr>
                <p:nvPr/>
              </p:nvSpPr>
              <p:spPr bwMode="auto">
                <a:xfrm>
                  <a:off x="4629" y="616"/>
                  <a:ext cx="664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51" name="Rectangle 27"/>
                <p:cNvSpPr>
                  <a:spLocks noChangeArrowheads="1"/>
                </p:cNvSpPr>
                <p:nvPr/>
              </p:nvSpPr>
              <p:spPr bwMode="auto">
                <a:xfrm>
                  <a:off x="4672" y="624"/>
                  <a:ext cx="5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52" name="Rectangle 28"/>
                <p:cNvSpPr>
                  <a:spLocks noChangeArrowheads="1"/>
                </p:cNvSpPr>
                <p:nvPr/>
              </p:nvSpPr>
              <p:spPr bwMode="auto">
                <a:xfrm>
                  <a:off x="4941" y="622"/>
                  <a:ext cx="36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100,00%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53" name="Rectangle 29"/>
                <p:cNvSpPr>
                  <a:spLocks noChangeArrowheads="1"/>
                </p:cNvSpPr>
                <p:nvPr/>
              </p:nvSpPr>
              <p:spPr bwMode="auto">
                <a:xfrm>
                  <a:off x="5250" y="622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54" name="Rectangle 30"/>
                <p:cNvSpPr>
                  <a:spLocks noChangeArrowheads="1"/>
                </p:cNvSpPr>
                <p:nvPr/>
              </p:nvSpPr>
              <p:spPr bwMode="auto">
                <a:xfrm>
                  <a:off x="2392" y="610"/>
                  <a:ext cx="1563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955" y="610"/>
                  <a:ext cx="3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958" y="610"/>
                  <a:ext cx="670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57" name="Rectangle 33"/>
                <p:cNvSpPr>
                  <a:spLocks noChangeArrowheads="1"/>
                </p:cNvSpPr>
                <p:nvPr/>
              </p:nvSpPr>
              <p:spPr bwMode="auto">
                <a:xfrm>
                  <a:off x="4628" y="610"/>
                  <a:ext cx="4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58" name="Rectangle 34"/>
                <p:cNvSpPr>
                  <a:spLocks noChangeArrowheads="1"/>
                </p:cNvSpPr>
                <p:nvPr/>
              </p:nvSpPr>
              <p:spPr bwMode="auto">
                <a:xfrm>
                  <a:off x="4632" y="610"/>
                  <a:ext cx="662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955" y="615"/>
                  <a:ext cx="3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60" name="Rectangle 36"/>
                <p:cNvSpPr>
                  <a:spLocks noChangeArrowheads="1"/>
                </p:cNvSpPr>
                <p:nvPr/>
              </p:nvSpPr>
              <p:spPr bwMode="auto">
                <a:xfrm>
                  <a:off x="4628" y="615"/>
                  <a:ext cx="4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61" name="Rectangle 37"/>
                <p:cNvSpPr>
                  <a:spLocks noChangeArrowheads="1"/>
                </p:cNvSpPr>
                <p:nvPr/>
              </p:nvSpPr>
              <p:spPr bwMode="auto">
                <a:xfrm>
                  <a:off x="2078" y="863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62" name="Rectangle 38"/>
                <p:cNvSpPr>
                  <a:spLocks noChangeArrowheads="1"/>
                </p:cNvSpPr>
                <p:nvPr/>
              </p:nvSpPr>
              <p:spPr bwMode="auto">
                <a:xfrm>
                  <a:off x="2392" y="740"/>
                  <a:ext cx="1563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63" name="Rectangle 39"/>
                <p:cNvSpPr>
                  <a:spLocks noChangeArrowheads="1"/>
                </p:cNvSpPr>
                <p:nvPr/>
              </p:nvSpPr>
              <p:spPr bwMode="auto">
                <a:xfrm>
                  <a:off x="2435" y="748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64" name="Rectangle 40"/>
                <p:cNvSpPr>
                  <a:spLocks noChangeArrowheads="1"/>
                </p:cNvSpPr>
                <p:nvPr/>
              </p:nvSpPr>
              <p:spPr bwMode="auto">
                <a:xfrm>
                  <a:off x="2435" y="746"/>
                  <a:ext cx="446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Арендатор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66" name="Rectangle 42"/>
                <p:cNvSpPr>
                  <a:spLocks noChangeArrowheads="1"/>
                </p:cNvSpPr>
                <p:nvPr/>
              </p:nvSpPr>
              <p:spPr bwMode="auto">
                <a:xfrm>
                  <a:off x="3956" y="740"/>
                  <a:ext cx="671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67" name="Rectangle 43"/>
                <p:cNvSpPr>
                  <a:spLocks noChangeArrowheads="1"/>
                </p:cNvSpPr>
                <p:nvPr/>
              </p:nvSpPr>
              <p:spPr bwMode="auto">
                <a:xfrm>
                  <a:off x="4000" y="748"/>
                  <a:ext cx="586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68" name="Rectangle 44"/>
                <p:cNvSpPr>
                  <a:spLocks noChangeArrowheads="1"/>
                </p:cNvSpPr>
                <p:nvPr/>
              </p:nvSpPr>
              <p:spPr bwMode="auto">
                <a:xfrm>
                  <a:off x="4343" y="746"/>
                  <a:ext cx="29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20 000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69" name="Rectangle 45"/>
                <p:cNvSpPr>
                  <a:spLocks noChangeArrowheads="1"/>
                </p:cNvSpPr>
                <p:nvPr/>
              </p:nvSpPr>
              <p:spPr bwMode="auto">
                <a:xfrm>
                  <a:off x="4586" y="746"/>
                  <a:ext cx="8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70" name="Rectangle 46"/>
                <p:cNvSpPr>
                  <a:spLocks noChangeArrowheads="1"/>
                </p:cNvSpPr>
                <p:nvPr/>
              </p:nvSpPr>
              <p:spPr bwMode="auto">
                <a:xfrm>
                  <a:off x="4624" y="746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71" name="Rectangle 47"/>
                <p:cNvSpPr>
                  <a:spLocks noChangeArrowheads="1"/>
                </p:cNvSpPr>
                <p:nvPr/>
              </p:nvSpPr>
              <p:spPr bwMode="auto">
                <a:xfrm>
                  <a:off x="4629" y="740"/>
                  <a:ext cx="664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72" name="Rectangle 48"/>
                <p:cNvSpPr>
                  <a:spLocks noChangeArrowheads="1"/>
                </p:cNvSpPr>
                <p:nvPr/>
              </p:nvSpPr>
              <p:spPr bwMode="auto">
                <a:xfrm>
                  <a:off x="4672" y="748"/>
                  <a:ext cx="5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73" name="Rectangle 49"/>
                <p:cNvSpPr>
                  <a:spLocks noChangeArrowheads="1"/>
                </p:cNvSpPr>
                <p:nvPr/>
              </p:nvSpPr>
              <p:spPr bwMode="auto">
                <a:xfrm>
                  <a:off x="4948" y="746"/>
                  <a:ext cx="34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5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,7143%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75" name="Rectangle 51"/>
                <p:cNvSpPr>
                  <a:spLocks noChangeArrowheads="1"/>
                </p:cNvSpPr>
                <p:nvPr/>
              </p:nvSpPr>
              <p:spPr bwMode="auto">
                <a:xfrm>
                  <a:off x="5250" y="746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76" name="Rectangle 52"/>
                <p:cNvSpPr>
                  <a:spLocks noChangeArrowheads="1"/>
                </p:cNvSpPr>
                <p:nvPr/>
              </p:nvSpPr>
              <p:spPr bwMode="auto">
                <a:xfrm>
                  <a:off x="3955" y="740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77" name="Rectangle 53"/>
                <p:cNvSpPr>
                  <a:spLocks noChangeArrowheads="1"/>
                </p:cNvSpPr>
                <p:nvPr/>
              </p:nvSpPr>
              <p:spPr bwMode="auto">
                <a:xfrm>
                  <a:off x="4628" y="740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078" y="987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79" name="Rectangle 55"/>
                <p:cNvSpPr>
                  <a:spLocks noChangeArrowheads="1"/>
                </p:cNvSpPr>
                <p:nvPr/>
              </p:nvSpPr>
              <p:spPr bwMode="auto">
                <a:xfrm>
                  <a:off x="2392" y="864"/>
                  <a:ext cx="1564" cy="1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80" name="Rectangle 56"/>
                <p:cNvSpPr>
                  <a:spLocks noChangeArrowheads="1"/>
                </p:cNvSpPr>
                <p:nvPr/>
              </p:nvSpPr>
              <p:spPr bwMode="auto">
                <a:xfrm>
                  <a:off x="2435" y="873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81" name="Rectangle 57"/>
                <p:cNvSpPr>
                  <a:spLocks noChangeArrowheads="1"/>
                </p:cNvSpPr>
                <p:nvPr/>
              </p:nvSpPr>
              <p:spPr bwMode="auto">
                <a:xfrm>
                  <a:off x="2435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82" name="Rectangle 58"/>
                <p:cNvSpPr>
                  <a:spLocks noChangeArrowheads="1"/>
                </p:cNvSpPr>
                <p:nvPr/>
              </p:nvSpPr>
              <p:spPr bwMode="auto">
                <a:xfrm>
                  <a:off x="2455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83" name="Rectangle 59"/>
                <p:cNvSpPr>
                  <a:spLocks noChangeArrowheads="1"/>
                </p:cNvSpPr>
                <p:nvPr/>
              </p:nvSpPr>
              <p:spPr bwMode="auto">
                <a:xfrm>
                  <a:off x="3956" y="864"/>
                  <a:ext cx="673" cy="1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84" name="Rectangle 60"/>
                <p:cNvSpPr>
                  <a:spLocks noChangeArrowheads="1"/>
                </p:cNvSpPr>
                <p:nvPr/>
              </p:nvSpPr>
              <p:spPr bwMode="auto">
                <a:xfrm>
                  <a:off x="4000" y="873"/>
                  <a:ext cx="586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85" name="Rectangle 61"/>
                <p:cNvSpPr>
                  <a:spLocks noChangeArrowheads="1"/>
                </p:cNvSpPr>
                <p:nvPr/>
              </p:nvSpPr>
              <p:spPr bwMode="auto">
                <a:xfrm>
                  <a:off x="4000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86" name="Rectangle 62"/>
                <p:cNvSpPr>
                  <a:spLocks noChangeArrowheads="1"/>
                </p:cNvSpPr>
                <p:nvPr/>
              </p:nvSpPr>
              <p:spPr bwMode="auto">
                <a:xfrm>
                  <a:off x="4020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87" name="Rectangle 63"/>
                <p:cNvSpPr>
                  <a:spLocks noChangeArrowheads="1"/>
                </p:cNvSpPr>
                <p:nvPr/>
              </p:nvSpPr>
              <p:spPr bwMode="auto">
                <a:xfrm>
                  <a:off x="4629" y="864"/>
                  <a:ext cx="664" cy="1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88" name="Rectangle 64"/>
                <p:cNvSpPr>
                  <a:spLocks noChangeArrowheads="1"/>
                </p:cNvSpPr>
                <p:nvPr/>
              </p:nvSpPr>
              <p:spPr bwMode="auto">
                <a:xfrm>
                  <a:off x="4672" y="873"/>
                  <a:ext cx="5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89" name="Rectangle 65"/>
                <p:cNvSpPr>
                  <a:spLocks noChangeArrowheads="1"/>
                </p:cNvSpPr>
                <p:nvPr/>
              </p:nvSpPr>
              <p:spPr bwMode="auto">
                <a:xfrm>
                  <a:off x="4672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90" name="Rectangle 66"/>
                <p:cNvSpPr>
                  <a:spLocks noChangeArrowheads="1"/>
                </p:cNvSpPr>
                <p:nvPr/>
              </p:nvSpPr>
              <p:spPr bwMode="auto">
                <a:xfrm>
                  <a:off x="4692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91" name="Rectangle 67"/>
                <p:cNvSpPr>
                  <a:spLocks noChangeArrowheads="1"/>
                </p:cNvSpPr>
                <p:nvPr/>
              </p:nvSpPr>
              <p:spPr bwMode="auto">
                <a:xfrm>
                  <a:off x="2035" y="989"/>
                  <a:ext cx="357" cy="18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92" name="Rectangle 68"/>
                <p:cNvSpPr>
                  <a:spLocks noChangeArrowheads="1"/>
                </p:cNvSpPr>
                <p:nvPr/>
              </p:nvSpPr>
              <p:spPr bwMode="auto">
                <a:xfrm>
                  <a:off x="2078" y="1001"/>
                  <a:ext cx="271" cy="169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93" name="Rectangle 69"/>
                <p:cNvSpPr>
                  <a:spLocks noChangeArrowheads="1"/>
                </p:cNvSpPr>
                <p:nvPr/>
              </p:nvSpPr>
              <p:spPr bwMode="auto">
                <a:xfrm>
                  <a:off x="2196" y="1001"/>
                  <a:ext cx="107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94" name="Rectangle 70"/>
                <p:cNvSpPr>
                  <a:spLocks noChangeArrowheads="1"/>
                </p:cNvSpPr>
                <p:nvPr/>
              </p:nvSpPr>
              <p:spPr bwMode="auto">
                <a:xfrm>
                  <a:off x="2230" y="1001"/>
                  <a:ext cx="101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95" name="Rectangle 71"/>
                <p:cNvSpPr>
                  <a:spLocks noChangeArrowheads="1"/>
                </p:cNvSpPr>
                <p:nvPr/>
              </p:nvSpPr>
              <p:spPr bwMode="auto">
                <a:xfrm>
                  <a:off x="2392" y="989"/>
                  <a:ext cx="1564" cy="18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96" name="Rectangle 72"/>
                <p:cNvSpPr>
                  <a:spLocks noChangeArrowheads="1"/>
                </p:cNvSpPr>
                <p:nvPr/>
              </p:nvSpPr>
              <p:spPr bwMode="auto">
                <a:xfrm>
                  <a:off x="2435" y="1001"/>
                  <a:ext cx="1478" cy="169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497" name="Rectangle 73"/>
                <p:cNvSpPr>
                  <a:spLocks noChangeArrowheads="1"/>
                </p:cNvSpPr>
                <p:nvPr/>
              </p:nvSpPr>
              <p:spPr bwMode="auto">
                <a:xfrm>
                  <a:off x="2435" y="1001"/>
                  <a:ext cx="99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Операционные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98" name="Rectangle 74"/>
                <p:cNvSpPr>
                  <a:spLocks noChangeArrowheads="1"/>
                </p:cNvSpPr>
                <p:nvPr/>
              </p:nvSpPr>
              <p:spPr bwMode="auto">
                <a:xfrm>
                  <a:off x="3389" y="1001"/>
                  <a:ext cx="569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Расходы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99" name="Rectangle 75"/>
                <p:cNvSpPr>
                  <a:spLocks noChangeArrowheads="1"/>
                </p:cNvSpPr>
                <p:nvPr/>
              </p:nvSpPr>
              <p:spPr bwMode="auto">
                <a:xfrm>
                  <a:off x="3796" y="1001"/>
                  <a:ext cx="101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00" name="Rectangle 76"/>
                <p:cNvSpPr>
                  <a:spLocks noChangeArrowheads="1"/>
                </p:cNvSpPr>
                <p:nvPr/>
              </p:nvSpPr>
              <p:spPr bwMode="auto">
                <a:xfrm>
                  <a:off x="3956" y="989"/>
                  <a:ext cx="673" cy="18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01" name="Rectangle 77"/>
                <p:cNvSpPr>
                  <a:spLocks noChangeArrowheads="1"/>
                </p:cNvSpPr>
                <p:nvPr/>
              </p:nvSpPr>
              <p:spPr bwMode="auto">
                <a:xfrm>
                  <a:off x="4000" y="1054"/>
                  <a:ext cx="586" cy="116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02" name="Rectangle 78"/>
                <p:cNvSpPr>
                  <a:spLocks noChangeArrowheads="1"/>
                </p:cNvSpPr>
                <p:nvPr/>
              </p:nvSpPr>
              <p:spPr bwMode="auto">
                <a:xfrm>
                  <a:off x="4000" y="1052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03" name="Rectangle 79"/>
                <p:cNvSpPr>
                  <a:spLocks noChangeArrowheads="1"/>
                </p:cNvSpPr>
                <p:nvPr/>
              </p:nvSpPr>
              <p:spPr bwMode="auto">
                <a:xfrm>
                  <a:off x="4020" y="1052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04" name="Rectangle 80"/>
                <p:cNvSpPr>
                  <a:spLocks noChangeArrowheads="1"/>
                </p:cNvSpPr>
                <p:nvPr/>
              </p:nvSpPr>
              <p:spPr bwMode="auto">
                <a:xfrm>
                  <a:off x="4629" y="989"/>
                  <a:ext cx="664" cy="18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05" name="Rectangle 81"/>
                <p:cNvSpPr>
                  <a:spLocks noChangeArrowheads="1"/>
                </p:cNvSpPr>
                <p:nvPr/>
              </p:nvSpPr>
              <p:spPr bwMode="auto">
                <a:xfrm>
                  <a:off x="4672" y="1054"/>
                  <a:ext cx="578" cy="116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06" name="Rectangle 82"/>
                <p:cNvSpPr>
                  <a:spLocks noChangeArrowheads="1"/>
                </p:cNvSpPr>
                <p:nvPr/>
              </p:nvSpPr>
              <p:spPr bwMode="auto">
                <a:xfrm>
                  <a:off x="4672" y="1052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07" name="Rectangle 83"/>
                <p:cNvSpPr>
                  <a:spLocks noChangeArrowheads="1"/>
                </p:cNvSpPr>
                <p:nvPr/>
              </p:nvSpPr>
              <p:spPr bwMode="auto">
                <a:xfrm>
                  <a:off x="4692" y="1052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10" name="Rectangle 86"/>
                <p:cNvSpPr>
                  <a:spLocks noChangeArrowheads="1"/>
                </p:cNvSpPr>
                <p:nvPr/>
              </p:nvSpPr>
              <p:spPr bwMode="auto">
                <a:xfrm>
                  <a:off x="2206" y="1186"/>
                  <a:ext cx="51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11" name="Rectangle 87"/>
                <p:cNvSpPr>
                  <a:spLocks noChangeArrowheads="1"/>
                </p:cNvSpPr>
                <p:nvPr/>
              </p:nvSpPr>
              <p:spPr bwMode="auto">
                <a:xfrm>
                  <a:off x="2220" y="1186"/>
                  <a:ext cx="51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12" name="Rectangle 88"/>
                <p:cNvSpPr>
                  <a:spLocks noChangeArrowheads="1"/>
                </p:cNvSpPr>
                <p:nvPr/>
              </p:nvSpPr>
              <p:spPr bwMode="auto">
                <a:xfrm>
                  <a:off x="2392" y="1170"/>
                  <a:ext cx="1564" cy="1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13" name="Rectangle 89"/>
                <p:cNvSpPr>
                  <a:spLocks noChangeArrowheads="1"/>
                </p:cNvSpPr>
                <p:nvPr/>
              </p:nvSpPr>
              <p:spPr bwMode="auto">
                <a:xfrm>
                  <a:off x="2435" y="1187"/>
                  <a:ext cx="1478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14" name="Rectangle 90"/>
                <p:cNvSpPr>
                  <a:spLocks noChangeArrowheads="1"/>
                </p:cNvSpPr>
                <p:nvPr/>
              </p:nvSpPr>
              <p:spPr bwMode="auto">
                <a:xfrm>
                  <a:off x="2435" y="1186"/>
                  <a:ext cx="51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15" name="Rectangle 91"/>
                <p:cNvSpPr>
                  <a:spLocks noChangeArrowheads="1"/>
                </p:cNvSpPr>
                <p:nvPr/>
              </p:nvSpPr>
              <p:spPr bwMode="auto">
                <a:xfrm>
                  <a:off x="2449" y="1186"/>
                  <a:ext cx="51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16" name="Rectangle 92"/>
                <p:cNvSpPr>
                  <a:spLocks noChangeArrowheads="1"/>
                </p:cNvSpPr>
                <p:nvPr/>
              </p:nvSpPr>
              <p:spPr bwMode="auto">
                <a:xfrm>
                  <a:off x="3956" y="1170"/>
                  <a:ext cx="673" cy="1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17" name="Rectangle 93"/>
                <p:cNvSpPr>
                  <a:spLocks noChangeArrowheads="1"/>
                </p:cNvSpPr>
                <p:nvPr/>
              </p:nvSpPr>
              <p:spPr bwMode="auto">
                <a:xfrm>
                  <a:off x="4000" y="1187"/>
                  <a:ext cx="586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18" name="Rectangle 94"/>
                <p:cNvSpPr>
                  <a:spLocks noChangeArrowheads="1"/>
                </p:cNvSpPr>
                <p:nvPr/>
              </p:nvSpPr>
              <p:spPr bwMode="auto">
                <a:xfrm>
                  <a:off x="4000" y="1186"/>
                  <a:ext cx="5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19" name="Rectangle 95"/>
                <p:cNvSpPr>
                  <a:spLocks noChangeArrowheads="1"/>
                </p:cNvSpPr>
                <p:nvPr/>
              </p:nvSpPr>
              <p:spPr bwMode="auto">
                <a:xfrm>
                  <a:off x="4014" y="1186"/>
                  <a:ext cx="5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20" name="Rectangle 96"/>
                <p:cNvSpPr>
                  <a:spLocks noChangeArrowheads="1"/>
                </p:cNvSpPr>
                <p:nvPr/>
              </p:nvSpPr>
              <p:spPr bwMode="auto">
                <a:xfrm>
                  <a:off x="4629" y="1170"/>
                  <a:ext cx="664" cy="1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21" name="Rectangle 97"/>
                <p:cNvSpPr>
                  <a:spLocks noChangeArrowheads="1"/>
                </p:cNvSpPr>
                <p:nvPr/>
              </p:nvSpPr>
              <p:spPr bwMode="auto">
                <a:xfrm>
                  <a:off x="4672" y="1187"/>
                  <a:ext cx="578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22" name="Rectangle 98"/>
                <p:cNvSpPr>
                  <a:spLocks noChangeArrowheads="1"/>
                </p:cNvSpPr>
                <p:nvPr/>
              </p:nvSpPr>
              <p:spPr bwMode="auto">
                <a:xfrm>
                  <a:off x="4672" y="1186"/>
                  <a:ext cx="5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23" name="Rectangle 99"/>
                <p:cNvSpPr>
                  <a:spLocks noChangeArrowheads="1"/>
                </p:cNvSpPr>
                <p:nvPr/>
              </p:nvSpPr>
              <p:spPr bwMode="auto">
                <a:xfrm>
                  <a:off x="4687" y="1186"/>
                  <a:ext cx="5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2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078" y="1394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2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392" y="1272"/>
                  <a:ext cx="1563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26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35" y="1280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27" name="Rectangle 103"/>
                <p:cNvSpPr>
                  <a:spLocks noChangeArrowheads="1"/>
                </p:cNvSpPr>
                <p:nvPr/>
              </p:nvSpPr>
              <p:spPr bwMode="auto">
                <a:xfrm>
                  <a:off x="2435" y="127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2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455" y="127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29" name="Rectangle 105"/>
                <p:cNvSpPr>
                  <a:spLocks noChangeArrowheads="1"/>
                </p:cNvSpPr>
                <p:nvPr/>
              </p:nvSpPr>
              <p:spPr bwMode="auto">
                <a:xfrm>
                  <a:off x="4189" y="1278"/>
                  <a:ext cx="25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Всего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30" name="Rectangle 106"/>
                <p:cNvSpPr>
                  <a:spLocks noChangeArrowheads="1"/>
                </p:cNvSpPr>
                <p:nvPr/>
              </p:nvSpPr>
              <p:spPr bwMode="auto">
                <a:xfrm>
                  <a:off x="4396" y="127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31" name="Rectangle 107"/>
                <p:cNvSpPr>
                  <a:spLocks noChangeArrowheads="1"/>
                </p:cNvSpPr>
                <p:nvPr/>
              </p:nvSpPr>
              <p:spPr bwMode="auto">
                <a:xfrm>
                  <a:off x="4715" y="1278"/>
                  <a:ext cx="17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руб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32" name="Rectangle 108"/>
                <p:cNvSpPr>
                  <a:spLocks noChangeArrowheads="1"/>
                </p:cNvSpPr>
                <p:nvPr/>
              </p:nvSpPr>
              <p:spPr bwMode="auto">
                <a:xfrm>
                  <a:off x="4846" y="1278"/>
                  <a:ext cx="6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/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33" name="Rectangle 109"/>
                <p:cNvSpPr>
                  <a:spLocks noChangeArrowheads="1"/>
                </p:cNvSpPr>
                <p:nvPr/>
              </p:nvSpPr>
              <p:spPr bwMode="auto">
                <a:xfrm>
                  <a:off x="4881" y="1278"/>
                  <a:ext cx="20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ru-RU" sz="1200" b="0" i="1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кв.м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34" name="Rectangle 110"/>
                <p:cNvSpPr>
                  <a:spLocks noChangeArrowheads="1"/>
                </p:cNvSpPr>
                <p:nvPr/>
              </p:nvSpPr>
              <p:spPr bwMode="auto">
                <a:xfrm>
                  <a:off x="5046" y="1278"/>
                  <a:ext cx="10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/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35" name="Rectangle 111"/>
                <p:cNvSpPr>
                  <a:spLocks noChangeArrowheads="1"/>
                </p:cNvSpPr>
                <p:nvPr/>
              </p:nvSpPr>
              <p:spPr bwMode="auto">
                <a:xfrm>
                  <a:off x="5079" y="1278"/>
                  <a:ext cx="22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год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36" name="Rectangle 112"/>
                <p:cNvSpPr>
                  <a:spLocks noChangeArrowheads="1"/>
                </p:cNvSpPr>
                <p:nvPr/>
              </p:nvSpPr>
              <p:spPr bwMode="auto">
                <a:xfrm>
                  <a:off x="5206" y="127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37" name="Rectangle 113"/>
                <p:cNvSpPr>
                  <a:spLocks noChangeArrowheads="1"/>
                </p:cNvSpPr>
                <p:nvPr/>
              </p:nvSpPr>
              <p:spPr bwMode="auto">
                <a:xfrm>
                  <a:off x="3955" y="1272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38" name="Rectangle 114"/>
                <p:cNvSpPr>
                  <a:spLocks noChangeArrowheads="1"/>
                </p:cNvSpPr>
                <p:nvPr/>
              </p:nvSpPr>
              <p:spPr bwMode="auto">
                <a:xfrm>
                  <a:off x="4628" y="1272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39" name="Rectangle 115"/>
                <p:cNvSpPr>
                  <a:spLocks noChangeArrowheads="1"/>
                </p:cNvSpPr>
                <p:nvPr/>
              </p:nvSpPr>
              <p:spPr bwMode="auto">
                <a:xfrm>
                  <a:off x="2186" y="1398"/>
                  <a:ext cx="10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2240" y="1398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41" name="Rectangle 117"/>
                <p:cNvSpPr>
                  <a:spLocks noChangeArrowheads="1"/>
                </p:cNvSpPr>
                <p:nvPr/>
              </p:nvSpPr>
              <p:spPr bwMode="auto">
                <a:xfrm>
                  <a:off x="2078" y="1521"/>
                  <a:ext cx="6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2392" y="1400"/>
                  <a:ext cx="1563" cy="1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2435" y="1409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4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35" y="1407"/>
                  <a:ext cx="895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Расходы на Комплекс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45" name="Rectangle 121"/>
                <p:cNvSpPr>
                  <a:spLocks noChangeArrowheads="1"/>
                </p:cNvSpPr>
                <p:nvPr/>
              </p:nvSpPr>
              <p:spPr bwMode="auto">
                <a:xfrm>
                  <a:off x="3269" y="1407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4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153" y="1407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b="1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278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4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280" y="1407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48" name="Rectangle 124"/>
                <p:cNvSpPr>
                  <a:spLocks noChangeArrowheads="1"/>
                </p:cNvSpPr>
                <p:nvPr/>
              </p:nvSpPr>
              <p:spPr bwMode="auto">
                <a:xfrm>
                  <a:off x="4307" y="1407"/>
                  <a:ext cx="17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250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49" name="Rectangle 125"/>
                <p:cNvSpPr>
                  <a:spLocks noChangeArrowheads="1"/>
                </p:cNvSpPr>
                <p:nvPr/>
              </p:nvSpPr>
              <p:spPr bwMode="auto">
                <a:xfrm>
                  <a:off x="4474" y="1407"/>
                  <a:ext cx="18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50" name="Rectangle 126"/>
                <p:cNvSpPr>
                  <a:spLocks noChangeArrowheads="1"/>
                </p:cNvSpPr>
                <p:nvPr/>
              </p:nvSpPr>
              <p:spPr bwMode="auto">
                <a:xfrm>
                  <a:off x="4586" y="1407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51" name="Rectangle 127"/>
                <p:cNvSpPr>
                  <a:spLocks noChangeArrowheads="1"/>
                </p:cNvSpPr>
                <p:nvPr/>
              </p:nvSpPr>
              <p:spPr bwMode="auto">
                <a:xfrm>
                  <a:off x="5117" y="1407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795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52" name="Rectangle 128"/>
                <p:cNvSpPr>
                  <a:spLocks noChangeArrowheads="1"/>
                </p:cNvSpPr>
                <p:nvPr/>
              </p:nvSpPr>
              <p:spPr bwMode="auto">
                <a:xfrm>
                  <a:off x="5250" y="1407"/>
                  <a:ext cx="22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53" name="Rectangle 129"/>
                <p:cNvSpPr>
                  <a:spLocks noChangeArrowheads="1"/>
                </p:cNvSpPr>
                <p:nvPr/>
              </p:nvSpPr>
              <p:spPr bwMode="auto">
                <a:xfrm>
                  <a:off x="2392" y="1396"/>
                  <a:ext cx="156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54" name="Rectangle 130"/>
                <p:cNvSpPr>
                  <a:spLocks noChangeArrowheads="1"/>
                </p:cNvSpPr>
                <p:nvPr/>
              </p:nvSpPr>
              <p:spPr bwMode="auto">
                <a:xfrm>
                  <a:off x="3955" y="1396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55" name="Rectangle 131"/>
                <p:cNvSpPr>
                  <a:spLocks noChangeArrowheads="1"/>
                </p:cNvSpPr>
                <p:nvPr/>
              </p:nvSpPr>
              <p:spPr bwMode="auto">
                <a:xfrm>
                  <a:off x="3958" y="1396"/>
                  <a:ext cx="670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56" name="Rectangle 132"/>
                <p:cNvSpPr>
                  <a:spLocks noChangeArrowheads="1"/>
                </p:cNvSpPr>
                <p:nvPr/>
              </p:nvSpPr>
              <p:spPr bwMode="auto">
                <a:xfrm>
                  <a:off x="4628" y="1396"/>
                  <a:ext cx="4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57" name="Rectangle 133"/>
                <p:cNvSpPr>
                  <a:spLocks noChangeArrowheads="1"/>
                </p:cNvSpPr>
                <p:nvPr/>
              </p:nvSpPr>
              <p:spPr bwMode="auto">
                <a:xfrm>
                  <a:off x="4632" y="1396"/>
                  <a:ext cx="662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58" name="Rectangle 134"/>
                <p:cNvSpPr>
                  <a:spLocks noChangeArrowheads="1"/>
                </p:cNvSpPr>
                <p:nvPr/>
              </p:nvSpPr>
              <p:spPr bwMode="auto">
                <a:xfrm>
                  <a:off x="3955" y="1400"/>
                  <a:ext cx="3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59" name="Rectangle 135"/>
                <p:cNvSpPr>
                  <a:spLocks noChangeArrowheads="1"/>
                </p:cNvSpPr>
                <p:nvPr/>
              </p:nvSpPr>
              <p:spPr bwMode="auto">
                <a:xfrm>
                  <a:off x="4628" y="1400"/>
                  <a:ext cx="4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60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3" y="165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64" name="Rectangle 140"/>
                <p:cNvSpPr>
                  <a:spLocks noChangeArrowheads="1"/>
                </p:cNvSpPr>
                <p:nvPr/>
              </p:nvSpPr>
              <p:spPr bwMode="auto">
                <a:xfrm>
                  <a:off x="3421" y="1535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65" name="Rectangle 141"/>
                <p:cNvSpPr>
                  <a:spLocks noChangeArrowheads="1"/>
                </p:cNvSpPr>
                <p:nvPr/>
              </p:nvSpPr>
              <p:spPr bwMode="auto">
                <a:xfrm>
                  <a:off x="4135" y="1527"/>
                  <a:ext cx="49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105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000 000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66" name="Rectangle 142"/>
                <p:cNvSpPr>
                  <a:spLocks noChangeArrowheads="1"/>
                </p:cNvSpPr>
                <p:nvPr/>
              </p:nvSpPr>
              <p:spPr bwMode="auto">
                <a:xfrm>
                  <a:off x="4586" y="1527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67" name="Rectangle 143"/>
                <p:cNvSpPr>
                  <a:spLocks noChangeArrowheads="1"/>
                </p:cNvSpPr>
                <p:nvPr/>
              </p:nvSpPr>
              <p:spPr bwMode="auto">
                <a:xfrm>
                  <a:off x="5117" y="1527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300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68" name="Rectangle 144"/>
                <p:cNvSpPr>
                  <a:spLocks noChangeArrowheads="1"/>
                </p:cNvSpPr>
                <p:nvPr/>
              </p:nvSpPr>
              <p:spPr bwMode="auto">
                <a:xfrm>
                  <a:off x="5250" y="1527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69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92" y="1525"/>
                  <a:ext cx="156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70" name="Rectangle 146"/>
                <p:cNvSpPr>
                  <a:spLocks noChangeArrowheads="1"/>
                </p:cNvSpPr>
                <p:nvPr/>
              </p:nvSpPr>
              <p:spPr bwMode="auto">
                <a:xfrm>
                  <a:off x="3955" y="1525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71" name="Rectangle 147"/>
                <p:cNvSpPr>
                  <a:spLocks noChangeArrowheads="1"/>
                </p:cNvSpPr>
                <p:nvPr/>
              </p:nvSpPr>
              <p:spPr bwMode="auto">
                <a:xfrm>
                  <a:off x="3958" y="1525"/>
                  <a:ext cx="670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72" name="Rectangle 148"/>
                <p:cNvSpPr>
                  <a:spLocks noChangeArrowheads="1"/>
                </p:cNvSpPr>
                <p:nvPr/>
              </p:nvSpPr>
              <p:spPr bwMode="auto">
                <a:xfrm>
                  <a:off x="4628" y="1525"/>
                  <a:ext cx="4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73" name="Rectangle 149"/>
                <p:cNvSpPr>
                  <a:spLocks noChangeArrowheads="1"/>
                </p:cNvSpPr>
                <p:nvPr/>
              </p:nvSpPr>
              <p:spPr bwMode="auto">
                <a:xfrm>
                  <a:off x="4632" y="1525"/>
                  <a:ext cx="662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74" name="Rectangle 150"/>
                <p:cNvSpPr>
                  <a:spLocks noChangeArrowheads="1"/>
                </p:cNvSpPr>
                <p:nvPr/>
              </p:nvSpPr>
              <p:spPr bwMode="auto">
                <a:xfrm>
                  <a:off x="3955" y="1529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75" name="Rectangle 151"/>
                <p:cNvSpPr>
                  <a:spLocks noChangeArrowheads="1"/>
                </p:cNvSpPr>
                <p:nvPr/>
              </p:nvSpPr>
              <p:spPr bwMode="auto">
                <a:xfrm>
                  <a:off x="4628" y="1529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76" name="Rectangle 152"/>
                <p:cNvSpPr>
                  <a:spLocks noChangeArrowheads="1"/>
                </p:cNvSpPr>
                <p:nvPr/>
              </p:nvSpPr>
              <p:spPr bwMode="auto">
                <a:xfrm>
                  <a:off x="2213" y="1776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82" name="Rectangle 158"/>
                <p:cNvSpPr>
                  <a:spLocks noChangeArrowheads="1"/>
                </p:cNvSpPr>
                <p:nvPr/>
              </p:nvSpPr>
              <p:spPr bwMode="auto">
                <a:xfrm>
                  <a:off x="3911" y="1660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84" name="Rectangle 160"/>
                <p:cNvSpPr>
                  <a:spLocks noChangeArrowheads="1"/>
                </p:cNvSpPr>
                <p:nvPr/>
              </p:nvSpPr>
              <p:spPr bwMode="auto">
                <a:xfrm>
                  <a:off x="4187" y="1651"/>
                  <a:ext cx="44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35 </a:t>
                  </a:r>
                  <a:r>
                    <a:rPr lang="ru-RU" dirty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0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00 000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85" name="Rectangle 161"/>
                <p:cNvSpPr>
                  <a:spLocks noChangeArrowheads="1"/>
                </p:cNvSpPr>
                <p:nvPr/>
              </p:nvSpPr>
              <p:spPr bwMode="auto">
                <a:xfrm>
                  <a:off x="4586" y="165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86" name="Rectangle 162"/>
                <p:cNvSpPr>
                  <a:spLocks noChangeArrowheads="1"/>
                </p:cNvSpPr>
                <p:nvPr/>
              </p:nvSpPr>
              <p:spPr bwMode="auto">
                <a:xfrm>
                  <a:off x="5117" y="1651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100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88" name="Rectangle 164"/>
                <p:cNvSpPr>
                  <a:spLocks noChangeArrowheads="1"/>
                </p:cNvSpPr>
                <p:nvPr/>
              </p:nvSpPr>
              <p:spPr bwMode="auto">
                <a:xfrm>
                  <a:off x="3955" y="1653"/>
                  <a:ext cx="3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89" name="Rectangle 165"/>
                <p:cNvSpPr>
                  <a:spLocks noChangeArrowheads="1"/>
                </p:cNvSpPr>
                <p:nvPr/>
              </p:nvSpPr>
              <p:spPr bwMode="auto">
                <a:xfrm>
                  <a:off x="4628" y="1653"/>
                  <a:ext cx="4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90" name="Rectangle 166"/>
                <p:cNvSpPr>
                  <a:spLocks noChangeArrowheads="1"/>
                </p:cNvSpPr>
                <p:nvPr/>
              </p:nvSpPr>
              <p:spPr bwMode="auto">
                <a:xfrm>
                  <a:off x="2213" y="1900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94" name="Rectangle 170"/>
                <p:cNvSpPr>
                  <a:spLocks noChangeArrowheads="1"/>
                </p:cNvSpPr>
                <p:nvPr/>
              </p:nvSpPr>
              <p:spPr bwMode="auto">
                <a:xfrm>
                  <a:off x="3717" y="1784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95" name="Rectangle 171"/>
                <p:cNvSpPr>
                  <a:spLocks noChangeArrowheads="1"/>
                </p:cNvSpPr>
                <p:nvPr/>
              </p:nvSpPr>
              <p:spPr bwMode="auto">
                <a:xfrm>
                  <a:off x="4186" y="1776"/>
                  <a:ext cx="44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12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250 000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96" name="Rectangle 172"/>
                <p:cNvSpPr>
                  <a:spLocks noChangeArrowheads="1"/>
                </p:cNvSpPr>
                <p:nvPr/>
              </p:nvSpPr>
              <p:spPr bwMode="auto">
                <a:xfrm>
                  <a:off x="4586" y="1776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97" name="Rectangle 173"/>
                <p:cNvSpPr>
                  <a:spLocks noChangeArrowheads="1"/>
                </p:cNvSpPr>
                <p:nvPr/>
              </p:nvSpPr>
              <p:spPr bwMode="auto">
                <a:xfrm>
                  <a:off x="5161" y="1776"/>
                  <a:ext cx="9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35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98" name="Rectangle 174"/>
                <p:cNvSpPr>
                  <a:spLocks noChangeArrowheads="1"/>
                </p:cNvSpPr>
                <p:nvPr/>
              </p:nvSpPr>
              <p:spPr bwMode="auto">
                <a:xfrm>
                  <a:off x="5250" y="1776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99" name="Rectangle 175"/>
                <p:cNvSpPr>
                  <a:spLocks noChangeArrowheads="1"/>
                </p:cNvSpPr>
                <p:nvPr/>
              </p:nvSpPr>
              <p:spPr bwMode="auto">
                <a:xfrm>
                  <a:off x="3955" y="1778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00" name="Rectangle 176"/>
                <p:cNvSpPr>
                  <a:spLocks noChangeArrowheads="1"/>
                </p:cNvSpPr>
                <p:nvPr/>
              </p:nvSpPr>
              <p:spPr bwMode="auto">
                <a:xfrm>
                  <a:off x="4628" y="1778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01" name="Rectangle 177"/>
                <p:cNvSpPr>
                  <a:spLocks noChangeArrowheads="1"/>
                </p:cNvSpPr>
                <p:nvPr/>
              </p:nvSpPr>
              <p:spPr bwMode="auto">
                <a:xfrm>
                  <a:off x="2213" y="2025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11" name="Rectangle 187"/>
                <p:cNvSpPr>
                  <a:spLocks noChangeArrowheads="1"/>
                </p:cNvSpPr>
                <p:nvPr/>
              </p:nvSpPr>
              <p:spPr bwMode="auto">
                <a:xfrm>
                  <a:off x="3866" y="190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1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235" y="1900"/>
                  <a:ext cx="39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7 000 000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13" name="Rectangle 189"/>
                <p:cNvSpPr>
                  <a:spLocks noChangeArrowheads="1"/>
                </p:cNvSpPr>
                <p:nvPr/>
              </p:nvSpPr>
              <p:spPr bwMode="auto">
                <a:xfrm>
                  <a:off x="4586" y="1900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14" name="Rectangle 190"/>
                <p:cNvSpPr>
                  <a:spLocks noChangeArrowheads="1"/>
                </p:cNvSpPr>
                <p:nvPr/>
              </p:nvSpPr>
              <p:spPr bwMode="auto">
                <a:xfrm>
                  <a:off x="5161" y="1900"/>
                  <a:ext cx="9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20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15" name="Rectangle 191"/>
                <p:cNvSpPr>
                  <a:spLocks noChangeArrowheads="1"/>
                </p:cNvSpPr>
                <p:nvPr/>
              </p:nvSpPr>
              <p:spPr bwMode="auto">
                <a:xfrm>
                  <a:off x="5250" y="1900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16" name="Rectangle 192"/>
                <p:cNvSpPr>
                  <a:spLocks noChangeArrowheads="1"/>
                </p:cNvSpPr>
                <p:nvPr/>
              </p:nvSpPr>
              <p:spPr bwMode="auto">
                <a:xfrm>
                  <a:off x="3955" y="1902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17" name="Rectangle 193"/>
                <p:cNvSpPr>
                  <a:spLocks noChangeArrowheads="1"/>
                </p:cNvSpPr>
                <p:nvPr/>
              </p:nvSpPr>
              <p:spPr bwMode="auto">
                <a:xfrm>
                  <a:off x="4628" y="1902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18" name="Rectangle 194"/>
                <p:cNvSpPr>
                  <a:spLocks noChangeArrowheads="1"/>
                </p:cNvSpPr>
                <p:nvPr/>
              </p:nvSpPr>
              <p:spPr bwMode="auto">
                <a:xfrm>
                  <a:off x="2213" y="2149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24" name="Rectangle 200"/>
                <p:cNvSpPr>
                  <a:spLocks noChangeArrowheads="1"/>
                </p:cNvSpPr>
                <p:nvPr/>
              </p:nvSpPr>
              <p:spPr bwMode="auto">
                <a:xfrm>
                  <a:off x="3745" y="2033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25" name="Rectangle 201"/>
                <p:cNvSpPr>
                  <a:spLocks noChangeArrowheads="1"/>
                </p:cNvSpPr>
                <p:nvPr/>
              </p:nvSpPr>
              <p:spPr bwMode="auto">
                <a:xfrm>
                  <a:off x="4191" y="2025"/>
                  <a:ext cx="44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59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500 000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26" name="Rectangle 202"/>
                <p:cNvSpPr>
                  <a:spLocks noChangeArrowheads="1"/>
                </p:cNvSpPr>
                <p:nvPr/>
              </p:nvSpPr>
              <p:spPr bwMode="auto">
                <a:xfrm>
                  <a:off x="4586" y="2025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27" name="Rectangle 203"/>
                <p:cNvSpPr>
                  <a:spLocks noChangeArrowheads="1"/>
                </p:cNvSpPr>
                <p:nvPr/>
              </p:nvSpPr>
              <p:spPr bwMode="auto">
                <a:xfrm>
                  <a:off x="5117" y="2025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170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28" name="Rectangle 204"/>
                <p:cNvSpPr>
                  <a:spLocks noChangeArrowheads="1"/>
                </p:cNvSpPr>
                <p:nvPr/>
              </p:nvSpPr>
              <p:spPr bwMode="auto">
                <a:xfrm>
                  <a:off x="5250" y="2025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" name="Rectangle 206"/>
              <p:cNvSpPr>
                <a:spLocks noChangeArrowheads="1"/>
              </p:cNvSpPr>
              <p:nvPr/>
            </p:nvSpPr>
            <p:spPr bwMode="auto">
              <a:xfrm>
                <a:off x="3955" y="2026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Rectangle 207"/>
              <p:cNvSpPr>
                <a:spLocks noChangeArrowheads="1"/>
              </p:cNvSpPr>
              <p:nvPr/>
            </p:nvSpPr>
            <p:spPr bwMode="auto">
              <a:xfrm>
                <a:off x="4628" y="2026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208"/>
              <p:cNvSpPr>
                <a:spLocks noChangeArrowheads="1"/>
              </p:cNvSpPr>
              <p:nvPr/>
            </p:nvSpPr>
            <p:spPr bwMode="auto">
              <a:xfrm>
                <a:off x="2213" y="227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213"/>
              <p:cNvSpPr>
                <a:spLocks noChangeArrowheads="1"/>
              </p:cNvSpPr>
              <p:nvPr/>
            </p:nvSpPr>
            <p:spPr bwMode="auto">
              <a:xfrm>
                <a:off x="3085" y="215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15"/>
              <p:cNvSpPr>
                <a:spLocks noChangeArrowheads="1"/>
              </p:cNvSpPr>
              <p:nvPr/>
            </p:nvSpPr>
            <p:spPr bwMode="auto">
              <a:xfrm>
                <a:off x="3178" y="2157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6"/>
              <p:cNvSpPr>
                <a:spLocks noChangeArrowheads="1"/>
              </p:cNvSpPr>
              <p:nvPr/>
            </p:nvSpPr>
            <p:spPr bwMode="auto">
              <a:xfrm>
                <a:off x="4191" y="2149"/>
                <a:ext cx="44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52</a:t>
                </a: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500 000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17"/>
              <p:cNvSpPr>
                <a:spLocks noChangeArrowheads="1"/>
              </p:cNvSpPr>
              <p:nvPr/>
            </p:nvSpPr>
            <p:spPr bwMode="auto">
              <a:xfrm>
                <a:off x="4586" y="214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18"/>
              <p:cNvSpPr>
                <a:spLocks noChangeArrowheads="1"/>
              </p:cNvSpPr>
              <p:nvPr/>
            </p:nvSpPr>
            <p:spPr bwMode="auto">
              <a:xfrm>
                <a:off x="5117" y="2149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19"/>
              <p:cNvSpPr>
                <a:spLocks noChangeArrowheads="1"/>
              </p:cNvSpPr>
              <p:nvPr/>
            </p:nvSpPr>
            <p:spPr bwMode="auto">
              <a:xfrm>
                <a:off x="5250" y="214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20"/>
              <p:cNvSpPr>
                <a:spLocks noChangeArrowheads="1"/>
              </p:cNvSpPr>
              <p:nvPr/>
            </p:nvSpPr>
            <p:spPr bwMode="auto">
              <a:xfrm>
                <a:off x="3955" y="2151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Rectangle 221"/>
              <p:cNvSpPr>
                <a:spLocks noChangeArrowheads="1"/>
              </p:cNvSpPr>
              <p:nvPr/>
            </p:nvSpPr>
            <p:spPr bwMode="auto">
              <a:xfrm>
                <a:off x="4628" y="2151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Rectangle 222"/>
              <p:cNvSpPr>
                <a:spLocks noChangeArrowheads="1"/>
              </p:cNvSpPr>
              <p:nvPr/>
            </p:nvSpPr>
            <p:spPr bwMode="auto">
              <a:xfrm>
                <a:off x="2213" y="2398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226"/>
              <p:cNvSpPr>
                <a:spLocks noChangeArrowheads="1"/>
              </p:cNvSpPr>
              <p:nvPr/>
            </p:nvSpPr>
            <p:spPr bwMode="auto">
              <a:xfrm>
                <a:off x="2710" y="228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227"/>
              <p:cNvSpPr>
                <a:spLocks noChangeArrowheads="1"/>
              </p:cNvSpPr>
              <p:nvPr/>
            </p:nvSpPr>
            <p:spPr bwMode="auto">
              <a:xfrm>
                <a:off x="4235" y="2273"/>
                <a:ext cx="39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7 000 000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228"/>
              <p:cNvSpPr>
                <a:spLocks noChangeArrowheads="1"/>
              </p:cNvSpPr>
              <p:nvPr/>
            </p:nvSpPr>
            <p:spPr bwMode="auto">
              <a:xfrm>
                <a:off x="4586" y="227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229"/>
              <p:cNvSpPr>
                <a:spLocks noChangeArrowheads="1"/>
              </p:cNvSpPr>
              <p:nvPr/>
            </p:nvSpPr>
            <p:spPr bwMode="auto">
              <a:xfrm>
                <a:off x="5161" y="2273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230"/>
              <p:cNvSpPr>
                <a:spLocks noChangeArrowheads="1"/>
              </p:cNvSpPr>
              <p:nvPr/>
            </p:nvSpPr>
            <p:spPr bwMode="auto">
              <a:xfrm>
                <a:off x="5250" y="227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231"/>
              <p:cNvSpPr>
                <a:spLocks noChangeArrowheads="1"/>
              </p:cNvSpPr>
              <p:nvPr/>
            </p:nvSpPr>
            <p:spPr bwMode="auto">
              <a:xfrm>
                <a:off x="3955" y="2275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Rectangle 232"/>
              <p:cNvSpPr>
                <a:spLocks noChangeArrowheads="1"/>
              </p:cNvSpPr>
              <p:nvPr/>
            </p:nvSpPr>
            <p:spPr bwMode="auto">
              <a:xfrm>
                <a:off x="4628" y="2275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Rectangle 233"/>
              <p:cNvSpPr>
                <a:spLocks noChangeArrowheads="1"/>
              </p:cNvSpPr>
              <p:nvPr/>
            </p:nvSpPr>
            <p:spPr bwMode="auto">
              <a:xfrm>
                <a:off x="2213" y="252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236"/>
              <p:cNvSpPr>
                <a:spLocks noChangeArrowheads="1"/>
              </p:cNvSpPr>
              <p:nvPr/>
            </p:nvSpPr>
            <p:spPr bwMode="auto">
              <a:xfrm>
                <a:off x="2435" y="240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237"/>
              <p:cNvSpPr>
                <a:spLocks noChangeArrowheads="1"/>
              </p:cNvSpPr>
              <p:nvPr/>
            </p:nvSpPr>
            <p:spPr bwMode="auto">
              <a:xfrm>
                <a:off x="2455" y="240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238"/>
              <p:cNvSpPr>
                <a:spLocks noChangeArrowheads="1"/>
              </p:cNvSpPr>
              <p:nvPr/>
            </p:nvSpPr>
            <p:spPr bwMode="auto">
              <a:xfrm>
                <a:off x="4000" y="252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39"/>
              <p:cNvSpPr>
                <a:spLocks noChangeArrowheads="1"/>
              </p:cNvSpPr>
              <p:nvPr/>
            </p:nvSpPr>
            <p:spPr bwMode="auto">
              <a:xfrm>
                <a:off x="4672" y="252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40"/>
              <p:cNvSpPr>
                <a:spLocks noChangeArrowheads="1"/>
              </p:cNvSpPr>
              <p:nvPr/>
            </p:nvSpPr>
            <p:spPr bwMode="auto">
              <a:xfrm>
                <a:off x="2213" y="264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243"/>
              <p:cNvSpPr>
                <a:spLocks noChangeArrowheads="1"/>
              </p:cNvSpPr>
              <p:nvPr/>
            </p:nvSpPr>
            <p:spPr bwMode="auto">
              <a:xfrm>
                <a:off x="2435" y="2530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244"/>
              <p:cNvSpPr>
                <a:spLocks noChangeArrowheads="1"/>
              </p:cNvSpPr>
              <p:nvPr/>
            </p:nvSpPr>
            <p:spPr bwMode="auto">
              <a:xfrm>
                <a:off x="2455" y="2530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ectangle 245"/>
              <p:cNvSpPr>
                <a:spLocks noChangeArrowheads="1"/>
              </p:cNvSpPr>
              <p:nvPr/>
            </p:nvSpPr>
            <p:spPr bwMode="auto">
              <a:xfrm>
                <a:off x="4000" y="264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246"/>
              <p:cNvSpPr>
                <a:spLocks noChangeArrowheads="1"/>
              </p:cNvSpPr>
              <p:nvPr/>
            </p:nvSpPr>
            <p:spPr bwMode="auto">
              <a:xfrm>
                <a:off x="4672" y="264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247"/>
              <p:cNvSpPr>
                <a:spLocks noChangeArrowheads="1"/>
              </p:cNvSpPr>
              <p:nvPr/>
            </p:nvSpPr>
            <p:spPr bwMode="auto">
              <a:xfrm>
                <a:off x="2078" y="2771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250"/>
              <p:cNvSpPr>
                <a:spLocks noChangeArrowheads="1"/>
              </p:cNvSpPr>
              <p:nvPr/>
            </p:nvSpPr>
            <p:spPr bwMode="auto">
              <a:xfrm>
                <a:off x="2435" y="265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251"/>
              <p:cNvSpPr>
                <a:spLocks noChangeArrowheads="1"/>
              </p:cNvSpPr>
              <p:nvPr/>
            </p:nvSpPr>
            <p:spPr bwMode="auto">
              <a:xfrm>
                <a:off x="2455" y="265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252"/>
              <p:cNvSpPr>
                <a:spLocks noChangeArrowheads="1"/>
              </p:cNvSpPr>
              <p:nvPr/>
            </p:nvSpPr>
            <p:spPr bwMode="auto">
              <a:xfrm>
                <a:off x="4189" y="2655"/>
                <a:ext cx="25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Всего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253"/>
              <p:cNvSpPr>
                <a:spLocks noChangeArrowheads="1"/>
              </p:cNvSpPr>
              <p:nvPr/>
            </p:nvSpPr>
            <p:spPr bwMode="auto">
              <a:xfrm>
                <a:off x="4396" y="265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254"/>
              <p:cNvSpPr>
                <a:spLocks noChangeArrowheads="1"/>
              </p:cNvSpPr>
              <p:nvPr/>
            </p:nvSpPr>
            <p:spPr bwMode="auto">
              <a:xfrm>
                <a:off x="4715" y="2655"/>
                <a:ext cx="9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0" name="Rectangle 255"/>
              <p:cNvSpPr>
                <a:spLocks noChangeArrowheads="1"/>
              </p:cNvSpPr>
              <p:nvPr/>
            </p:nvSpPr>
            <p:spPr bwMode="auto">
              <a:xfrm>
                <a:off x="4760" y="2655"/>
                <a:ext cx="1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уб/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1" name="Rectangle 256"/>
              <p:cNvSpPr>
                <a:spLocks noChangeArrowheads="1"/>
              </p:cNvSpPr>
              <p:nvPr/>
            </p:nvSpPr>
            <p:spPr bwMode="auto">
              <a:xfrm>
                <a:off x="4881" y="2655"/>
                <a:ext cx="37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кв.м/год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2" name="Rectangle 257"/>
              <p:cNvSpPr>
                <a:spLocks noChangeArrowheads="1"/>
              </p:cNvSpPr>
              <p:nvPr/>
            </p:nvSpPr>
            <p:spPr bwMode="auto">
              <a:xfrm>
                <a:off x="5206" y="265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3" name="Rectangle 258"/>
              <p:cNvSpPr>
                <a:spLocks noChangeArrowheads="1"/>
              </p:cNvSpPr>
              <p:nvPr/>
            </p:nvSpPr>
            <p:spPr bwMode="auto">
              <a:xfrm>
                <a:off x="3955" y="2648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65" name="Rectangle 259"/>
              <p:cNvSpPr>
                <a:spLocks noChangeArrowheads="1"/>
              </p:cNvSpPr>
              <p:nvPr/>
            </p:nvSpPr>
            <p:spPr bwMode="auto">
              <a:xfrm>
                <a:off x="4628" y="2648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66" name="Rectangle 260"/>
              <p:cNvSpPr>
                <a:spLocks noChangeArrowheads="1"/>
              </p:cNvSpPr>
              <p:nvPr/>
            </p:nvSpPr>
            <p:spPr bwMode="auto">
              <a:xfrm>
                <a:off x="2189" y="2783"/>
                <a:ext cx="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7" name="Rectangle 261"/>
              <p:cNvSpPr>
                <a:spLocks noChangeArrowheads="1"/>
              </p:cNvSpPr>
              <p:nvPr/>
            </p:nvSpPr>
            <p:spPr bwMode="auto">
              <a:xfrm>
                <a:off x="2238" y="2783"/>
                <a:ext cx="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8" name="Rectangle 262"/>
              <p:cNvSpPr>
                <a:spLocks noChangeArrowheads="1"/>
              </p:cNvSpPr>
              <p:nvPr/>
            </p:nvSpPr>
            <p:spPr bwMode="auto">
              <a:xfrm>
                <a:off x="2392" y="2777"/>
                <a:ext cx="1563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69" name="Rectangle 263"/>
              <p:cNvSpPr>
                <a:spLocks noChangeArrowheads="1"/>
              </p:cNvSpPr>
              <p:nvPr/>
            </p:nvSpPr>
            <p:spPr bwMode="auto">
              <a:xfrm>
                <a:off x="2435" y="2785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70" name="Rectangle 264"/>
              <p:cNvSpPr>
                <a:spLocks noChangeArrowheads="1"/>
              </p:cNvSpPr>
              <p:nvPr/>
            </p:nvSpPr>
            <p:spPr bwMode="auto">
              <a:xfrm>
                <a:off x="2435" y="2783"/>
                <a:ext cx="79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Расходы на Здание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1" name="Rectangle 265"/>
              <p:cNvSpPr>
                <a:spLocks noChangeArrowheads="1"/>
              </p:cNvSpPr>
              <p:nvPr/>
            </p:nvSpPr>
            <p:spPr bwMode="auto">
              <a:xfrm>
                <a:off x="3171" y="2783"/>
                <a:ext cx="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2" name="Rectangle 266"/>
              <p:cNvSpPr>
                <a:spLocks noChangeArrowheads="1"/>
              </p:cNvSpPr>
              <p:nvPr/>
            </p:nvSpPr>
            <p:spPr bwMode="auto">
              <a:xfrm>
                <a:off x="4186" y="2775"/>
                <a:ext cx="44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10 600 000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3" name="Rectangle 267"/>
              <p:cNvSpPr>
                <a:spLocks noChangeArrowheads="1"/>
              </p:cNvSpPr>
              <p:nvPr/>
            </p:nvSpPr>
            <p:spPr bwMode="auto">
              <a:xfrm>
                <a:off x="4586" y="2775"/>
                <a:ext cx="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4" name="Rectangle 268"/>
              <p:cNvSpPr>
                <a:spLocks noChangeArrowheads="1"/>
              </p:cNvSpPr>
              <p:nvPr/>
            </p:nvSpPr>
            <p:spPr bwMode="auto">
              <a:xfrm>
                <a:off x="5117" y="2775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530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5" name="Rectangle 269"/>
              <p:cNvSpPr>
                <a:spLocks noChangeArrowheads="1"/>
              </p:cNvSpPr>
              <p:nvPr/>
            </p:nvSpPr>
            <p:spPr bwMode="auto">
              <a:xfrm>
                <a:off x="5250" y="2775"/>
                <a:ext cx="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6" name="Rectangle 270"/>
              <p:cNvSpPr>
                <a:spLocks noChangeArrowheads="1"/>
              </p:cNvSpPr>
              <p:nvPr/>
            </p:nvSpPr>
            <p:spPr bwMode="auto">
              <a:xfrm>
                <a:off x="2392" y="2773"/>
                <a:ext cx="15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77" name="Rectangle 271"/>
              <p:cNvSpPr>
                <a:spLocks noChangeArrowheads="1"/>
              </p:cNvSpPr>
              <p:nvPr/>
            </p:nvSpPr>
            <p:spPr bwMode="auto">
              <a:xfrm>
                <a:off x="3955" y="2773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78" name="Rectangle 272"/>
              <p:cNvSpPr>
                <a:spLocks noChangeArrowheads="1"/>
              </p:cNvSpPr>
              <p:nvPr/>
            </p:nvSpPr>
            <p:spPr bwMode="auto">
              <a:xfrm>
                <a:off x="3958" y="2773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79" name="Rectangle 273"/>
              <p:cNvSpPr>
                <a:spLocks noChangeArrowheads="1"/>
              </p:cNvSpPr>
              <p:nvPr/>
            </p:nvSpPr>
            <p:spPr bwMode="auto">
              <a:xfrm>
                <a:off x="4628" y="2773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0" name="Rectangle 274"/>
              <p:cNvSpPr>
                <a:spLocks noChangeArrowheads="1"/>
              </p:cNvSpPr>
              <p:nvPr/>
            </p:nvSpPr>
            <p:spPr bwMode="auto">
              <a:xfrm>
                <a:off x="4632" y="2773"/>
                <a:ext cx="6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1" name="Rectangle 275"/>
              <p:cNvSpPr>
                <a:spLocks noChangeArrowheads="1"/>
              </p:cNvSpPr>
              <p:nvPr/>
            </p:nvSpPr>
            <p:spPr bwMode="auto">
              <a:xfrm>
                <a:off x="3955" y="2777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2" name="Rectangle 276"/>
              <p:cNvSpPr>
                <a:spLocks noChangeArrowheads="1"/>
              </p:cNvSpPr>
              <p:nvPr/>
            </p:nvSpPr>
            <p:spPr bwMode="auto">
              <a:xfrm>
                <a:off x="4628" y="2777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3" name="Rectangle 277"/>
              <p:cNvSpPr>
                <a:spLocks noChangeArrowheads="1"/>
              </p:cNvSpPr>
              <p:nvPr/>
            </p:nvSpPr>
            <p:spPr bwMode="auto">
              <a:xfrm>
                <a:off x="2213" y="3028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4" name="Rectangle 278"/>
              <p:cNvSpPr>
                <a:spLocks noChangeArrowheads="1"/>
              </p:cNvSpPr>
              <p:nvPr/>
            </p:nvSpPr>
            <p:spPr bwMode="auto">
              <a:xfrm>
                <a:off x="2392" y="2905"/>
                <a:ext cx="1563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5" name="Rectangle 279"/>
              <p:cNvSpPr>
                <a:spLocks noChangeArrowheads="1"/>
              </p:cNvSpPr>
              <p:nvPr/>
            </p:nvSpPr>
            <p:spPr bwMode="auto">
              <a:xfrm>
                <a:off x="2435" y="2914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6" name="Rectangle 280"/>
              <p:cNvSpPr>
                <a:spLocks noChangeArrowheads="1"/>
              </p:cNvSpPr>
              <p:nvPr/>
            </p:nvSpPr>
            <p:spPr bwMode="auto">
              <a:xfrm>
                <a:off x="2435" y="2912"/>
                <a:ext cx="104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Техническая эксплуатация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7" name="Rectangle 281"/>
              <p:cNvSpPr>
                <a:spLocks noChangeArrowheads="1"/>
              </p:cNvSpPr>
              <p:nvPr/>
            </p:nvSpPr>
            <p:spPr bwMode="auto">
              <a:xfrm>
                <a:off x="3421" y="291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8" name="Rectangle 282"/>
              <p:cNvSpPr>
                <a:spLocks noChangeArrowheads="1"/>
              </p:cNvSpPr>
              <p:nvPr/>
            </p:nvSpPr>
            <p:spPr bwMode="auto">
              <a:xfrm>
                <a:off x="4235" y="2904"/>
                <a:ext cx="39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1 000 000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9" name="Rectangle 283"/>
              <p:cNvSpPr>
                <a:spLocks noChangeArrowheads="1"/>
              </p:cNvSpPr>
              <p:nvPr/>
            </p:nvSpPr>
            <p:spPr bwMode="auto">
              <a:xfrm>
                <a:off x="4586" y="290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90" name="Rectangle 284"/>
              <p:cNvSpPr>
                <a:spLocks noChangeArrowheads="1"/>
              </p:cNvSpPr>
              <p:nvPr/>
            </p:nvSpPr>
            <p:spPr bwMode="auto">
              <a:xfrm>
                <a:off x="5117" y="2904"/>
                <a:ext cx="14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 50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91" name="Rectangle 285"/>
              <p:cNvSpPr>
                <a:spLocks noChangeArrowheads="1"/>
              </p:cNvSpPr>
              <p:nvPr/>
            </p:nvSpPr>
            <p:spPr bwMode="auto">
              <a:xfrm>
                <a:off x="5250" y="290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92" name="Rectangle 286"/>
              <p:cNvSpPr>
                <a:spLocks noChangeArrowheads="1"/>
              </p:cNvSpPr>
              <p:nvPr/>
            </p:nvSpPr>
            <p:spPr bwMode="auto">
              <a:xfrm>
                <a:off x="2392" y="2901"/>
                <a:ext cx="15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3" name="Rectangle 287"/>
              <p:cNvSpPr>
                <a:spLocks noChangeArrowheads="1"/>
              </p:cNvSpPr>
              <p:nvPr/>
            </p:nvSpPr>
            <p:spPr bwMode="auto">
              <a:xfrm>
                <a:off x="3955" y="2901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4" name="Rectangle 288"/>
              <p:cNvSpPr>
                <a:spLocks noChangeArrowheads="1"/>
              </p:cNvSpPr>
              <p:nvPr/>
            </p:nvSpPr>
            <p:spPr bwMode="auto">
              <a:xfrm>
                <a:off x="3958" y="2901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5" name="Rectangle 289"/>
              <p:cNvSpPr>
                <a:spLocks noChangeArrowheads="1"/>
              </p:cNvSpPr>
              <p:nvPr/>
            </p:nvSpPr>
            <p:spPr bwMode="auto">
              <a:xfrm>
                <a:off x="4628" y="2901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6" name="Rectangle 290"/>
              <p:cNvSpPr>
                <a:spLocks noChangeArrowheads="1"/>
              </p:cNvSpPr>
              <p:nvPr/>
            </p:nvSpPr>
            <p:spPr bwMode="auto">
              <a:xfrm>
                <a:off x="4632" y="2901"/>
                <a:ext cx="6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7" name="Rectangle 291"/>
              <p:cNvSpPr>
                <a:spLocks noChangeArrowheads="1"/>
              </p:cNvSpPr>
              <p:nvPr/>
            </p:nvSpPr>
            <p:spPr bwMode="auto">
              <a:xfrm>
                <a:off x="3955" y="2905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8" name="Rectangle 292"/>
              <p:cNvSpPr>
                <a:spLocks noChangeArrowheads="1"/>
              </p:cNvSpPr>
              <p:nvPr/>
            </p:nvSpPr>
            <p:spPr bwMode="auto">
              <a:xfrm>
                <a:off x="4628" y="2905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9" name="Rectangle 293"/>
              <p:cNvSpPr>
                <a:spLocks noChangeArrowheads="1"/>
              </p:cNvSpPr>
              <p:nvPr/>
            </p:nvSpPr>
            <p:spPr bwMode="auto">
              <a:xfrm>
                <a:off x="2213" y="315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00" name="Rectangle 294"/>
              <p:cNvSpPr>
                <a:spLocks noChangeArrowheads="1"/>
              </p:cNvSpPr>
              <p:nvPr/>
            </p:nvSpPr>
            <p:spPr bwMode="auto">
              <a:xfrm>
                <a:off x="2392" y="3030"/>
                <a:ext cx="1563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01" name="Rectangle 295"/>
              <p:cNvSpPr>
                <a:spLocks noChangeArrowheads="1"/>
              </p:cNvSpPr>
              <p:nvPr/>
            </p:nvSpPr>
            <p:spPr bwMode="auto">
              <a:xfrm>
                <a:off x="2435" y="3038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02" name="Rectangle 296"/>
              <p:cNvSpPr>
                <a:spLocks noChangeArrowheads="1"/>
              </p:cNvSpPr>
              <p:nvPr/>
            </p:nvSpPr>
            <p:spPr bwMode="auto">
              <a:xfrm>
                <a:off x="2435" y="3036"/>
                <a:ext cx="91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Имущественный налог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05" name="Rectangle 299"/>
              <p:cNvSpPr>
                <a:spLocks noChangeArrowheads="1"/>
              </p:cNvSpPr>
              <p:nvPr/>
            </p:nvSpPr>
            <p:spPr bwMode="auto">
              <a:xfrm>
                <a:off x="3577" y="303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06" name="Rectangle 300"/>
              <p:cNvSpPr>
                <a:spLocks noChangeArrowheads="1"/>
              </p:cNvSpPr>
              <p:nvPr/>
            </p:nvSpPr>
            <p:spPr bwMode="auto">
              <a:xfrm>
                <a:off x="4235" y="3028"/>
                <a:ext cx="39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7</a:t>
                </a: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800 000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07" name="Rectangle 301"/>
              <p:cNvSpPr>
                <a:spLocks noChangeArrowheads="1"/>
              </p:cNvSpPr>
              <p:nvPr/>
            </p:nvSpPr>
            <p:spPr bwMode="auto">
              <a:xfrm>
                <a:off x="4586" y="3028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08" name="Rectangle 302"/>
              <p:cNvSpPr>
                <a:spLocks noChangeArrowheads="1"/>
              </p:cNvSpPr>
              <p:nvPr/>
            </p:nvSpPr>
            <p:spPr bwMode="auto">
              <a:xfrm>
                <a:off x="5117" y="3028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390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09" name="Rectangle 303"/>
              <p:cNvSpPr>
                <a:spLocks noChangeArrowheads="1"/>
              </p:cNvSpPr>
              <p:nvPr/>
            </p:nvSpPr>
            <p:spPr bwMode="auto">
              <a:xfrm>
                <a:off x="5250" y="3028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10" name="Rectangle 304"/>
              <p:cNvSpPr>
                <a:spLocks noChangeArrowheads="1"/>
              </p:cNvSpPr>
              <p:nvPr/>
            </p:nvSpPr>
            <p:spPr bwMode="auto">
              <a:xfrm>
                <a:off x="3955" y="3030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11" name="Rectangle 305"/>
              <p:cNvSpPr>
                <a:spLocks noChangeArrowheads="1"/>
              </p:cNvSpPr>
              <p:nvPr/>
            </p:nvSpPr>
            <p:spPr bwMode="auto">
              <a:xfrm>
                <a:off x="4628" y="3030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12" name="Rectangle 306"/>
              <p:cNvSpPr>
                <a:spLocks noChangeArrowheads="1"/>
              </p:cNvSpPr>
              <p:nvPr/>
            </p:nvSpPr>
            <p:spPr bwMode="auto">
              <a:xfrm>
                <a:off x="2213" y="3277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13" name="Rectangle 307"/>
              <p:cNvSpPr>
                <a:spLocks noChangeArrowheads="1"/>
              </p:cNvSpPr>
              <p:nvPr/>
            </p:nvSpPr>
            <p:spPr bwMode="auto">
              <a:xfrm>
                <a:off x="2392" y="3154"/>
                <a:ext cx="1563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14" name="Rectangle 308"/>
              <p:cNvSpPr>
                <a:spLocks noChangeArrowheads="1"/>
              </p:cNvSpPr>
              <p:nvPr/>
            </p:nvSpPr>
            <p:spPr bwMode="auto">
              <a:xfrm>
                <a:off x="2435" y="3162"/>
                <a:ext cx="1478" cy="1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15" name="Rectangle 309"/>
              <p:cNvSpPr>
                <a:spLocks noChangeArrowheads="1"/>
              </p:cNvSpPr>
              <p:nvPr/>
            </p:nvSpPr>
            <p:spPr bwMode="auto">
              <a:xfrm>
                <a:off x="2435" y="3161"/>
                <a:ext cx="73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Земельный налог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17" name="Rectangle 311"/>
              <p:cNvSpPr>
                <a:spLocks noChangeArrowheads="1"/>
              </p:cNvSpPr>
              <p:nvPr/>
            </p:nvSpPr>
            <p:spPr bwMode="auto">
              <a:xfrm>
                <a:off x="3382" y="3161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18" name="Rectangle 312"/>
              <p:cNvSpPr>
                <a:spLocks noChangeArrowheads="1"/>
              </p:cNvSpPr>
              <p:nvPr/>
            </p:nvSpPr>
            <p:spPr bwMode="auto">
              <a:xfrm>
                <a:off x="4236" y="3152"/>
                <a:ext cx="39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1 200 0</a:t>
                </a: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19" name="Rectangle 313"/>
              <p:cNvSpPr>
                <a:spLocks noChangeArrowheads="1"/>
              </p:cNvSpPr>
              <p:nvPr/>
            </p:nvSpPr>
            <p:spPr bwMode="auto">
              <a:xfrm>
                <a:off x="4586" y="315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20" name="Rectangle 314"/>
              <p:cNvSpPr>
                <a:spLocks noChangeArrowheads="1"/>
              </p:cNvSpPr>
              <p:nvPr/>
            </p:nvSpPr>
            <p:spPr bwMode="auto">
              <a:xfrm>
                <a:off x="5161" y="3152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60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21" name="Rectangle 315"/>
              <p:cNvSpPr>
                <a:spLocks noChangeArrowheads="1"/>
              </p:cNvSpPr>
              <p:nvPr/>
            </p:nvSpPr>
            <p:spPr bwMode="auto">
              <a:xfrm>
                <a:off x="5250" y="315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22" name="Rectangle 316"/>
              <p:cNvSpPr>
                <a:spLocks noChangeArrowheads="1"/>
              </p:cNvSpPr>
              <p:nvPr/>
            </p:nvSpPr>
            <p:spPr bwMode="auto">
              <a:xfrm>
                <a:off x="3955" y="3154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23" name="Rectangle 317"/>
              <p:cNvSpPr>
                <a:spLocks noChangeArrowheads="1"/>
              </p:cNvSpPr>
              <p:nvPr/>
            </p:nvSpPr>
            <p:spPr bwMode="auto">
              <a:xfrm>
                <a:off x="4628" y="3154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" name="Rectangle 318"/>
              <p:cNvSpPr>
                <a:spLocks noChangeArrowheads="1"/>
              </p:cNvSpPr>
              <p:nvPr/>
            </p:nvSpPr>
            <p:spPr bwMode="auto">
              <a:xfrm>
                <a:off x="2213" y="3401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5" name="Rectangle 319"/>
              <p:cNvSpPr>
                <a:spLocks noChangeArrowheads="1"/>
              </p:cNvSpPr>
              <p:nvPr/>
            </p:nvSpPr>
            <p:spPr bwMode="auto">
              <a:xfrm>
                <a:off x="2392" y="3279"/>
                <a:ext cx="1563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" name="Rectangle 321"/>
              <p:cNvSpPr>
                <a:spLocks noChangeArrowheads="1"/>
              </p:cNvSpPr>
              <p:nvPr/>
            </p:nvSpPr>
            <p:spPr bwMode="auto">
              <a:xfrm>
                <a:off x="2435" y="3285"/>
                <a:ext cx="127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Страхование (Имущественное)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Rectangle 324"/>
              <p:cNvSpPr>
                <a:spLocks noChangeArrowheads="1"/>
              </p:cNvSpPr>
              <p:nvPr/>
            </p:nvSpPr>
            <p:spPr bwMode="auto">
              <a:xfrm>
                <a:off x="4299" y="3277"/>
                <a:ext cx="31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60</a:t>
                </a: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Rectangle 325"/>
              <p:cNvSpPr>
                <a:spLocks noChangeArrowheads="1"/>
              </p:cNvSpPr>
              <p:nvPr/>
            </p:nvSpPr>
            <p:spPr bwMode="auto">
              <a:xfrm>
                <a:off x="4586" y="3277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3" name="Rectangle 326"/>
              <p:cNvSpPr>
                <a:spLocks noChangeArrowheads="1"/>
              </p:cNvSpPr>
              <p:nvPr/>
            </p:nvSpPr>
            <p:spPr bwMode="auto">
              <a:xfrm>
                <a:off x="5161" y="3277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30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Rectangle 327"/>
              <p:cNvSpPr>
                <a:spLocks noChangeArrowheads="1"/>
              </p:cNvSpPr>
              <p:nvPr/>
            </p:nvSpPr>
            <p:spPr bwMode="auto">
              <a:xfrm>
                <a:off x="5250" y="3277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328"/>
              <p:cNvSpPr>
                <a:spLocks noChangeArrowheads="1"/>
              </p:cNvSpPr>
              <p:nvPr/>
            </p:nvSpPr>
            <p:spPr bwMode="auto">
              <a:xfrm>
                <a:off x="3955" y="3279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329"/>
              <p:cNvSpPr>
                <a:spLocks noChangeArrowheads="1"/>
              </p:cNvSpPr>
              <p:nvPr/>
            </p:nvSpPr>
            <p:spPr bwMode="auto">
              <a:xfrm>
                <a:off x="4628" y="3279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330"/>
              <p:cNvSpPr>
                <a:spLocks noChangeArrowheads="1"/>
              </p:cNvSpPr>
              <p:nvPr/>
            </p:nvSpPr>
            <p:spPr bwMode="auto">
              <a:xfrm>
                <a:off x="2078" y="352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331"/>
              <p:cNvSpPr>
                <a:spLocks noChangeArrowheads="1"/>
              </p:cNvSpPr>
              <p:nvPr/>
            </p:nvSpPr>
            <p:spPr bwMode="auto">
              <a:xfrm>
                <a:off x="2392" y="3403"/>
                <a:ext cx="1563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332"/>
              <p:cNvSpPr>
                <a:spLocks noChangeArrowheads="1"/>
              </p:cNvSpPr>
              <p:nvPr/>
            </p:nvSpPr>
            <p:spPr bwMode="auto">
              <a:xfrm>
                <a:off x="2435" y="3411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Rectangle 333"/>
              <p:cNvSpPr>
                <a:spLocks noChangeArrowheads="1"/>
              </p:cNvSpPr>
              <p:nvPr/>
            </p:nvSpPr>
            <p:spPr bwMode="auto">
              <a:xfrm>
                <a:off x="2435" y="340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334"/>
              <p:cNvSpPr>
                <a:spLocks noChangeArrowheads="1"/>
              </p:cNvSpPr>
              <p:nvPr/>
            </p:nvSpPr>
            <p:spPr bwMode="auto">
              <a:xfrm>
                <a:off x="2455" y="340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335"/>
              <p:cNvSpPr>
                <a:spLocks noChangeArrowheads="1"/>
              </p:cNvSpPr>
              <p:nvPr/>
            </p:nvSpPr>
            <p:spPr bwMode="auto">
              <a:xfrm>
                <a:off x="4000" y="352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336"/>
              <p:cNvSpPr>
                <a:spLocks noChangeArrowheads="1"/>
              </p:cNvSpPr>
              <p:nvPr/>
            </p:nvSpPr>
            <p:spPr bwMode="auto">
              <a:xfrm>
                <a:off x="4672" y="352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337"/>
              <p:cNvSpPr>
                <a:spLocks noChangeArrowheads="1"/>
              </p:cNvSpPr>
              <p:nvPr/>
            </p:nvSpPr>
            <p:spPr bwMode="auto">
              <a:xfrm>
                <a:off x="3955" y="3403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Rectangle 338"/>
              <p:cNvSpPr>
                <a:spLocks noChangeArrowheads="1"/>
              </p:cNvSpPr>
              <p:nvPr/>
            </p:nvSpPr>
            <p:spPr bwMode="auto">
              <a:xfrm>
                <a:off x="4628" y="3403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Rectangle 339"/>
              <p:cNvSpPr>
                <a:spLocks noChangeArrowheads="1"/>
              </p:cNvSpPr>
              <p:nvPr/>
            </p:nvSpPr>
            <p:spPr bwMode="auto">
              <a:xfrm>
                <a:off x="2078" y="3650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Rectangle 340"/>
              <p:cNvSpPr>
                <a:spLocks noChangeArrowheads="1"/>
              </p:cNvSpPr>
              <p:nvPr/>
            </p:nvSpPr>
            <p:spPr bwMode="auto">
              <a:xfrm>
                <a:off x="2392" y="3527"/>
                <a:ext cx="1563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Rectangle 341"/>
              <p:cNvSpPr>
                <a:spLocks noChangeArrowheads="1"/>
              </p:cNvSpPr>
              <p:nvPr/>
            </p:nvSpPr>
            <p:spPr bwMode="auto">
              <a:xfrm>
                <a:off x="2435" y="3536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Rectangle 342"/>
              <p:cNvSpPr>
                <a:spLocks noChangeArrowheads="1"/>
              </p:cNvSpPr>
              <p:nvPr/>
            </p:nvSpPr>
            <p:spPr bwMode="auto">
              <a:xfrm>
                <a:off x="2435" y="3534"/>
                <a:ext cx="1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Доля в Расходах на </a:t>
                </a:r>
                <a:r>
                  <a:rPr lang="ru-RU" i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Здание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343"/>
              <p:cNvSpPr>
                <a:spLocks noChangeArrowheads="1"/>
              </p:cNvSpPr>
              <p:nvPr/>
            </p:nvSpPr>
            <p:spPr bwMode="auto">
              <a:xfrm>
                <a:off x="3536" y="353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Rectangle 344"/>
              <p:cNvSpPr>
                <a:spLocks noChangeArrowheads="1"/>
              </p:cNvSpPr>
              <p:nvPr/>
            </p:nvSpPr>
            <p:spPr bwMode="auto">
              <a:xfrm>
                <a:off x="4191" y="3534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i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10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345"/>
              <p:cNvSpPr>
                <a:spLocks noChangeArrowheads="1"/>
              </p:cNvSpPr>
              <p:nvPr/>
            </p:nvSpPr>
            <p:spPr bwMode="auto">
              <a:xfrm>
                <a:off x="4281" y="353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346"/>
              <p:cNvSpPr>
                <a:spLocks noChangeArrowheads="1"/>
              </p:cNvSpPr>
              <p:nvPr/>
            </p:nvSpPr>
            <p:spPr bwMode="auto">
              <a:xfrm>
                <a:off x="4300" y="3534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i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600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347"/>
              <p:cNvSpPr>
                <a:spLocks noChangeArrowheads="1"/>
              </p:cNvSpPr>
              <p:nvPr/>
            </p:nvSpPr>
            <p:spPr bwMode="auto">
              <a:xfrm>
                <a:off x="4453" y="3534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i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00</a:t>
                </a: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48"/>
              <p:cNvSpPr>
                <a:spLocks noChangeArrowheads="1"/>
              </p:cNvSpPr>
              <p:nvPr/>
            </p:nvSpPr>
            <p:spPr bwMode="auto">
              <a:xfrm>
                <a:off x="4586" y="353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Rectangle 349"/>
              <p:cNvSpPr>
                <a:spLocks noChangeArrowheads="1"/>
              </p:cNvSpPr>
              <p:nvPr/>
            </p:nvSpPr>
            <p:spPr bwMode="auto">
              <a:xfrm>
                <a:off x="5250" y="353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Rectangle 350"/>
              <p:cNvSpPr>
                <a:spLocks noChangeArrowheads="1"/>
              </p:cNvSpPr>
              <p:nvPr/>
            </p:nvSpPr>
            <p:spPr bwMode="auto">
              <a:xfrm>
                <a:off x="3955" y="3527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Rectangle 351"/>
              <p:cNvSpPr>
                <a:spLocks noChangeArrowheads="1"/>
              </p:cNvSpPr>
              <p:nvPr/>
            </p:nvSpPr>
            <p:spPr bwMode="auto">
              <a:xfrm>
                <a:off x="4628" y="3527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Rectangle 352"/>
              <p:cNvSpPr>
                <a:spLocks noChangeArrowheads="1"/>
              </p:cNvSpPr>
              <p:nvPr/>
            </p:nvSpPr>
            <p:spPr bwMode="auto">
              <a:xfrm>
                <a:off x="2078" y="377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Rectangle 353"/>
              <p:cNvSpPr>
                <a:spLocks noChangeArrowheads="1"/>
              </p:cNvSpPr>
              <p:nvPr/>
            </p:nvSpPr>
            <p:spPr bwMode="auto">
              <a:xfrm>
                <a:off x="2392" y="3652"/>
                <a:ext cx="1563" cy="1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Rectangle 354"/>
              <p:cNvSpPr>
                <a:spLocks noChangeArrowheads="1"/>
              </p:cNvSpPr>
              <p:nvPr/>
            </p:nvSpPr>
            <p:spPr bwMode="auto">
              <a:xfrm>
                <a:off x="2435" y="3665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Rectangle 355"/>
              <p:cNvSpPr>
                <a:spLocks noChangeArrowheads="1"/>
              </p:cNvSpPr>
              <p:nvPr/>
            </p:nvSpPr>
            <p:spPr bwMode="auto">
              <a:xfrm>
                <a:off x="2435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56"/>
              <p:cNvSpPr>
                <a:spLocks noChangeArrowheads="1"/>
              </p:cNvSpPr>
              <p:nvPr/>
            </p:nvSpPr>
            <p:spPr bwMode="auto">
              <a:xfrm>
                <a:off x="2455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357"/>
              <p:cNvSpPr>
                <a:spLocks noChangeArrowheads="1"/>
              </p:cNvSpPr>
              <p:nvPr/>
            </p:nvSpPr>
            <p:spPr bwMode="auto">
              <a:xfrm>
                <a:off x="4000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358"/>
              <p:cNvSpPr>
                <a:spLocks noChangeArrowheads="1"/>
              </p:cNvSpPr>
              <p:nvPr/>
            </p:nvSpPr>
            <p:spPr bwMode="auto">
              <a:xfrm>
                <a:off x="4020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359"/>
              <p:cNvSpPr>
                <a:spLocks noChangeArrowheads="1"/>
              </p:cNvSpPr>
              <p:nvPr/>
            </p:nvSpPr>
            <p:spPr bwMode="auto">
              <a:xfrm>
                <a:off x="4672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7" name="Rectangle 360"/>
              <p:cNvSpPr>
                <a:spLocks noChangeArrowheads="1"/>
              </p:cNvSpPr>
              <p:nvPr/>
            </p:nvSpPr>
            <p:spPr bwMode="auto">
              <a:xfrm>
                <a:off x="4692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8" name="Rectangle 361"/>
              <p:cNvSpPr>
                <a:spLocks noChangeArrowheads="1"/>
              </p:cNvSpPr>
              <p:nvPr/>
            </p:nvSpPr>
            <p:spPr bwMode="auto">
              <a:xfrm>
                <a:off x="3955" y="3652"/>
                <a:ext cx="3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Rectangle 362"/>
              <p:cNvSpPr>
                <a:spLocks noChangeArrowheads="1"/>
              </p:cNvSpPr>
              <p:nvPr/>
            </p:nvSpPr>
            <p:spPr bwMode="auto">
              <a:xfrm>
                <a:off x="4628" y="3652"/>
                <a:ext cx="4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363"/>
              <p:cNvSpPr>
                <a:spLocks noChangeArrowheads="1"/>
              </p:cNvSpPr>
              <p:nvPr/>
            </p:nvSpPr>
            <p:spPr bwMode="auto">
              <a:xfrm>
                <a:off x="2200" y="3796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364"/>
              <p:cNvSpPr>
                <a:spLocks noChangeArrowheads="1"/>
              </p:cNvSpPr>
              <p:nvPr/>
            </p:nvSpPr>
            <p:spPr bwMode="auto">
              <a:xfrm>
                <a:off x="2226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Rectangle 365"/>
              <p:cNvSpPr>
                <a:spLocks noChangeArrowheads="1"/>
              </p:cNvSpPr>
              <p:nvPr/>
            </p:nvSpPr>
            <p:spPr bwMode="auto">
              <a:xfrm>
                <a:off x="2392" y="3791"/>
                <a:ext cx="1563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Rectangle 366"/>
              <p:cNvSpPr>
                <a:spLocks noChangeArrowheads="1"/>
              </p:cNvSpPr>
              <p:nvPr/>
            </p:nvSpPr>
            <p:spPr bwMode="auto">
              <a:xfrm>
                <a:off x="2435" y="3798"/>
                <a:ext cx="1478" cy="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Rectangle 367"/>
              <p:cNvSpPr>
                <a:spLocks noChangeArrowheads="1"/>
              </p:cNvSpPr>
              <p:nvPr/>
            </p:nvSpPr>
            <p:spPr bwMode="auto">
              <a:xfrm>
                <a:off x="2435" y="3796"/>
                <a:ext cx="132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Итого Операционные Расходы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Rectangle 368"/>
              <p:cNvSpPr>
                <a:spLocks noChangeArrowheads="1"/>
              </p:cNvSpPr>
              <p:nvPr/>
            </p:nvSpPr>
            <p:spPr bwMode="auto">
              <a:xfrm>
                <a:off x="3713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6" name="Rectangle 369"/>
              <p:cNvSpPr>
                <a:spLocks noChangeArrowheads="1"/>
              </p:cNvSpPr>
              <p:nvPr/>
            </p:nvSpPr>
            <p:spPr bwMode="auto">
              <a:xfrm>
                <a:off x="4155" y="3796"/>
                <a:ext cx="10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26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370"/>
              <p:cNvSpPr>
                <a:spLocks noChangeArrowheads="1"/>
              </p:cNvSpPr>
              <p:nvPr/>
            </p:nvSpPr>
            <p:spPr bwMode="auto">
              <a:xfrm>
                <a:off x="4252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8" name="Rectangle 371"/>
              <p:cNvSpPr>
                <a:spLocks noChangeArrowheads="1"/>
              </p:cNvSpPr>
              <p:nvPr/>
            </p:nvSpPr>
            <p:spPr bwMode="auto">
              <a:xfrm>
                <a:off x="4274" y="3796"/>
                <a:ext cx="18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500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372"/>
              <p:cNvSpPr>
                <a:spLocks noChangeArrowheads="1"/>
              </p:cNvSpPr>
              <p:nvPr/>
            </p:nvSpPr>
            <p:spPr bwMode="auto">
              <a:xfrm>
                <a:off x="4441" y="3796"/>
                <a:ext cx="16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b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040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373"/>
              <p:cNvSpPr>
                <a:spLocks noChangeArrowheads="1"/>
              </p:cNvSpPr>
              <p:nvPr/>
            </p:nvSpPr>
            <p:spPr bwMode="auto">
              <a:xfrm>
                <a:off x="4586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1" name="Rectangle 374"/>
              <p:cNvSpPr>
                <a:spLocks noChangeArrowheads="1"/>
              </p:cNvSpPr>
              <p:nvPr/>
            </p:nvSpPr>
            <p:spPr bwMode="auto">
              <a:xfrm>
                <a:off x="5035" y="379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1 325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2" name="Rectangle 375"/>
              <p:cNvSpPr>
                <a:spLocks noChangeArrowheads="1"/>
              </p:cNvSpPr>
              <p:nvPr/>
            </p:nvSpPr>
            <p:spPr bwMode="auto">
              <a:xfrm>
                <a:off x="5250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3" name="Rectangle 376"/>
              <p:cNvSpPr>
                <a:spLocks noChangeArrowheads="1"/>
              </p:cNvSpPr>
              <p:nvPr/>
            </p:nvSpPr>
            <p:spPr bwMode="auto">
              <a:xfrm>
                <a:off x="2392" y="3781"/>
                <a:ext cx="15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Rectangle 377"/>
              <p:cNvSpPr>
                <a:spLocks noChangeArrowheads="1"/>
              </p:cNvSpPr>
              <p:nvPr/>
            </p:nvSpPr>
            <p:spPr bwMode="auto">
              <a:xfrm>
                <a:off x="2392" y="3785"/>
                <a:ext cx="1563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Rectangle 378"/>
              <p:cNvSpPr>
                <a:spLocks noChangeArrowheads="1"/>
              </p:cNvSpPr>
              <p:nvPr/>
            </p:nvSpPr>
            <p:spPr bwMode="auto">
              <a:xfrm>
                <a:off x="3955" y="3781"/>
                <a:ext cx="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Rectangle 379"/>
              <p:cNvSpPr>
                <a:spLocks noChangeArrowheads="1"/>
              </p:cNvSpPr>
              <p:nvPr/>
            </p:nvSpPr>
            <p:spPr bwMode="auto">
              <a:xfrm>
                <a:off x="3958" y="3781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Rectangle 380"/>
              <p:cNvSpPr>
                <a:spLocks noChangeArrowheads="1"/>
              </p:cNvSpPr>
              <p:nvPr/>
            </p:nvSpPr>
            <p:spPr bwMode="auto">
              <a:xfrm>
                <a:off x="4628" y="3781"/>
                <a:ext cx="4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24" name="Rectangle 381"/>
              <p:cNvSpPr>
                <a:spLocks noChangeArrowheads="1"/>
              </p:cNvSpPr>
              <p:nvPr/>
            </p:nvSpPr>
            <p:spPr bwMode="auto">
              <a:xfrm>
                <a:off x="4632" y="3781"/>
                <a:ext cx="66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25" name="Rectangle 382"/>
              <p:cNvSpPr>
                <a:spLocks noChangeArrowheads="1"/>
              </p:cNvSpPr>
              <p:nvPr/>
            </p:nvSpPr>
            <p:spPr bwMode="auto">
              <a:xfrm>
                <a:off x="3955" y="3790"/>
                <a:ext cx="3" cy="1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26" name="Rectangle 383"/>
              <p:cNvSpPr>
                <a:spLocks noChangeArrowheads="1"/>
              </p:cNvSpPr>
              <p:nvPr/>
            </p:nvSpPr>
            <p:spPr bwMode="auto">
              <a:xfrm>
                <a:off x="4628" y="3790"/>
                <a:ext cx="4" cy="1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27" name="Rectangle 384"/>
              <p:cNvSpPr>
                <a:spLocks noChangeArrowheads="1"/>
              </p:cNvSpPr>
              <p:nvPr/>
            </p:nvSpPr>
            <p:spPr bwMode="auto">
              <a:xfrm>
                <a:off x="2035" y="392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28" name="Freeform 385"/>
              <p:cNvSpPr>
                <a:spLocks noEditPoints="1"/>
              </p:cNvSpPr>
              <p:nvPr/>
            </p:nvSpPr>
            <p:spPr bwMode="auto">
              <a:xfrm>
                <a:off x="2118" y="2847"/>
                <a:ext cx="82" cy="774"/>
              </a:xfrm>
              <a:custGeom>
                <a:avLst/>
                <a:gdLst>
                  <a:gd name="T0" fmla="*/ 269 w 684"/>
                  <a:gd name="T1" fmla="*/ 16604 h 16772"/>
                  <a:gd name="T2" fmla="*/ 179 w 684"/>
                  <a:gd name="T3" fmla="*/ 16597 h 16772"/>
                  <a:gd name="T4" fmla="*/ 107 w 684"/>
                  <a:gd name="T5" fmla="*/ 16588 h 16772"/>
                  <a:gd name="T6" fmla="*/ 55 w 684"/>
                  <a:gd name="T7" fmla="*/ 16577 h 16772"/>
                  <a:gd name="T8" fmla="*/ 30 w 684"/>
                  <a:gd name="T9" fmla="*/ 16569 h 16772"/>
                  <a:gd name="T10" fmla="*/ 9 w 684"/>
                  <a:gd name="T11" fmla="*/ 16552 h 16772"/>
                  <a:gd name="T12" fmla="*/ 0 w 684"/>
                  <a:gd name="T13" fmla="*/ 16529 h 16772"/>
                  <a:gd name="T14" fmla="*/ 5 w 684"/>
                  <a:gd name="T15" fmla="*/ 70 h 16772"/>
                  <a:gd name="T16" fmla="*/ 20 w 684"/>
                  <a:gd name="T17" fmla="*/ 53 h 16772"/>
                  <a:gd name="T18" fmla="*/ 37 w 684"/>
                  <a:gd name="T19" fmla="*/ 45 h 16772"/>
                  <a:gd name="T20" fmla="*/ 77 w 684"/>
                  <a:gd name="T21" fmla="*/ 34 h 16772"/>
                  <a:gd name="T22" fmla="*/ 140 w 684"/>
                  <a:gd name="T23" fmla="*/ 24 h 16772"/>
                  <a:gd name="T24" fmla="*/ 221 w 684"/>
                  <a:gd name="T25" fmla="*/ 16 h 16772"/>
                  <a:gd name="T26" fmla="*/ 318 w 684"/>
                  <a:gd name="T27" fmla="*/ 9 h 16772"/>
                  <a:gd name="T28" fmla="*/ 429 w 684"/>
                  <a:gd name="T29" fmla="*/ 4 h 16772"/>
                  <a:gd name="T30" fmla="*/ 683 w 684"/>
                  <a:gd name="T31" fmla="*/ 0 h 16772"/>
                  <a:gd name="T32" fmla="*/ 553 w 684"/>
                  <a:gd name="T33" fmla="*/ 68 h 16772"/>
                  <a:gd name="T34" fmla="*/ 376 w 684"/>
                  <a:gd name="T35" fmla="*/ 73 h 16772"/>
                  <a:gd name="T36" fmla="*/ 272 w 684"/>
                  <a:gd name="T37" fmla="*/ 79 h 16772"/>
                  <a:gd name="T38" fmla="*/ 186 w 684"/>
                  <a:gd name="T39" fmla="*/ 86 h 16772"/>
                  <a:gd name="T40" fmla="*/ 118 w 684"/>
                  <a:gd name="T41" fmla="*/ 94 h 16772"/>
                  <a:gd name="T42" fmla="*/ 73 w 684"/>
                  <a:gd name="T43" fmla="*/ 103 h 16772"/>
                  <a:gd name="T44" fmla="*/ 63 w 684"/>
                  <a:gd name="T45" fmla="*/ 105 h 16772"/>
                  <a:gd name="T46" fmla="*/ 65 w 684"/>
                  <a:gd name="T47" fmla="*/ 100 h 16772"/>
                  <a:gd name="T48" fmla="*/ 67 w 684"/>
                  <a:gd name="T49" fmla="*/ 87 h 16772"/>
                  <a:gd name="T50" fmla="*/ 62 w 684"/>
                  <a:gd name="T51" fmla="*/ 16511 h 16772"/>
                  <a:gd name="T52" fmla="*/ 54 w 684"/>
                  <a:gd name="T53" fmla="*/ 16506 h 16772"/>
                  <a:gd name="T54" fmla="*/ 56 w 684"/>
                  <a:gd name="T55" fmla="*/ 16508 h 16772"/>
                  <a:gd name="T56" fmla="*/ 90 w 684"/>
                  <a:gd name="T57" fmla="*/ 16517 h 16772"/>
                  <a:gd name="T58" fmla="*/ 148 w 684"/>
                  <a:gd name="T59" fmla="*/ 16526 h 16772"/>
                  <a:gd name="T60" fmla="*/ 226 w 684"/>
                  <a:gd name="T61" fmla="*/ 16534 h 16772"/>
                  <a:gd name="T62" fmla="*/ 351 w 684"/>
                  <a:gd name="T63" fmla="*/ 16540 h 16772"/>
                  <a:gd name="T64" fmla="*/ 289 w 684"/>
                  <a:gd name="T65" fmla="*/ 16372 h 16772"/>
                  <a:gd name="T66" fmla="*/ 278 w 684"/>
                  <a:gd name="T67" fmla="*/ 16772 h 1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" h="16772">
                    <a:moveTo>
                      <a:pt x="349" y="16607"/>
                    </a:moveTo>
                    <a:lnTo>
                      <a:pt x="269" y="16604"/>
                    </a:lnTo>
                    <a:lnTo>
                      <a:pt x="221" y="16601"/>
                    </a:lnTo>
                    <a:lnTo>
                      <a:pt x="179" y="16597"/>
                    </a:lnTo>
                    <a:lnTo>
                      <a:pt x="141" y="16593"/>
                    </a:lnTo>
                    <a:lnTo>
                      <a:pt x="107" y="16588"/>
                    </a:lnTo>
                    <a:lnTo>
                      <a:pt x="79" y="16583"/>
                    </a:lnTo>
                    <a:lnTo>
                      <a:pt x="55" y="16577"/>
                    </a:lnTo>
                    <a:lnTo>
                      <a:pt x="37" y="16572"/>
                    </a:lnTo>
                    <a:cubicBezTo>
                      <a:pt x="34" y="16571"/>
                      <a:pt x="32" y="16570"/>
                      <a:pt x="30" y="16569"/>
                    </a:cubicBezTo>
                    <a:lnTo>
                      <a:pt x="20" y="16563"/>
                    </a:lnTo>
                    <a:cubicBezTo>
                      <a:pt x="16" y="16561"/>
                      <a:pt x="12" y="16557"/>
                      <a:pt x="9" y="16552"/>
                    </a:cubicBezTo>
                    <a:lnTo>
                      <a:pt x="5" y="16547"/>
                    </a:lnTo>
                    <a:cubicBezTo>
                      <a:pt x="2" y="16542"/>
                      <a:pt x="0" y="16535"/>
                      <a:pt x="0" y="16529"/>
                    </a:cubicBezTo>
                    <a:lnTo>
                      <a:pt x="0" y="87"/>
                    </a:lnTo>
                    <a:cubicBezTo>
                      <a:pt x="0" y="81"/>
                      <a:pt x="2" y="75"/>
                      <a:pt x="5" y="70"/>
                    </a:cubicBezTo>
                    <a:lnTo>
                      <a:pt x="9" y="64"/>
                    </a:lnTo>
                    <a:cubicBezTo>
                      <a:pt x="12" y="60"/>
                      <a:pt x="16" y="56"/>
                      <a:pt x="20" y="53"/>
                    </a:cubicBezTo>
                    <a:lnTo>
                      <a:pt x="30" y="48"/>
                    </a:lnTo>
                    <a:cubicBezTo>
                      <a:pt x="32" y="46"/>
                      <a:pt x="34" y="45"/>
                      <a:pt x="37" y="45"/>
                    </a:cubicBezTo>
                    <a:lnTo>
                      <a:pt x="53" y="40"/>
                    </a:lnTo>
                    <a:lnTo>
                      <a:pt x="77" y="34"/>
                    </a:lnTo>
                    <a:lnTo>
                      <a:pt x="106" y="29"/>
                    </a:lnTo>
                    <a:lnTo>
                      <a:pt x="140" y="24"/>
                    </a:lnTo>
                    <a:lnTo>
                      <a:pt x="178" y="20"/>
                    </a:lnTo>
                    <a:lnTo>
                      <a:pt x="221" y="16"/>
                    </a:lnTo>
                    <a:lnTo>
                      <a:pt x="267" y="13"/>
                    </a:lnTo>
                    <a:lnTo>
                      <a:pt x="318" y="9"/>
                    </a:lnTo>
                    <a:lnTo>
                      <a:pt x="372" y="7"/>
                    </a:lnTo>
                    <a:lnTo>
                      <a:pt x="429" y="4"/>
                    </a:lnTo>
                    <a:lnTo>
                      <a:pt x="552" y="1"/>
                    </a:lnTo>
                    <a:lnTo>
                      <a:pt x="683" y="0"/>
                    </a:lnTo>
                    <a:lnTo>
                      <a:pt x="684" y="67"/>
                    </a:lnTo>
                    <a:lnTo>
                      <a:pt x="553" y="68"/>
                    </a:lnTo>
                    <a:lnTo>
                      <a:pt x="432" y="71"/>
                    </a:lnTo>
                    <a:lnTo>
                      <a:pt x="376" y="73"/>
                    </a:lnTo>
                    <a:lnTo>
                      <a:pt x="323" y="76"/>
                    </a:lnTo>
                    <a:lnTo>
                      <a:pt x="272" y="79"/>
                    </a:lnTo>
                    <a:lnTo>
                      <a:pt x="227" y="83"/>
                    </a:lnTo>
                    <a:lnTo>
                      <a:pt x="186" y="86"/>
                    </a:lnTo>
                    <a:lnTo>
                      <a:pt x="149" y="90"/>
                    </a:lnTo>
                    <a:lnTo>
                      <a:pt x="118" y="94"/>
                    </a:lnTo>
                    <a:lnTo>
                      <a:pt x="92" y="99"/>
                    </a:lnTo>
                    <a:lnTo>
                      <a:pt x="73" y="103"/>
                    </a:lnTo>
                    <a:lnTo>
                      <a:pt x="56" y="108"/>
                    </a:lnTo>
                    <a:lnTo>
                      <a:pt x="63" y="105"/>
                    </a:lnTo>
                    <a:lnTo>
                      <a:pt x="54" y="111"/>
                    </a:lnTo>
                    <a:lnTo>
                      <a:pt x="65" y="100"/>
                    </a:lnTo>
                    <a:lnTo>
                      <a:pt x="62" y="105"/>
                    </a:lnTo>
                    <a:lnTo>
                      <a:pt x="67" y="87"/>
                    </a:lnTo>
                    <a:lnTo>
                      <a:pt x="67" y="16529"/>
                    </a:lnTo>
                    <a:lnTo>
                      <a:pt x="62" y="16511"/>
                    </a:lnTo>
                    <a:lnTo>
                      <a:pt x="65" y="16517"/>
                    </a:lnTo>
                    <a:lnTo>
                      <a:pt x="54" y="16506"/>
                    </a:lnTo>
                    <a:lnTo>
                      <a:pt x="63" y="16511"/>
                    </a:lnTo>
                    <a:lnTo>
                      <a:pt x="56" y="16508"/>
                    </a:lnTo>
                    <a:lnTo>
                      <a:pt x="71" y="16512"/>
                    </a:lnTo>
                    <a:lnTo>
                      <a:pt x="90" y="16517"/>
                    </a:lnTo>
                    <a:lnTo>
                      <a:pt x="117" y="16522"/>
                    </a:lnTo>
                    <a:lnTo>
                      <a:pt x="148" y="16526"/>
                    </a:lnTo>
                    <a:lnTo>
                      <a:pt x="185" y="16530"/>
                    </a:lnTo>
                    <a:lnTo>
                      <a:pt x="226" y="16534"/>
                    </a:lnTo>
                    <a:lnTo>
                      <a:pt x="271" y="16538"/>
                    </a:lnTo>
                    <a:lnTo>
                      <a:pt x="351" y="16540"/>
                    </a:lnTo>
                    <a:lnTo>
                      <a:pt x="349" y="16607"/>
                    </a:lnTo>
                    <a:close/>
                    <a:moveTo>
                      <a:pt x="289" y="16372"/>
                    </a:moveTo>
                    <a:lnTo>
                      <a:pt x="683" y="16583"/>
                    </a:lnTo>
                    <a:lnTo>
                      <a:pt x="278" y="16772"/>
                    </a:lnTo>
                    <a:lnTo>
                      <a:pt x="289" y="16372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538" y="785813"/>
            <a:ext cx="3010025" cy="58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" name="Rectangle 342"/>
          <p:cNvSpPr>
            <a:spLocks noChangeArrowheads="1"/>
          </p:cNvSpPr>
          <p:nvPr/>
        </p:nvSpPr>
        <p:spPr bwMode="auto">
          <a:xfrm>
            <a:off x="3862098" y="3809117"/>
            <a:ext cx="1847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Доля в Расходах на Комплекс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Rectangle 344"/>
          <p:cNvSpPr>
            <a:spLocks noChangeArrowheads="1"/>
          </p:cNvSpPr>
          <p:nvPr/>
        </p:nvSpPr>
        <p:spPr bwMode="auto">
          <a:xfrm>
            <a:off x="6649749" y="3809117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Rectangle 346"/>
          <p:cNvSpPr>
            <a:spLocks noChangeArrowheads="1"/>
          </p:cNvSpPr>
          <p:nvPr/>
        </p:nvSpPr>
        <p:spPr bwMode="auto">
          <a:xfrm>
            <a:off x="6822786" y="3809117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900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Rectangle 347"/>
          <p:cNvSpPr>
            <a:spLocks noChangeArrowheads="1"/>
          </p:cNvSpPr>
          <p:nvPr/>
        </p:nvSpPr>
        <p:spPr bwMode="auto">
          <a:xfrm>
            <a:off x="7065674" y="3809117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040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Freeform 385"/>
          <p:cNvSpPr>
            <a:spLocks noEditPoints="1"/>
          </p:cNvSpPr>
          <p:nvPr/>
        </p:nvSpPr>
        <p:spPr bwMode="auto">
          <a:xfrm>
            <a:off x="3371852" y="2299711"/>
            <a:ext cx="120650" cy="1623706"/>
          </a:xfrm>
          <a:custGeom>
            <a:avLst/>
            <a:gdLst>
              <a:gd name="T0" fmla="*/ 269 w 684"/>
              <a:gd name="T1" fmla="*/ 16604 h 16772"/>
              <a:gd name="T2" fmla="*/ 179 w 684"/>
              <a:gd name="T3" fmla="*/ 16597 h 16772"/>
              <a:gd name="T4" fmla="*/ 107 w 684"/>
              <a:gd name="T5" fmla="*/ 16588 h 16772"/>
              <a:gd name="T6" fmla="*/ 55 w 684"/>
              <a:gd name="T7" fmla="*/ 16577 h 16772"/>
              <a:gd name="T8" fmla="*/ 30 w 684"/>
              <a:gd name="T9" fmla="*/ 16569 h 16772"/>
              <a:gd name="T10" fmla="*/ 9 w 684"/>
              <a:gd name="T11" fmla="*/ 16552 h 16772"/>
              <a:gd name="T12" fmla="*/ 0 w 684"/>
              <a:gd name="T13" fmla="*/ 16529 h 16772"/>
              <a:gd name="T14" fmla="*/ 5 w 684"/>
              <a:gd name="T15" fmla="*/ 70 h 16772"/>
              <a:gd name="T16" fmla="*/ 20 w 684"/>
              <a:gd name="T17" fmla="*/ 53 h 16772"/>
              <a:gd name="T18" fmla="*/ 37 w 684"/>
              <a:gd name="T19" fmla="*/ 45 h 16772"/>
              <a:gd name="T20" fmla="*/ 77 w 684"/>
              <a:gd name="T21" fmla="*/ 34 h 16772"/>
              <a:gd name="T22" fmla="*/ 140 w 684"/>
              <a:gd name="T23" fmla="*/ 24 h 16772"/>
              <a:gd name="T24" fmla="*/ 221 w 684"/>
              <a:gd name="T25" fmla="*/ 16 h 16772"/>
              <a:gd name="T26" fmla="*/ 318 w 684"/>
              <a:gd name="T27" fmla="*/ 9 h 16772"/>
              <a:gd name="T28" fmla="*/ 429 w 684"/>
              <a:gd name="T29" fmla="*/ 4 h 16772"/>
              <a:gd name="T30" fmla="*/ 683 w 684"/>
              <a:gd name="T31" fmla="*/ 0 h 16772"/>
              <a:gd name="T32" fmla="*/ 553 w 684"/>
              <a:gd name="T33" fmla="*/ 68 h 16772"/>
              <a:gd name="T34" fmla="*/ 376 w 684"/>
              <a:gd name="T35" fmla="*/ 73 h 16772"/>
              <a:gd name="T36" fmla="*/ 272 w 684"/>
              <a:gd name="T37" fmla="*/ 79 h 16772"/>
              <a:gd name="T38" fmla="*/ 186 w 684"/>
              <a:gd name="T39" fmla="*/ 86 h 16772"/>
              <a:gd name="T40" fmla="*/ 118 w 684"/>
              <a:gd name="T41" fmla="*/ 94 h 16772"/>
              <a:gd name="T42" fmla="*/ 73 w 684"/>
              <a:gd name="T43" fmla="*/ 103 h 16772"/>
              <a:gd name="T44" fmla="*/ 63 w 684"/>
              <a:gd name="T45" fmla="*/ 105 h 16772"/>
              <a:gd name="T46" fmla="*/ 65 w 684"/>
              <a:gd name="T47" fmla="*/ 100 h 16772"/>
              <a:gd name="T48" fmla="*/ 67 w 684"/>
              <a:gd name="T49" fmla="*/ 87 h 16772"/>
              <a:gd name="T50" fmla="*/ 62 w 684"/>
              <a:gd name="T51" fmla="*/ 16511 h 16772"/>
              <a:gd name="T52" fmla="*/ 54 w 684"/>
              <a:gd name="T53" fmla="*/ 16506 h 16772"/>
              <a:gd name="T54" fmla="*/ 56 w 684"/>
              <a:gd name="T55" fmla="*/ 16508 h 16772"/>
              <a:gd name="T56" fmla="*/ 90 w 684"/>
              <a:gd name="T57" fmla="*/ 16517 h 16772"/>
              <a:gd name="T58" fmla="*/ 148 w 684"/>
              <a:gd name="T59" fmla="*/ 16526 h 16772"/>
              <a:gd name="T60" fmla="*/ 226 w 684"/>
              <a:gd name="T61" fmla="*/ 16534 h 16772"/>
              <a:gd name="T62" fmla="*/ 351 w 684"/>
              <a:gd name="T63" fmla="*/ 16540 h 16772"/>
              <a:gd name="T64" fmla="*/ 289 w 684"/>
              <a:gd name="T65" fmla="*/ 16372 h 16772"/>
              <a:gd name="T66" fmla="*/ 278 w 684"/>
              <a:gd name="T67" fmla="*/ 16772 h 16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" h="16772">
                <a:moveTo>
                  <a:pt x="349" y="16607"/>
                </a:moveTo>
                <a:lnTo>
                  <a:pt x="269" y="16604"/>
                </a:lnTo>
                <a:lnTo>
                  <a:pt x="221" y="16601"/>
                </a:lnTo>
                <a:lnTo>
                  <a:pt x="179" y="16597"/>
                </a:lnTo>
                <a:lnTo>
                  <a:pt x="141" y="16593"/>
                </a:lnTo>
                <a:lnTo>
                  <a:pt x="107" y="16588"/>
                </a:lnTo>
                <a:lnTo>
                  <a:pt x="79" y="16583"/>
                </a:lnTo>
                <a:lnTo>
                  <a:pt x="55" y="16577"/>
                </a:lnTo>
                <a:lnTo>
                  <a:pt x="37" y="16572"/>
                </a:lnTo>
                <a:cubicBezTo>
                  <a:pt x="34" y="16571"/>
                  <a:pt x="32" y="16570"/>
                  <a:pt x="30" y="16569"/>
                </a:cubicBezTo>
                <a:lnTo>
                  <a:pt x="20" y="16563"/>
                </a:lnTo>
                <a:cubicBezTo>
                  <a:pt x="16" y="16561"/>
                  <a:pt x="12" y="16557"/>
                  <a:pt x="9" y="16552"/>
                </a:cubicBezTo>
                <a:lnTo>
                  <a:pt x="5" y="16547"/>
                </a:lnTo>
                <a:cubicBezTo>
                  <a:pt x="2" y="16542"/>
                  <a:pt x="0" y="16535"/>
                  <a:pt x="0" y="16529"/>
                </a:cubicBezTo>
                <a:lnTo>
                  <a:pt x="0" y="87"/>
                </a:lnTo>
                <a:cubicBezTo>
                  <a:pt x="0" y="81"/>
                  <a:pt x="2" y="75"/>
                  <a:pt x="5" y="70"/>
                </a:cubicBezTo>
                <a:lnTo>
                  <a:pt x="9" y="64"/>
                </a:lnTo>
                <a:cubicBezTo>
                  <a:pt x="12" y="60"/>
                  <a:pt x="16" y="56"/>
                  <a:pt x="20" y="53"/>
                </a:cubicBezTo>
                <a:lnTo>
                  <a:pt x="30" y="48"/>
                </a:lnTo>
                <a:cubicBezTo>
                  <a:pt x="32" y="46"/>
                  <a:pt x="34" y="45"/>
                  <a:pt x="37" y="45"/>
                </a:cubicBezTo>
                <a:lnTo>
                  <a:pt x="53" y="40"/>
                </a:lnTo>
                <a:lnTo>
                  <a:pt x="77" y="34"/>
                </a:lnTo>
                <a:lnTo>
                  <a:pt x="106" y="29"/>
                </a:lnTo>
                <a:lnTo>
                  <a:pt x="140" y="24"/>
                </a:lnTo>
                <a:lnTo>
                  <a:pt x="178" y="20"/>
                </a:lnTo>
                <a:lnTo>
                  <a:pt x="221" y="16"/>
                </a:lnTo>
                <a:lnTo>
                  <a:pt x="267" y="13"/>
                </a:lnTo>
                <a:lnTo>
                  <a:pt x="318" y="9"/>
                </a:lnTo>
                <a:lnTo>
                  <a:pt x="372" y="7"/>
                </a:lnTo>
                <a:lnTo>
                  <a:pt x="429" y="4"/>
                </a:lnTo>
                <a:lnTo>
                  <a:pt x="552" y="1"/>
                </a:lnTo>
                <a:lnTo>
                  <a:pt x="683" y="0"/>
                </a:lnTo>
                <a:lnTo>
                  <a:pt x="684" y="67"/>
                </a:lnTo>
                <a:lnTo>
                  <a:pt x="553" y="68"/>
                </a:lnTo>
                <a:lnTo>
                  <a:pt x="432" y="71"/>
                </a:lnTo>
                <a:lnTo>
                  <a:pt x="376" y="73"/>
                </a:lnTo>
                <a:lnTo>
                  <a:pt x="323" y="76"/>
                </a:lnTo>
                <a:lnTo>
                  <a:pt x="272" y="79"/>
                </a:lnTo>
                <a:lnTo>
                  <a:pt x="227" y="83"/>
                </a:lnTo>
                <a:lnTo>
                  <a:pt x="186" y="86"/>
                </a:lnTo>
                <a:lnTo>
                  <a:pt x="149" y="90"/>
                </a:lnTo>
                <a:lnTo>
                  <a:pt x="118" y="94"/>
                </a:lnTo>
                <a:lnTo>
                  <a:pt x="92" y="99"/>
                </a:lnTo>
                <a:lnTo>
                  <a:pt x="73" y="103"/>
                </a:lnTo>
                <a:lnTo>
                  <a:pt x="56" y="108"/>
                </a:lnTo>
                <a:lnTo>
                  <a:pt x="63" y="105"/>
                </a:lnTo>
                <a:lnTo>
                  <a:pt x="54" y="111"/>
                </a:lnTo>
                <a:lnTo>
                  <a:pt x="65" y="100"/>
                </a:lnTo>
                <a:lnTo>
                  <a:pt x="62" y="105"/>
                </a:lnTo>
                <a:lnTo>
                  <a:pt x="67" y="87"/>
                </a:lnTo>
                <a:lnTo>
                  <a:pt x="67" y="16529"/>
                </a:lnTo>
                <a:lnTo>
                  <a:pt x="62" y="16511"/>
                </a:lnTo>
                <a:lnTo>
                  <a:pt x="65" y="16517"/>
                </a:lnTo>
                <a:lnTo>
                  <a:pt x="54" y="16506"/>
                </a:lnTo>
                <a:lnTo>
                  <a:pt x="63" y="16511"/>
                </a:lnTo>
                <a:lnTo>
                  <a:pt x="56" y="16508"/>
                </a:lnTo>
                <a:lnTo>
                  <a:pt x="71" y="16512"/>
                </a:lnTo>
                <a:lnTo>
                  <a:pt x="90" y="16517"/>
                </a:lnTo>
                <a:lnTo>
                  <a:pt x="117" y="16522"/>
                </a:lnTo>
                <a:lnTo>
                  <a:pt x="148" y="16526"/>
                </a:lnTo>
                <a:lnTo>
                  <a:pt x="185" y="16530"/>
                </a:lnTo>
                <a:lnTo>
                  <a:pt x="226" y="16534"/>
                </a:lnTo>
                <a:lnTo>
                  <a:pt x="271" y="16538"/>
                </a:lnTo>
                <a:lnTo>
                  <a:pt x="351" y="16540"/>
                </a:lnTo>
                <a:lnTo>
                  <a:pt x="349" y="16607"/>
                </a:lnTo>
                <a:close/>
                <a:moveTo>
                  <a:pt x="289" y="16372"/>
                </a:moveTo>
                <a:lnTo>
                  <a:pt x="683" y="16583"/>
                </a:lnTo>
                <a:lnTo>
                  <a:pt x="278" y="16772"/>
                </a:lnTo>
                <a:lnTo>
                  <a:pt x="289" y="16372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7" name="Picture 4" descr="W:\General\Photos and Images\South Gate Aerial Images\SGIP aerial photos 2013-07\Selected - Long List - Raw Images\IMG_14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27340" r="13578" b="14544"/>
          <a:stretch/>
        </p:blipFill>
        <p:spPr bwMode="auto">
          <a:xfrm>
            <a:off x="454184" y="1117862"/>
            <a:ext cx="3460174" cy="18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" name="TextBox 359"/>
          <p:cNvSpPr txBox="1"/>
          <p:nvPr/>
        </p:nvSpPr>
        <p:spPr>
          <a:xfrm>
            <a:off x="1682470" y="839678"/>
            <a:ext cx="1304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20 000 кв.м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1617943" y="3102531"/>
            <a:ext cx="14338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350 000 кв.м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2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5416 -0.38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9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9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9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/>
      <p:bldP spid="6" grpId="0"/>
      <p:bldP spid="352" grpId="0"/>
      <p:bldP spid="353" grpId="0"/>
      <p:bldP spid="354" grpId="0"/>
      <p:bldP spid="355" grpId="0"/>
      <p:bldP spid="356" grpId="0" animBg="1"/>
      <p:bldP spid="360" grpId="0" animBg="1"/>
      <p:bldP spid="3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31" t="7959" r="5789" b="1"/>
          <a:stretch/>
        </p:blipFill>
        <p:spPr bwMode="auto">
          <a:xfrm>
            <a:off x="220538" y="785813"/>
            <a:ext cx="3010025" cy="58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Влияние масштаба Комплекса на </a:t>
            </a:r>
            <a:r>
              <a:rPr lang="ru-RU" sz="2800" dirty="0" err="1"/>
              <a:t>ОрЕх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2099" y="877041"/>
            <a:ext cx="8249393" cy="104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300" dirty="0" smtClean="0">
                <a:latin typeface="Calibri" panose="020F0502020204030204" pitchFamily="34" charset="0"/>
              </a:rPr>
              <a:t> </a:t>
            </a:r>
            <a:endParaRPr lang="en-US" sz="13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ru-RU" sz="13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ru-RU" sz="13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17" name="Rounded Rectangle 3"/>
          <p:cNvSpPr/>
          <p:nvPr/>
        </p:nvSpPr>
        <p:spPr bwMode="auto">
          <a:xfrm>
            <a:off x="7595804" y="4384560"/>
            <a:ext cx="853092" cy="206029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8" name="Rounded Rectangle 3"/>
          <p:cNvSpPr/>
          <p:nvPr/>
        </p:nvSpPr>
        <p:spPr bwMode="auto">
          <a:xfrm>
            <a:off x="7595804" y="6019882"/>
            <a:ext cx="853092" cy="206029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038" name="Rectangle 342"/>
          <p:cNvSpPr>
            <a:spLocks noChangeArrowheads="1"/>
          </p:cNvSpPr>
          <p:nvPr/>
        </p:nvSpPr>
        <p:spPr bwMode="auto">
          <a:xfrm>
            <a:off x="3862098" y="3809117"/>
            <a:ext cx="1847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Доля в Расходах на Комплекс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344"/>
          <p:cNvSpPr>
            <a:spLocks noChangeArrowheads="1"/>
          </p:cNvSpPr>
          <p:nvPr/>
        </p:nvSpPr>
        <p:spPr bwMode="auto">
          <a:xfrm>
            <a:off x="6649749" y="3809117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346"/>
          <p:cNvSpPr>
            <a:spLocks noChangeArrowheads="1"/>
          </p:cNvSpPr>
          <p:nvPr/>
        </p:nvSpPr>
        <p:spPr bwMode="auto">
          <a:xfrm>
            <a:off x="6822786" y="3809117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0"/>
              </a:spcAft>
              <a:buNone/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900</a:t>
            </a:r>
            <a:endParaRPr lang="ru-RU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41" name="Rectangle 347"/>
          <p:cNvSpPr>
            <a:spLocks noChangeArrowheads="1"/>
          </p:cNvSpPr>
          <p:nvPr/>
        </p:nvSpPr>
        <p:spPr bwMode="auto">
          <a:xfrm>
            <a:off x="7065674" y="3809117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040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Freeform 385"/>
          <p:cNvSpPr>
            <a:spLocks noEditPoints="1"/>
          </p:cNvSpPr>
          <p:nvPr/>
        </p:nvSpPr>
        <p:spPr bwMode="auto">
          <a:xfrm>
            <a:off x="3371852" y="2299711"/>
            <a:ext cx="120650" cy="1623706"/>
          </a:xfrm>
          <a:custGeom>
            <a:avLst/>
            <a:gdLst>
              <a:gd name="T0" fmla="*/ 269 w 684"/>
              <a:gd name="T1" fmla="*/ 16604 h 16772"/>
              <a:gd name="T2" fmla="*/ 179 w 684"/>
              <a:gd name="T3" fmla="*/ 16597 h 16772"/>
              <a:gd name="T4" fmla="*/ 107 w 684"/>
              <a:gd name="T5" fmla="*/ 16588 h 16772"/>
              <a:gd name="T6" fmla="*/ 55 w 684"/>
              <a:gd name="T7" fmla="*/ 16577 h 16772"/>
              <a:gd name="T8" fmla="*/ 30 w 684"/>
              <a:gd name="T9" fmla="*/ 16569 h 16772"/>
              <a:gd name="T10" fmla="*/ 9 w 684"/>
              <a:gd name="T11" fmla="*/ 16552 h 16772"/>
              <a:gd name="T12" fmla="*/ 0 w 684"/>
              <a:gd name="T13" fmla="*/ 16529 h 16772"/>
              <a:gd name="T14" fmla="*/ 5 w 684"/>
              <a:gd name="T15" fmla="*/ 70 h 16772"/>
              <a:gd name="T16" fmla="*/ 20 w 684"/>
              <a:gd name="T17" fmla="*/ 53 h 16772"/>
              <a:gd name="T18" fmla="*/ 37 w 684"/>
              <a:gd name="T19" fmla="*/ 45 h 16772"/>
              <a:gd name="T20" fmla="*/ 77 w 684"/>
              <a:gd name="T21" fmla="*/ 34 h 16772"/>
              <a:gd name="T22" fmla="*/ 140 w 684"/>
              <a:gd name="T23" fmla="*/ 24 h 16772"/>
              <a:gd name="T24" fmla="*/ 221 w 684"/>
              <a:gd name="T25" fmla="*/ 16 h 16772"/>
              <a:gd name="T26" fmla="*/ 318 w 684"/>
              <a:gd name="T27" fmla="*/ 9 h 16772"/>
              <a:gd name="T28" fmla="*/ 429 w 684"/>
              <a:gd name="T29" fmla="*/ 4 h 16772"/>
              <a:gd name="T30" fmla="*/ 683 w 684"/>
              <a:gd name="T31" fmla="*/ 0 h 16772"/>
              <a:gd name="T32" fmla="*/ 553 w 684"/>
              <a:gd name="T33" fmla="*/ 68 h 16772"/>
              <a:gd name="T34" fmla="*/ 376 w 684"/>
              <a:gd name="T35" fmla="*/ 73 h 16772"/>
              <a:gd name="T36" fmla="*/ 272 w 684"/>
              <a:gd name="T37" fmla="*/ 79 h 16772"/>
              <a:gd name="T38" fmla="*/ 186 w 684"/>
              <a:gd name="T39" fmla="*/ 86 h 16772"/>
              <a:gd name="T40" fmla="*/ 118 w 684"/>
              <a:gd name="T41" fmla="*/ 94 h 16772"/>
              <a:gd name="T42" fmla="*/ 73 w 684"/>
              <a:gd name="T43" fmla="*/ 103 h 16772"/>
              <a:gd name="T44" fmla="*/ 63 w 684"/>
              <a:gd name="T45" fmla="*/ 105 h 16772"/>
              <a:gd name="T46" fmla="*/ 65 w 684"/>
              <a:gd name="T47" fmla="*/ 100 h 16772"/>
              <a:gd name="T48" fmla="*/ 67 w 684"/>
              <a:gd name="T49" fmla="*/ 87 h 16772"/>
              <a:gd name="T50" fmla="*/ 62 w 684"/>
              <a:gd name="T51" fmla="*/ 16511 h 16772"/>
              <a:gd name="T52" fmla="*/ 54 w 684"/>
              <a:gd name="T53" fmla="*/ 16506 h 16772"/>
              <a:gd name="T54" fmla="*/ 56 w 684"/>
              <a:gd name="T55" fmla="*/ 16508 h 16772"/>
              <a:gd name="T56" fmla="*/ 90 w 684"/>
              <a:gd name="T57" fmla="*/ 16517 h 16772"/>
              <a:gd name="T58" fmla="*/ 148 w 684"/>
              <a:gd name="T59" fmla="*/ 16526 h 16772"/>
              <a:gd name="T60" fmla="*/ 226 w 684"/>
              <a:gd name="T61" fmla="*/ 16534 h 16772"/>
              <a:gd name="T62" fmla="*/ 351 w 684"/>
              <a:gd name="T63" fmla="*/ 16540 h 16772"/>
              <a:gd name="T64" fmla="*/ 289 w 684"/>
              <a:gd name="T65" fmla="*/ 16372 h 16772"/>
              <a:gd name="T66" fmla="*/ 278 w 684"/>
              <a:gd name="T67" fmla="*/ 16772 h 16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" h="16772">
                <a:moveTo>
                  <a:pt x="349" y="16607"/>
                </a:moveTo>
                <a:lnTo>
                  <a:pt x="269" y="16604"/>
                </a:lnTo>
                <a:lnTo>
                  <a:pt x="221" y="16601"/>
                </a:lnTo>
                <a:lnTo>
                  <a:pt x="179" y="16597"/>
                </a:lnTo>
                <a:lnTo>
                  <a:pt x="141" y="16593"/>
                </a:lnTo>
                <a:lnTo>
                  <a:pt x="107" y="16588"/>
                </a:lnTo>
                <a:lnTo>
                  <a:pt x="79" y="16583"/>
                </a:lnTo>
                <a:lnTo>
                  <a:pt x="55" y="16577"/>
                </a:lnTo>
                <a:lnTo>
                  <a:pt x="37" y="16572"/>
                </a:lnTo>
                <a:cubicBezTo>
                  <a:pt x="34" y="16571"/>
                  <a:pt x="32" y="16570"/>
                  <a:pt x="30" y="16569"/>
                </a:cubicBezTo>
                <a:lnTo>
                  <a:pt x="20" y="16563"/>
                </a:lnTo>
                <a:cubicBezTo>
                  <a:pt x="16" y="16561"/>
                  <a:pt x="12" y="16557"/>
                  <a:pt x="9" y="16552"/>
                </a:cubicBezTo>
                <a:lnTo>
                  <a:pt x="5" y="16547"/>
                </a:lnTo>
                <a:cubicBezTo>
                  <a:pt x="2" y="16542"/>
                  <a:pt x="0" y="16535"/>
                  <a:pt x="0" y="16529"/>
                </a:cubicBezTo>
                <a:lnTo>
                  <a:pt x="0" y="87"/>
                </a:lnTo>
                <a:cubicBezTo>
                  <a:pt x="0" y="81"/>
                  <a:pt x="2" y="75"/>
                  <a:pt x="5" y="70"/>
                </a:cubicBezTo>
                <a:lnTo>
                  <a:pt x="9" y="64"/>
                </a:lnTo>
                <a:cubicBezTo>
                  <a:pt x="12" y="60"/>
                  <a:pt x="16" y="56"/>
                  <a:pt x="20" y="53"/>
                </a:cubicBezTo>
                <a:lnTo>
                  <a:pt x="30" y="48"/>
                </a:lnTo>
                <a:cubicBezTo>
                  <a:pt x="32" y="46"/>
                  <a:pt x="34" y="45"/>
                  <a:pt x="37" y="45"/>
                </a:cubicBezTo>
                <a:lnTo>
                  <a:pt x="53" y="40"/>
                </a:lnTo>
                <a:lnTo>
                  <a:pt x="77" y="34"/>
                </a:lnTo>
                <a:lnTo>
                  <a:pt x="106" y="29"/>
                </a:lnTo>
                <a:lnTo>
                  <a:pt x="140" y="24"/>
                </a:lnTo>
                <a:lnTo>
                  <a:pt x="178" y="20"/>
                </a:lnTo>
                <a:lnTo>
                  <a:pt x="221" y="16"/>
                </a:lnTo>
                <a:lnTo>
                  <a:pt x="267" y="13"/>
                </a:lnTo>
                <a:lnTo>
                  <a:pt x="318" y="9"/>
                </a:lnTo>
                <a:lnTo>
                  <a:pt x="372" y="7"/>
                </a:lnTo>
                <a:lnTo>
                  <a:pt x="429" y="4"/>
                </a:lnTo>
                <a:lnTo>
                  <a:pt x="552" y="1"/>
                </a:lnTo>
                <a:lnTo>
                  <a:pt x="683" y="0"/>
                </a:lnTo>
                <a:lnTo>
                  <a:pt x="684" y="67"/>
                </a:lnTo>
                <a:lnTo>
                  <a:pt x="553" y="68"/>
                </a:lnTo>
                <a:lnTo>
                  <a:pt x="432" y="71"/>
                </a:lnTo>
                <a:lnTo>
                  <a:pt x="376" y="73"/>
                </a:lnTo>
                <a:lnTo>
                  <a:pt x="323" y="76"/>
                </a:lnTo>
                <a:lnTo>
                  <a:pt x="272" y="79"/>
                </a:lnTo>
                <a:lnTo>
                  <a:pt x="227" y="83"/>
                </a:lnTo>
                <a:lnTo>
                  <a:pt x="186" y="86"/>
                </a:lnTo>
                <a:lnTo>
                  <a:pt x="149" y="90"/>
                </a:lnTo>
                <a:lnTo>
                  <a:pt x="118" y="94"/>
                </a:lnTo>
                <a:lnTo>
                  <a:pt x="92" y="99"/>
                </a:lnTo>
                <a:lnTo>
                  <a:pt x="73" y="103"/>
                </a:lnTo>
                <a:lnTo>
                  <a:pt x="56" y="108"/>
                </a:lnTo>
                <a:lnTo>
                  <a:pt x="63" y="105"/>
                </a:lnTo>
                <a:lnTo>
                  <a:pt x="54" y="111"/>
                </a:lnTo>
                <a:lnTo>
                  <a:pt x="65" y="100"/>
                </a:lnTo>
                <a:lnTo>
                  <a:pt x="62" y="105"/>
                </a:lnTo>
                <a:lnTo>
                  <a:pt x="67" y="87"/>
                </a:lnTo>
                <a:lnTo>
                  <a:pt x="67" y="16529"/>
                </a:lnTo>
                <a:lnTo>
                  <a:pt x="62" y="16511"/>
                </a:lnTo>
                <a:lnTo>
                  <a:pt x="65" y="16517"/>
                </a:lnTo>
                <a:lnTo>
                  <a:pt x="54" y="16506"/>
                </a:lnTo>
                <a:lnTo>
                  <a:pt x="63" y="16511"/>
                </a:lnTo>
                <a:lnTo>
                  <a:pt x="56" y="16508"/>
                </a:lnTo>
                <a:lnTo>
                  <a:pt x="71" y="16512"/>
                </a:lnTo>
                <a:lnTo>
                  <a:pt x="90" y="16517"/>
                </a:lnTo>
                <a:lnTo>
                  <a:pt x="117" y="16522"/>
                </a:lnTo>
                <a:lnTo>
                  <a:pt x="148" y="16526"/>
                </a:lnTo>
                <a:lnTo>
                  <a:pt x="185" y="16530"/>
                </a:lnTo>
                <a:lnTo>
                  <a:pt x="226" y="16534"/>
                </a:lnTo>
                <a:lnTo>
                  <a:pt x="271" y="16538"/>
                </a:lnTo>
                <a:lnTo>
                  <a:pt x="351" y="16540"/>
                </a:lnTo>
                <a:lnTo>
                  <a:pt x="349" y="16607"/>
                </a:lnTo>
                <a:close/>
                <a:moveTo>
                  <a:pt x="289" y="16372"/>
                </a:moveTo>
                <a:lnTo>
                  <a:pt x="683" y="16583"/>
                </a:lnTo>
                <a:lnTo>
                  <a:pt x="278" y="16772"/>
                </a:lnTo>
                <a:lnTo>
                  <a:pt x="289" y="16372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81" name="Группа 1380"/>
          <p:cNvGrpSpPr/>
          <p:nvPr/>
        </p:nvGrpSpPr>
        <p:grpSpPr>
          <a:xfrm>
            <a:off x="3173413" y="771525"/>
            <a:ext cx="5286375" cy="5799138"/>
            <a:chOff x="3173413" y="771525"/>
            <a:chExt cx="5286375" cy="5799138"/>
          </a:xfrm>
        </p:grpSpPr>
        <p:sp>
          <p:nvSpPr>
            <p:cNvPr id="1382" name="Rounded Rectangle 3"/>
            <p:cNvSpPr/>
            <p:nvPr/>
          </p:nvSpPr>
          <p:spPr bwMode="auto">
            <a:xfrm>
              <a:off x="7595804" y="4384560"/>
              <a:ext cx="853092" cy="20602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1125" marR="0" indent="-111125" algn="l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endParaRPr>
            </a:p>
          </p:txBody>
        </p:sp>
        <p:sp>
          <p:nvSpPr>
            <p:cNvPr id="1383" name="Rounded Rectangle 3"/>
            <p:cNvSpPr/>
            <p:nvPr/>
          </p:nvSpPr>
          <p:spPr bwMode="auto">
            <a:xfrm>
              <a:off x="7595804" y="6019882"/>
              <a:ext cx="853092" cy="20602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1125" marR="0" indent="-111125" algn="l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endParaRPr>
            </a:p>
          </p:txBody>
        </p:sp>
        <p:sp>
          <p:nvSpPr>
            <p:cNvPr id="1387" name="TextBox 1386"/>
            <p:cNvSpPr txBox="1"/>
            <p:nvPr/>
          </p:nvSpPr>
          <p:spPr>
            <a:xfrm>
              <a:off x="3750074" y="2389476"/>
              <a:ext cx="25332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buNone/>
              </a:pPr>
              <a:r>
                <a:rPr lang="ru-RU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Техническая эксплуатация </a:t>
              </a:r>
            </a:p>
            <a:p>
              <a:pPr>
                <a:spcAft>
                  <a:spcPts val="0"/>
                </a:spcAft>
                <a:buNone/>
              </a:pPr>
              <a:r>
                <a:rPr lang="ru-RU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Имущественный 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налог Инфра-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ра</a:t>
              </a:r>
              <a:endParaRPr lang="ru-RU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Земельный налог Инфра-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ра</a:t>
              </a:r>
              <a:endParaRPr lang="ru-RU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Страхование (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Имущ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., 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Отв-ть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Отчисление в фонд кап-</a:t>
              </a:r>
              <a:r>
                <a:rPr lang="ru-RU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го</a:t>
              </a: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ремонта</a:t>
              </a: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Вознаграждение УК</a:t>
              </a:r>
            </a:p>
            <a:p>
              <a:pPr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Прочее</a:t>
              </a:r>
              <a:endParaRPr lang="ru-RU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88" name="Rounded Rectangle 3"/>
            <p:cNvSpPr/>
            <p:nvPr/>
          </p:nvSpPr>
          <p:spPr bwMode="auto">
            <a:xfrm>
              <a:off x="7623512" y="2221210"/>
              <a:ext cx="769601" cy="21242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1125" marR="0" indent="-111125" algn="l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endParaRPr>
            </a:p>
          </p:txBody>
        </p:sp>
        <p:grpSp>
          <p:nvGrpSpPr>
            <p:cNvPr id="1389" name="Group 4"/>
            <p:cNvGrpSpPr>
              <a:grpSpLocks noChangeAspect="1"/>
            </p:cNvGrpSpPr>
            <p:nvPr/>
          </p:nvGrpSpPr>
          <p:grpSpPr bwMode="auto">
            <a:xfrm>
              <a:off x="3173413" y="771525"/>
              <a:ext cx="5286375" cy="5799138"/>
              <a:chOff x="1999" y="486"/>
              <a:chExt cx="3330" cy="3653"/>
            </a:xfrm>
          </p:grpSpPr>
          <p:sp>
            <p:nvSpPr>
              <p:cNvPr id="139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99" y="486"/>
                <a:ext cx="3330" cy="3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91" name="Group 205"/>
              <p:cNvGrpSpPr>
                <a:grpSpLocks/>
              </p:cNvGrpSpPr>
              <p:nvPr/>
            </p:nvGrpSpPr>
            <p:grpSpPr bwMode="auto">
              <a:xfrm>
                <a:off x="2035" y="486"/>
                <a:ext cx="3283" cy="1807"/>
                <a:chOff x="2035" y="486"/>
                <a:chExt cx="3283" cy="1807"/>
              </a:xfrm>
            </p:grpSpPr>
            <p:sp>
              <p:nvSpPr>
                <p:cNvPr id="1552" name="Rectangle 5"/>
                <p:cNvSpPr>
                  <a:spLocks noChangeArrowheads="1"/>
                </p:cNvSpPr>
                <p:nvPr/>
              </p:nvSpPr>
              <p:spPr bwMode="auto">
                <a:xfrm>
                  <a:off x="2078" y="609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3" name="Rectangle 6"/>
                <p:cNvSpPr>
                  <a:spLocks noChangeArrowheads="1"/>
                </p:cNvSpPr>
                <p:nvPr/>
              </p:nvSpPr>
              <p:spPr bwMode="auto">
                <a:xfrm>
                  <a:off x="2392" y="486"/>
                  <a:ext cx="1563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4" name="Rectangle 7"/>
                <p:cNvSpPr>
                  <a:spLocks noChangeArrowheads="1"/>
                </p:cNvSpPr>
                <p:nvPr/>
              </p:nvSpPr>
              <p:spPr bwMode="auto">
                <a:xfrm>
                  <a:off x="2435" y="495"/>
                  <a:ext cx="1478" cy="1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5" name="Rectangle 8"/>
                <p:cNvSpPr>
                  <a:spLocks noChangeArrowheads="1"/>
                </p:cNvSpPr>
                <p:nvPr/>
              </p:nvSpPr>
              <p:spPr bwMode="auto">
                <a:xfrm>
                  <a:off x="2996" y="494"/>
                  <a:ext cx="40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Площадь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6" name="Rectangle 9"/>
                <p:cNvSpPr>
                  <a:spLocks noChangeArrowheads="1"/>
                </p:cNvSpPr>
                <p:nvPr/>
              </p:nvSpPr>
              <p:spPr bwMode="auto">
                <a:xfrm>
                  <a:off x="3352" y="494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7" name="Rectangle 10"/>
                <p:cNvSpPr>
                  <a:spLocks noChangeArrowheads="1"/>
                </p:cNvSpPr>
                <p:nvPr/>
              </p:nvSpPr>
              <p:spPr bwMode="auto">
                <a:xfrm>
                  <a:off x="4174" y="489"/>
                  <a:ext cx="29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BOMA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8" name="Rectangle 11"/>
                <p:cNvSpPr>
                  <a:spLocks noChangeArrowheads="1"/>
                </p:cNvSpPr>
                <p:nvPr/>
              </p:nvSpPr>
              <p:spPr bwMode="auto">
                <a:xfrm>
                  <a:off x="4412" y="489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9" name="Rectangle 12"/>
                <p:cNvSpPr>
                  <a:spLocks noChangeArrowheads="1"/>
                </p:cNvSpPr>
                <p:nvPr/>
              </p:nvSpPr>
              <p:spPr bwMode="auto">
                <a:xfrm>
                  <a:off x="4653" y="489"/>
                  <a:ext cx="66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Доля в затратах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0" name="Rectangle 14"/>
                <p:cNvSpPr>
                  <a:spLocks noChangeArrowheads="1"/>
                </p:cNvSpPr>
                <p:nvPr/>
              </p:nvSpPr>
              <p:spPr bwMode="auto">
                <a:xfrm>
                  <a:off x="3955" y="486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1" name="Rectangle 15"/>
                <p:cNvSpPr>
                  <a:spLocks noChangeArrowheads="1"/>
                </p:cNvSpPr>
                <p:nvPr/>
              </p:nvSpPr>
              <p:spPr bwMode="auto">
                <a:xfrm>
                  <a:off x="4628" y="486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2" name="Rectangle 16"/>
                <p:cNvSpPr>
                  <a:spLocks noChangeArrowheads="1"/>
                </p:cNvSpPr>
                <p:nvPr/>
              </p:nvSpPr>
              <p:spPr bwMode="auto">
                <a:xfrm>
                  <a:off x="2078" y="73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3" name="Rectangle 17"/>
                <p:cNvSpPr>
                  <a:spLocks noChangeArrowheads="1"/>
                </p:cNvSpPr>
                <p:nvPr/>
              </p:nvSpPr>
              <p:spPr bwMode="auto">
                <a:xfrm>
                  <a:off x="2392" y="616"/>
                  <a:ext cx="1563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4" name="Rectangle 18"/>
                <p:cNvSpPr>
                  <a:spLocks noChangeArrowheads="1"/>
                </p:cNvSpPr>
                <p:nvPr/>
              </p:nvSpPr>
              <p:spPr bwMode="auto">
                <a:xfrm>
                  <a:off x="2435" y="624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5" name="Rectangle 19"/>
                <p:cNvSpPr>
                  <a:spLocks noChangeArrowheads="1"/>
                </p:cNvSpPr>
                <p:nvPr/>
              </p:nvSpPr>
              <p:spPr bwMode="auto">
                <a:xfrm>
                  <a:off x="2435" y="622"/>
                  <a:ext cx="43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Комплекс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11" y="622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7" name="Rectangle 21"/>
                <p:cNvSpPr>
                  <a:spLocks noChangeArrowheads="1"/>
                </p:cNvSpPr>
                <p:nvPr/>
              </p:nvSpPr>
              <p:spPr bwMode="auto">
                <a:xfrm>
                  <a:off x="3956" y="616"/>
                  <a:ext cx="671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8" name="Rectangle 22"/>
                <p:cNvSpPr>
                  <a:spLocks noChangeArrowheads="1"/>
                </p:cNvSpPr>
                <p:nvPr/>
              </p:nvSpPr>
              <p:spPr bwMode="auto">
                <a:xfrm>
                  <a:off x="4000" y="624"/>
                  <a:ext cx="586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69" name="Rectangle 23"/>
                <p:cNvSpPr>
                  <a:spLocks noChangeArrowheads="1"/>
                </p:cNvSpPr>
                <p:nvPr/>
              </p:nvSpPr>
              <p:spPr bwMode="auto">
                <a:xfrm>
                  <a:off x="4299" y="622"/>
                  <a:ext cx="31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350 000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0" name="Rectangle 24"/>
                <p:cNvSpPr>
                  <a:spLocks noChangeArrowheads="1"/>
                </p:cNvSpPr>
                <p:nvPr/>
              </p:nvSpPr>
              <p:spPr bwMode="auto">
                <a:xfrm>
                  <a:off x="4586" y="622"/>
                  <a:ext cx="8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1" name="Rectangle 25"/>
                <p:cNvSpPr>
                  <a:spLocks noChangeArrowheads="1"/>
                </p:cNvSpPr>
                <p:nvPr/>
              </p:nvSpPr>
              <p:spPr bwMode="auto">
                <a:xfrm>
                  <a:off x="4625" y="622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2" name="Rectangle 26"/>
                <p:cNvSpPr>
                  <a:spLocks noChangeArrowheads="1"/>
                </p:cNvSpPr>
                <p:nvPr/>
              </p:nvSpPr>
              <p:spPr bwMode="auto">
                <a:xfrm>
                  <a:off x="4629" y="616"/>
                  <a:ext cx="664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3" name="Rectangle 27"/>
                <p:cNvSpPr>
                  <a:spLocks noChangeArrowheads="1"/>
                </p:cNvSpPr>
                <p:nvPr/>
              </p:nvSpPr>
              <p:spPr bwMode="auto">
                <a:xfrm>
                  <a:off x="4672" y="624"/>
                  <a:ext cx="5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4" name="Rectangle 28"/>
                <p:cNvSpPr>
                  <a:spLocks noChangeArrowheads="1"/>
                </p:cNvSpPr>
                <p:nvPr/>
              </p:nvSpPr>
              <p:spPr bwMode="auto">
                <a:xfrm>
                  <a:off x="4941" y="622"/>
                  <a:ext cx="36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100,00%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5" name="Rectangle 29"/>
                <p:cNvSpPr>
                  <a:spLocks noChangeArrowheads="1"/>
                </p:cNvSpPr>
                <p:nvPr/>
              </p:nvSpPr>
              <p:spPr bwMode="auto">
                <a:xfrm>
                  <a:off x="5250" y="622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6" name="Rectangle 30"/>
                <p:cNvSpPr>
                  <a:spLocks noChangeArrowheads="1"/>
                </p:cNvSpPr>
                <p:nvPr/>
              </p:nvSpPr>
              <p:spPr bwMode="auto">
                <a:xfrm>
                  <a:off x="2392" y="610"/>
                  <a:ext cx="1563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7" name="Rectangle 31"/>
                <p:cNvSpPr>
                  <a:spLocks noChangeArrowheads="1"/>
                </p:cNvSpPr>
                <p:nvPr/>
              </p:nvSpPr>
              <p:spPr bwMode="auto">
                <a:xfrm>
                  <a:off x="3955" y="610"/>
                  <a:ext cx="3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8" name="Rectangle 32"/>
                <p:cNvSpPr>
                  <a:spLocks noChangeArrowheads="1"/>
                </p:cNvSpPr>
                <p:nvPr/>
              </p:nvSpPr>
              <p:spPr bwMode="auto">
                <a:xfrm>
                  <a:off x="3958" y="610"/>
                  <a:ext cx="670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9" name="Rectangle 33"/>
                <p:cNvSpPr>
                  <a:spLocks noChangeArrowheads="1"/>
                </p:cNvSpPr>
                <p:nvPr/>
              </p:nvSpPr>
              <p:spPr bwMode="auto">
                <a:xfrm>
                  <a:off x="4628" y="610"/>
                  <a:ext cx="4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0" name="Rectangle 34"/>
                <p:cNvSpPr>
                  <a:spLocks noChangeArrowheads="1"/>
                </p:cNvSpPr>
                <p:nvPr/>
              </p:nvSpPr>
              <p:spPr bwMode="auto">
                <a:xfrm>
                  <a:off x="4632" y="610"/>
                  <a:ext cx="662" cy="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1" name="Rectangle 35"/>
                <p:cNvSpPr>
                  <a:spLocks noChangeArrowheads="1"/>
                </p:cNvSpPr>
                <p:nvPr/>
              </p:nvSpPr>
              <p:spPr bwMode="auto">
                <a:xfrm>
                  <a:off x="3955" y="615"/>
                  <a:ext cx="3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2" name="Rectangle 36"/>
                <p:cNvSpPr>
                  <a:spLocks noChangeArrowheads="1"/>
                </p:cNvSpPr>
                <p:nvPr/>
              </p:nvSpPr>
              <p:spPr bwMode="auto">
                <a:xfrm>
                  <a:off x="4628" y="615"/>
                  <a:ext cx="4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3" name="Rectangle 37"/>
                <p:cNvSpPr>
                  <a:spLocks noChangeArrowheads="1"/>
                </p:cNvSpPr>
                <p:nvPr/>
              </p:nvSpPr>
              <p:spPr bwMode="auto">
                <a:xfrm>
                  <a:off x="2078" y="863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84" name="Rectangle 38"/>
                <p:cNvSpPr>
                  <a:spLocks noChangeArrowheads="1"/>
                </p:cNvSpPr>
                <p:nvPr/>
              </p:nvSpPr>
              <p:spPr bwMode="auto">
                <a:xfrm>
                  <a:off x="2392" y="740"/>
                  <a:ext cx="1563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5" name="Rectangle 39"/>
                <p:cNvSpPr>
                  <a:spLocks noChangeArrowheads="1"/>
                </p:cNvSpPr>
                <p:nvPr/>
              </p:nvSpPr>
              <p:spPr bwMode="auto">
                <a:xfrm>
                  <a:off x="2435" y="748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6" name="Rectangle 40"/>
                <p:cNvSpPr>
                  <a:spLocks noChangeArrowheads="1"/>
                </p:cNvSpPr>
                <p:nvPr/>
              </p:nvSpPr>
              <p:spPr bwMode="auto">
                <a:xfrm>
                  <a:off x="2435" y="746"/>
                  <a:ext cx="446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Арендатор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87" name="Rectangle 42"/>
                <p:cNvSpPr>
                  <a:spLocks noChangeArrowheads="1"/>
                </p:cNvSpPr>
                <p:nvPr/>
              </p:nvSpPr>
              <p:spPr bwMode="auto">
                <a:xfrm>
                  <a:off x="3956" y="740"/>
                  <a:ext cx="671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8" name="Rectangle 43"/>
                <p:cNvSpPr>
                  <a:spLocks noChangeArrowheads="1"/>
                </p:cNvSpPr>
                <p:nvPr/>
              </p:nvSpPr>
              <p:spPr bwMode="auto">
                <a:xfrm>
                  <a:off x="4000" y="748"/>
                  <a:ext cx="586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9" name="Rectangle 44"/>
                <p:cNvSpPr>
                  <a:spLocks noChangeArrowheads="1"/>
                </p:cNvSpPr>
                <p:nvPr/>
              </p:nvSpPr>
              <p:spPr bwMode="auto">
                <a:xfrm>
                  <a:off x="4343" y="746"/>
                  <a:ext cx="29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20 000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90" name="Rectangle 45"/>
                <p:cNvSpPr>
                  <a:spLocks noChangeArrowheads="1"/>
                </p:cNvSpPr>
                <p:nvPr/>
              </p:nvSpPr>
              <p:spPr bwMode="auto">
                <a:xfrm>
                  <a:off x="4586" y="746"/>
                  <a:ext cx="8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91" name="Rectangle 46"/>
                <p:cNvSpPr>
                  <a:spLocks noChangeArrowheads="1"/>
                </p:cNvSpPr>
                <p:nvPr/>
              </p:nvSpPr>
              <p:spPr bwMode="auto">
                <a:xfrm>
                  <a:off x="4624" y="746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92" name="Rectangle 47"/>
                <p:cNvSpPr>
                  <a:spLocks noChangeArrowheads="1"/>
                </p:cNvSpPr>
                <p:nvPr/>
              </p:nvSpPr>
              <p:spPr bwMode="auto">
                <a:xfrm>
                  <a:off x="4629" y="740"/>
                  <a:ext cx="664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3" name="Rectangle 48"/>
                <p:cNvSpPr>
                  <a:spLocks noChangeArrowheads="1"/>
                </p:cNvSpPr>
                <p:nvPr/>
              </p:nvSpPr>
              <p:spPr bwMode="auto">
                <a:xfrm>
                  <a:off x="4672" y="748"/>
                  <a:ext cx="5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4" name="Rectangle 49"/>
                <p:cNvSpPr>
                  <a:spLocks noChangeArrowheads="1"/>
                </p:cNvSpPr>
                <p:nvPr/>
              </p:nvSpPr>
              <p:spPr bwMode="auto">
                <a:xfrm>
                  <a:off x="4940" y="746"/>
                  <a:ext cx="34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5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,7143%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97" name="Rectangle 52"/>
                <p:cNvSpPr>
                  <a:spLocks noChangeArrowheads="1"/>
                </p:cNvSpPr>
                <p:nvPr/>
              </p:nvSpPr>
              <p:spPr bwMode="auto">
                <a:xfrm>
                  <a:off x="3955" y="740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8" name="Rectangle 53"/>
                <p:cNvSpPr>
                  <a:spLocks noChangeArrowheads="1"/>
                </p:cNvSpPr>
                <p:nvPr/>
              </p:nvSpPr>
              <p:spPr bwMode="auto">
                <a:xfrm>
                  <a:off x="4628" y="740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9" name="Rectangle 54"/>
                <p:cNvSpPr>
                  <a:spLocks noChangeArrowheads="1"/>
                </p:cNvSpPr>
                <p:nvPr/>
              </p:nvSpPr>
              <p:spPr bwMode="auto">
                <a:xfrm>
                  <a:off x="2078" y="987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0" name="Rectangle 55"/>
                <p:cNvSpPr>
                  <a:spLocks noChangeArrowheads="1"/>
                </p:cNvSpPr>
                <p:nvPr/>
              </p:nvSpPr>
              <p:spPr bwMode="auto">
                <a:xfrm>
                  <a:off x="2392" y="864"/>
                  <a:ext cx="1564" cy="1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1" name="Rectangle 56"/>
                <p:cNvSpPr>
                  <a:spLocks noChangeArrowheads="1"/>
                </p:cNvSpPr>
                <p:nvPr/>
              </p:nvSpPr>
              <p:spPr bwMode="auto">
                <a:xfrm>
                  <a:off x="2435" y="873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2" name="Rectangle 57"/>
                <p:cNvSpPr>
                  <a:spLocks noChangeArrowheads="1"/>
                </p:cNvSpPr>
                <p:nvPr/>
              </p:nvSpPr>
              <p:spPr bwMode="auto">
                <a:xfrm>
                  <a:off x="2435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3" name="Rectangle 58"/>
                <p:cNvSpPr>
                  <a:spLocks noChangeArrowheads="1"/>
                </p:cNvSpPr>
                <p:nvPr/>
              </p:nvSpPr>
              <p:spPr bwMode="auto">
                <a:xfrm>
                  <a:off x="2455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4" name="Rectangle 59"/>
                <p:cNvSpPr>
                  <a:spLocks noChangeArrowheads="1"/>
                </p:cNvSpPr>
                <p:nvPr/>
              </p:nvSpPr>
              <p:spPr bwMode="auto">
                <a:xfrm>
                  <a:off x="3956" y="864"/>
                  <a:ext cx="673" cy="1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5" name="Rectangle 60"/>
                <p:cNvSpPr>
                  <a:spLocks noChangeArrowheads="1"/>
                </p:cNvSpPr>
                <p:nvPr/>
              </p:nvSpPr>
              <p:spPr bwMode="auto">
                <a:xfrm>
                  <a:off x="4000" y="873"/>
                  <a:ext cx="586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6" name="Rectangle 61"/>
                <p:cNvSpPr>
                  <a:spLocks noChangeArrowheads="1"/>
                </p:cNvSpPr>
                <p:nvPr/>
              </p:nvSpPr>
              <p:spPr bwMode="auto">
                <a:xfrm>
                  <a:off x="4000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7" name="Rectangle 62"/>
                <p:cNvSpPr>
                  <a:spLocks noChangeArrowheads="1"/>
                </p:cNvSpPr>
                <p:nvPr/>
              </p:nvSpPr>
              <p:spPr bwMode="auto">
                <a:xfrm>
                  <a:off x="4020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8" name="Rectangle 63"/>
                <p:cNvSpPr>
                  <a:spLocks noChangeArrowheads="1"/>
                </p:cNvSpPr>
                <p:nvPr/>
              </p:nvSpPr>
              <p:spPr bwMode="auto">
                <a:xfrm>
                  <a:off x="4629" y="864"/>
                  <a:ext cx="664" cy="1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9" name="Rectangle 64"/>
                <p:cNvSpPr>
                  <a:spLocks noChangeArrowheads="1"/>
                </p:cNvSpPr>
                <p:nvPr/>
              </p:nvSpPr>
              <p:spPr bwMode="auto">
                <a:xfrm>
                  <a:off x="4672" y="873"/>
                  <a:ext cx="5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0" name="Rectangle 65"/>
                <p:cNvSpPr>
                  <a:spLocks noChangeArrowheads="1"/>
                </p:cNvSpPr>
                <p:nvPr/>
              </p:nvSpPr>
              <p:spPr bwMode="auto">
                <a:xfrm>
                  <a:off x="4672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1" name="Rectangle 66"/>
                <p:cNvSpPr>
                  <a:spLocks noChangeArrowheads="1"/>
                </p:cNvSpPr>
                <p:nvPr/>
              </p:nvSpPr>
              <p:spPr bwMode="auto">
                <a:xfrm>
                  <a:off x="4692" y="87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2" name="Rectangle 67"/>
                <p:cNvSpPr>
                  <a:spLocks noChangeArrowheads="1"/>
                </p:cNvSpPr>
                <p:nvPr/>
              </p:nvSpPr>
              <p:spPr bwMode="auto">
                <a:xfrm>
                  <a:off x="2035" y="989"/>
                  <a:ext cx="357" cy="18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3" name="Rectangle 68"/>
                <p:cNvSpPr>
                  <a:spLocks noChangeArrowheads="1"/>
                </p:cNvSpPr>
                <p:nvPr/>
              </p:nvSpPr>
              <p:spPr bwMode="auto">
                <a:xfrm>
                  <a:off x="2078" y="1001"/>
                  <a:ext cx="271" cy="169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4" name="Rectangle 69"/>
                <p:cNvSpPr>
                  <a:spLocks noChangeArrowheads="1"/>
                </p:cNvSpPr>
                <p:nvPr/>
              </p:nvSpPr>
              <p:spPr bwMode="auto">
                <a:xfrm>
                  <a:off x="2196" y="1001"/>
                  <a:ext cx="107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5" name="Rectangle 70"/>
                <p:cNvSpPr>
                  <a:spLocks noChangeArrowheads="1"/>
                </p:cNvSpPr>
                <p:nvPr/>
              </p:nvSpPr>
              <p:spPr bwMode="auto">
                <a:xfrm>
                  <a:off x="2230" y="1001"/>
                  <a:ext cx="101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6" name="Rectangle 71"/>
                <p:cNvSpPr>
                  <a:spLocks noChangeArrowheads="1"/>
                </p:cNvSpPr>
                <p:nvPr/>
              </p:nvSpPr>
              <p:spPr bwMode="auto">
                <a:xfrm>
                  <a:off x="2392" y="989"/>
                  <a:ext cx="1564" cy="18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7" name="Rectangle 72"/>
                <p:cNvSpPr>
                  <a:spLocks noChangeArrowheads="1"/>
                </p:cNvSpPr>
                <p:nvPr/>
              </p:nvSpPr>
              <p:spPr bwMode="auto">
                <a:xfrm>
                  <a:off x="2435" y="1001"/>
                  <a:ext cx="1478" cy="169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8" name="Rectangle 73"/>
                <p:cNvSpPr>
                  <a:spLocks noChangeArrowheads="1"/>
                </p:cNvSpPr>
                <p:nvPr/>
              </p:nvSpPr>
              <p:spPr bwMode="auto">
                <a:xfrm>
                  <a:off x="2435" y="1001"/>
                  <a:ext cx="99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Операционные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9" name="Rectangle 74"/>
                <p:cNvSpPr>
                  <a:spLocks noChangeArrowheads="1"/>
                </p:cNvSpPr>
                <p:nvPr/>
              </p:nvSpPr>
              <p:spPr bwMode="auto">
                <a:xfrm>
                  <a:off x="3389" y="1001"/>
                  <a:ext cx="569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Расходы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0" name="Rectangle 75"/>
                <p:cNvSpPr>
                  <a:spLocks noChangeArrowheads="1"/>
                </p:cNvSpPr>
                <p:nvPr/>
              </p:nvSpPr>
              <p:spPr bwMode="auto">
                <a:xfrm>
                  <a:off x="3796" y="1001"/>
                  <a:ext cx="101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7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1" name="Rectangle 76"/>
                <p:cNvSpPr>
                  <a:spLocks noChangeArrowheads="1"/>
                </p:cNvSpPr>
                <p:nvPr/>
              </p:nvSpPr>
              <p:spPr bwMode="auto">
                <a:xfrm>
                  <a:off x="3956" y="989"/>
                  <a:ext cx="673" cy="18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2" name="Rectangle 77"/>
                <p:cNvSpPr>
                  <a:spLocks noChangeArrowheads="1"/>
                </p:cNvSpPr>
                <p:nvPr/>
              </p:nvSpPr>
              <p:spPr bwMode="auto">
                <a:xfrm>
                  <a:off x="4000" y="1054"/>
                  <a:ext cx="586" cy="116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3" name="Rectangle 78"/>
                <p:cNvSpPr>
                  <a:spLocks noChangeArrowheads="1"/>
                </p:cNvSpPr>
                <p:nvPr/>
              </p:nvSpPr>
              <p:spPr bwMode="auto">
                <a:xfrm>
                  <a:off x="4000" y="1052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4" name="Rectangle 79"/>
                <p:cNvSpPr>
                  <a:spLocks noChangeArrowheads="1"/>
                </p:cNvSpPr>
                <p:nvPr/>
              </p:nvSpPr>
              <p:spPr bwMode="auto">
                <a:xfrm>
                  <a:off x="4020" y="1052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5" name="Rectangle 80"/>
                <p:cNvSpPr>
                  <a:spLocks noChangeArrowheads="1"/>
                </p:cNvSpPr>
                <p:nvPr/>
              </p:nvSpPr>
              <p:spPr bwMode="auto">
                <a:xfrm>
                  <a:off x="4629" y="989"/>
                  <a:ext cx="664" cy="181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6" name="Rectangle 81"/>
                <p:cNvSpPr>
                  <a:spLocks noChangeArrowheads="1"/>
                </p:cNvSpPr>
                <p:nvPr/>
              </p:nvSpPr>
              <p:spPr bwMode="auto">
                <a:xfrm>
                  <a:off x="4672" y="1054"/>
                  <a:ext cx="578" cy="116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7" name="Rectangle 82"/>
                <p:cNvSpPr>
                  <a:spLocks noChangeArrowheads="1"/>
                </p:cNvSpPr>
                <p:nvPr/>
              </p:nvSpPr>
              <p:spPr bwMode="auto">
                <a:xfrm>
                  <a:off x="4672" y="1052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8" name="Rectangle 83"/>
                <p:cNvSpPr>
                  <a:spLocks noChangeArrowheads="1"/>
                </p:cNvSpPr>
                <p:nvPr/>
              </p:nvSpPr>
              <p:spPr bwMode="auto">
                <a:xfrm>
                  <a:off x="4692" y="1052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9" name="Rectangle 86"/>
                <p:cNvSpPr>
                  <a:spLocks noChangeArrowheads="1"/>
                </p:cNvSpPr>
                <p:nvPr/>
              </p:nvSpPr>
              <p:spPr bwMode="auto">
                <a:xfrm>
                  <a:off x="2206" y="1186"/>
                  <a:ext cx="51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0" name="Rectangle 87"/>
                <p:cNvSpPr>
                  <a:spLocks noChangeArrowheads="1"/>
                </p:cNvSpPr>
                <p:nvPr/>
              </p:nvSpPr>
              <p:spPr bwMode="auto">
                <a:xfrm>
                  <a:off x="2220" y="1186"/>
                  <a:ext cx="51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1" name="Rectangle 88"/>
                <p:cNvSpPr>
                  <a:spLocks noChangeArrowheads="1"/>
                </p:cNvSpPr>
                <p:nvPr/>
              </p:nvSpPr>
              <p:spPr bwMode="auto">
                <a:xfrm>
                  <a:off x="2392" y="1170"/>
                  <a:ext cx="1564" cy="1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2" name="Rectangle 89"/>
                <p:cNvSpPr>
                  <a:spLocks noChangeArrowheads="1"/>
                </p:cNvSpPr>
                <p:nvPr/>
              </p:nvSpPr>
              <p:spPr bwMode="auto">
                <a:xfrm>
                  <a:off x="2435" y="1187"/>
                  <a:ext cx="1478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3" name="Rectangle 90"/>
                <p:cNvSpPr>
                  <a:spLocks noChangeArrowheads="1"/>
                </p:cNvSpPr>
                <p:nvPr/>
              </p:nvSpPr>
              <p:spPr bwMode="auto">
                <a:xfrm>
                  <a:off x="2435" y="1186"/>
                  <a:ext cx="51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4" name="Rectangle 91"/>
                <p:cNvSpPr>
                  <a:spLocks noChangeArrowheads="1"/>
                </p:cNvSpPr>
                <p:nvPr/>
              </p:nvSpPr>
              <p:spPr bwMode="auto">
                <a:xfrm>
                  <a:off x="2449" y="1186"/>
                  <a:ext cx="51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5" name="Rectangle 92"/>
                <p:cNvSpPr>
                  <a:spLocks noChangeArrowheads="1"/>
                </p:cNvSpPr>
                <p:nvPr/>
              </p:nvSpPr>
              <p:spPr bwMode="auto">
                <a:xfrm>
                  <a:off x="3956" y="1170"/>
                  <a:ext cx="673" cy="1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6" name="Rectangle 93"/>
                <p:cNvSpPr>
                  <a:spLocks noChangeArrowheads="1"/>
                </p:cNvSpPr>
                <p:nvPr/>
              </p:nvSpPr>
              <p:spPr bwMode="auto">
                <a:xfrm>
                  <a:off x="4000" y="1187"/>
                  <a:ext cx="586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7" name="Rectangle 94"/>
                <p:cNvSpPr>
                  <a:spLocks noChangeArrowheads="1"/>
                </p:cNvSpPr>
                <p:nvPr/>
              </p:nvSpPr>
              <p:spPr bwMode="auto">
                <a:xfrm>
                  <a:off x="4000" y="1186"/>
                  <a:ext cx="5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8" name="Rectangle 95"/>
                <p:cNvSpPr>
                  <a:spLocks noChangeArrowheads="1"/>
                </p:cNvSpPr>
                <p:nvPr/>
              </p:nvSpPr>
              <p:spPr bwMode="auto">
                <a:xfrm>
                  <a:off x="4014" y="1186"/>
                  <a:ext cx="5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9" name="Rectangle 96"/>
                <p:cNvSpPr>
                  <a:spLocks noChangeArrowheads="1"/>
                </p:cNvSpPr>
                <p:nvPr/>
              </p:nvSpPr>
              <p:spPr bwMode="auto">
                <a:xfrm>
                  <a:off x="4629" y="1170"/>
                  <a:ext cx="664" cy="1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0" name="Rectangle 97"/>
                <p:cNvSpPr>
                  <a:spLocks noChangeArrowheads="1"/>
                </p:cNvSpPr>
                <p:nvPr/>
              </p:nvSpPr>
              <p:spPr bwMode="auto">
                <a:xfrm>
                  <a:off x="4672" y="1187"/>
                  <a:ext cx="578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1" name="Rectangle 98"/>
                <p:cNvSpPr>
                  <a:spLocks noChangeArrowheads="1"/>
                </p:cNvSpPr>
                <p:nvPr/>
              </p:nvSpPr>
              <p:spPr bwMode="auto">
                <a:xfrm>
                  <a:off x="4672" y="1186"/>
                  <a:ext cx="5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2" name="Rectangle 99"/>
                <p:cNvSpPr>
                  <a:spLocks noChangeArrowheads="1"/>
                </p:cNvSpPr>
                <p:nvPr/>
              </p:nvSpPr>
              <p:spPr bwMode="auto">
                <a:xfrm>
                  <a:off x="4687" y="1186"/>
                  <a:ext cx="5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2078" y="1394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4" name="Rectangle 101"/>
                <p:cNvSpPr>
                  <a:spLocks noChangeArrowheads="1"/>
                </p:cNvSpPr>
                <p:nvPr/>
              </p:nvSpPr>
              <p:spPr bwMode="auto">
                <a:xfrm>
                  <a:off x="2392" y="1272"/>
                  <a:ext cx="1563" cy="1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5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35" y="1280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6" name="Rectangle 103"/>
                <p:cNvSpPr>
                  <a:spLocks noChangeArrowheads="1"/>
                </p:cNvSpPr>
                <p:nvPr/>
              </p:nvSpPr>
              <p:spPr bwMode="auto">
                <a:xfrm>
                  <a:off x="2435" y="127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7" name="Rectangle 104"/>
                <p:cNvSpPr>
                  <a:spLocks noChangeArrowheads="1"/>
                </p:cNvSpPr>
                <p:nvPr/>
              </p:nvSpPr>
              <p:spPr bwMode="auto">
                <a:xfrm>
                  <a:off x="2455" y="127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8" name="Rectangle 105"/>
                <p:cNvSpPr>
                  <a:spLocks noChangeArrowheads="1"/>
                </p:cNvSpPr>
                <p:nvPr/>
              </p:nvSpPr>
              <p:spPr bwMode="auto">
                <a:xfrm>
                  <a:off x="4189" y="1278"/>
                  <a:ext cx="25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Всего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9" name="Rectangle 106"/>
                <p:cNvSpPr>
                  <a:spLocks noChangeArrowheads="1"/>
                </p:cNvSpPr>
                <p:nvPr/>
              </p:nvSpPr>
              <p:spPr bwMode="auto">
                <a:xfrm>
                  <a:off x="4396" y="127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0" name="Rectangle 107"/>
                <p:cNvSpPr>
                  <a:spLocks noChangeArrowheads="1"/>
                </p:cNvSpPr>
                <p:nvPr/>
              </p:nvSpPr>
              <p:spPr bwMode="auto">
                <a:xfrm>
                  <a:off x="4715" y="1278"/>
                  <a:ext cx="179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руб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1" name="Rectangle 108"/>
                <p:cNvSpPr>
                  <a:spLocks noChangeArrowheads="1"/>
                </p:cNvSpPr>
                <p:nvPr/>
              </p:nvSpPr>
              <p:spPr bwMode="auto">
                <a:xfrm>
                  <a:off x="4846" y="1278"/>
                  <a:ext cx="6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/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2" name="Rectangle 109"/>
                <p:cNvSpPr>
                  <a:spLocks noChangeArrowheads="1"/>
                </p:cNvSpPr>
                <p:nvPr/>
              </p:nvSpPr>
              <p:spPr bwMode="auto">
                <a:xfrm>
                  <a:off x="4881" y="1278"/>
                  <a:ext cx="203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ru-RU" sz="1200" b="0" i="1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кв.м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3" name="Rectangle 110"/>
                <p:cNvSpPr>
                  <a:spLocks noChangeArrowheads="1"/>
                </p:cNvSpPr>
                <p:nvPr/>
              </p:nvSpPr>
              <p:spPr bwMode="auto">
                <a:xfrm>
                  <a:off x="5046" y="1278"/>
                  <a:ext cx="10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/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4" name="Rectangle 111"/>
                <p:cNvSpPr>
                  <a:spLocks noChangeArrowheads="1"/>
                </p:cNvSpPr>
                <p:nvPr/>
              </p:nvSpPr>
              <p:spPr bwMode="auto">
                <a:xfrm>
                  <a:off x="5079" y="1278"/>
                  <a:ext cx="22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год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5" name="Rectangle 112"/>
                <p:cNvSpPr>
                  <a:spLocks noChangeArrowheads="1"/>
                </p:cNvSpPr>
                <p:nvPr/>
              </p:nvSpPr>
              <p:spPr bwMode="auto">
                <a:xfrm>
                  <a:off x="5206" y="127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6" name="Rectangle 113"/>
                <p:cNvSpPr>
                  <a:spLocks noChangeArrowheads="1"/>
                </p:cNvSpPr>
                <p:nvPr/>
              </p:nvSpPr>
              <p:spPr bwMode="auto">
                <a:xfrm>
                  <a:off x="3955" y="1272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7" name="Rectangle 114"/>
                <p:cNvSpPr>
                  <a:spLocks noChangeArrowheads="1"/>
                </p:cNvSpPr>
                <p:nvPr/>
              </p:nvSpPr>
              <p:spPr bwMode="auto">
                <a:xfrm>
                  <a:off x="4628" y="1272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8" name="Rectangle 115"/>
                <p:cNvSpPr>
                  <a:spLocks noChangeArrowheads="1"/>
                </p:cNvSpPr>
                <p:nvPr/>
              </p:nvSpPr>
              <p:spPr bwMode="auto">
                <a:xfrm>
                  <a:off x="2186" y="1398"/>
                  <a:ext cx="10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9" name="Rectangle 116"/>
                <p:cNvSpPr>
                  <a:spLocks noChangeArrowheads="1"/>
                </p:cNvSpPr>
                <p:nvPr/>
              </p:nvSpPr>
              <p:spPr bwMode="auto">
                <a:xfrm>
                  <a:off x="2240" y="1398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0" name="Rectangle 117"/>
                <p:cNvSpPr>
                  <a:spLocks noChangeArrowheads="1"/>
                </p:cNvSpPr>
                <p:nvPr/>
              </p:nvSpPr>
              <p:spPr bwMode="auto">
                <a:xfrm>
                  <a:off x="2078" y="1521"/>
                  <a:ext cx="6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1" name="Rectangle 118"/>
                <p:cNvSpPr>
                  <a:spLocks noChangeArrowheads="1"/>
                </p:cNvSpPr>
                <p:nvPr/>
              </p:nvSpPr>
              <p:spPr bwMode="auto">
                <a:xfrm>
                  <a:off x="2392" y="1400"/>
                  <a:ext cx="1563" cy="1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2" name="Rectangle 119"/>
                <p:cNvSpPr>
                  <a:spLocks noChangeArrowheads="1"/>
                </p:cNvSpPr>
                <p:nvPr/>
              </p:nvSpPr>
              <p:spPr bwMode="auto">
                <a:xfrm>
                  <a:off x="2435" y="1409"/>
                  <a:ext cx="1478" cy="1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3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35" y="1407"/>
                  <a:ext cx="895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Расходы на Комплекс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4" name="Rectangle 121"/>
                <p:cNvSpPr>
                  <a:spLocks noChangeArrowheads="1"/>
                </p:cNvSpPr>
                <p:nvPr/>
              </p:nvSpPr>
              <p:spPr bwMode="auto">
                <a:xfrm>
                  <a:off x="3269" y="1407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5" name="Rectangle 122"/>
                <p:cNvSpPr>
                  <a:spLocks noChangeArrowheads="1"/>
                </p:cNvSpPr>
                <p:nvPr/>
              </p:nvSpPr>
              <p:spPr bwMode="auto">
                <a:xfrm>
                  <a:off x="4153" y="1407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b="1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278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280" y="1407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7" name="Rectangle 124"/>
                <p:cNvSpPr>
                  <a:spLocks noChangeArrowheads="1"/>
                </p:cNvSpPr>
                <p:nvPr/>
              </p:nvSpPr>
              <p:spPr bwMode="auto">
                <a:xfrm>
                  <a:off x="4307" y="1407"/>
                  <a:ext cx="17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250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8" name="Rectangle 125"/>
                <p:cNvSpPr>
                  <a:spLocks noChangeArrowheads="1"/>
                </p:cNvSpPr>
                <p:nvPr/>
              </p:nvSpPr>
              <p:spPr bwMode="auto">
                <a:xfrm>
                  <a:off x="4474" y="1407"/>
                  <a:ext cx="18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9" name="Rectangle 126"/>
                <p:cNvSpPr>
                  <a:spLocks noChangeArrowheads="1"/>
                </p:cNvSpPr>
                <p:nvPr/>
              </p:nvSpPr>
              <p:spPr bwMode="auto">
                <a:xfrm>
                  <a:off x="4586" y="1407"/>
                  <a:ext cx="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0" name="Rectangle 127"/>
                <p:cNvSpPr>
                  <a:spLocks noChangeArrowheads="1"/>
                </p:cNvSpPr>
                <p:nvPr/>
              </p:nvSpPr>
              <p:spPr bwMode="auto">
                <a:xfrm>
                  <a:off x="5117" y="1407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795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1" name="Rectangle 128"/>
                <p:cNvSpPr>
                  <a:spLocks noChangeArrowheads="1"/>
                </p:cNvSpPr>
                <p:nvPr/>
              </p:nvSpPr>
              <p:spPr bwMode="auto">
                <a:xfrm>
                  <a:off x="5250" y="1407"/>
                  <a:ext cx="22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2" name="Rectangle 129"/>
                <p:cNvSpPr>
                  <a:spLocks noChangeArrowheads="1"/>
                </p:cNvSpPr>
                <p:nvPr/>
              </p:nvSpPr>
              <p:spPr bwMode="auto">
                <a:xfrm>
                  <a:off x="2392" y="1396"/>
                  <a:ext cx="156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3" name="Rectangle 130"/>
                <p:cNvSpPr>
                  <a:spLocks noChangeArrowheads="1"/>
                </p:cNvSpPr>
                <p:nvPr/>
              </p:nvSpPr>
              <p:spPr bwMode="auto">
                <a:xfrm>
                  <a:off x="3955" y="1396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4" name="Rectangle 131"/>
                <p:cNvSpPr>
                  <a:spLocks noChangeArrowheads="1"/>
                </p:cNvSpPr>
                <p:nvPr/>
              </p:nvSpPr>
              <p:spPr bwMode="auto">
                <a:xfrm>
                  <a:off x="3958" y="1396"/>
                  <a:ext cx="670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5" name="Rectangle 132"/>
                <p:cNvSpPr>
                  <a:spLocks noChangeArrowheads="1"/>
                </p:cNvSpPr>
                <p:nvPr/>
              </p:nvSpPr>
              <p:spPr bwMode="auto">
                <a:xfrm>
                  <a:off x="4628" y="1396"/>
                  <a:ext cx="4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6" name="Rectangle 133"/>
                <p:cNvSpPr>
                  <a:spLocks noChangeArrowheads="1"/>
                </p:cNvSpPr>
                <p:nvPr/>
              </p:nvSpPr>
              <p:spPr bwMode="auto">
                <a:xfrm>
                  <a:off x="4632" y="1396"/>
                  <a:ext cx="662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7" name="Rectangle 134"/>
                <p:cNvSpPr>
                  <a:spLocks noChangeArrowheads="1"/>
                </p:cNvSpPr>
                <p:nvPr/>
              </p:nvSpPr>
              <p:spPr bwMode="auto">
                <a:xfrm>
                  <a:off x="3955" y="1400"/>
                  <a:ext cx="3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8" name="Rectangle 135"/>
                <p:cNvSpPr>
                  <a:spLocks noChangeArrowheads="1"/>
                </p:cNvSpPr>
                <p:nvPr/>
              </p:nvSpPr>
              <p:spPr bwMode="auto">
                <a:xfrm>
                  <a:off x="4628" y="1400"/>
                  <a:ext cx="4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9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3" y="165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0" name="Rectangle 140"/>
                <p:cNvSpPr>
                  <a:spLocks noChangeArrowheads="1"/>
                </p:cNvSpPr>
                <p:nvPr/>
              </p:nvSpPr>
              <p:spPr bwMode="auto">
                <a:xfrm>
                  <a:off x="3421" y="1535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1" name="Rectangle 141"/>
                <p:cNvSpPr>
                  <a:spLocks noChangeArrowheads="1"/>
                </p:cNvSpPr>
                <p:nvPr/>
              </p:nvSpPr>
              <p:spPr bwMode="auto">
                <a:xfrm>
                  <a:off x="4135" y="1527"/>
                  <a:ext cx="49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105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000 000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2" name="Rectangle 142"/>
                <p:cNvSpPr>
                  <a:spLocks noChangeArrowheads="1"/>
                </p:cNvSpPr>
                <p:nvPr/>
              </p:nvSpPr>
              <p:spPr bwMode="auto">
                <a:xfrm>
                  <a:off x="4586" y="1527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3" name="Rectangle 143"/>
                <p:cNvSpPr>
                  <a:spLocks noChangeArrowheads="1"/>
                </p:cNvSpPr>
                <p:nvPr/>
              </p:nvSpPr>
              <p:spPr bwMode="auto">
                <a:xfrm>
                  <a:off x="5117" y="1527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300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4" name="Rectangle 144"/>
                <p:cNvSpPr>
                  <a:spLocks noChangeArrowheads="1"/>
                </p:cNvSpPr>
                <p:nvPr/>
              </p:nvSpPr>
              <p:spPr bwMode="auto">
                <a:xfrm>
                  <a:off x="5250" y="1527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5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92" y="1525"/>
                  <a:ext cx="156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6" name="Rectangle 146"/>
                <p:cNvSpPr>
                  <a:spLocks noChangeArrowheads="1"/>
                </p:cNvSpPr>
                <p:nvPr/>
              </p:nvSpPr>
              <p:spPr bwMode="auto">
                <a:xfrm>
                  <a:off x="3955" y="1525"/>
                  <a:ext cx="3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7" name="Rectangle 147"/>
                <p:cNvSpPr>
                  <a:spLocks noChangeArrowheads="1"/>
                </p:cNvSpPr>
                <p:nvPr/>
              </p:nvSpPr>
              <p:spPr bwMode="auto">
                <a:xfrm>
                  <a:off x="3958" y="1525"/>
                  <a:ext cx="670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8" name="Rectangle 148"/>
                <p:cNvSpPr>
                  <a:spLocks noChangeArrowheads="1"/>
                </p:cNvSpPr>
                <p:nvPr/>
              </p:nvSpPr>
              <p:spPr bwMode="auto">
                <a:xfrm>
                  <a:off x="4628" y="1525"/>
                  <a:ext cx="4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9" name="Rectangle 149"/>
                <p:cNvSpPr>
                  <a:spLocks noChangeArrowheads="1"/>
                </p:cNvSpPr>
                <p:nvPr/>
              </p:nvSpPr>
              <p:spPr bwMode="auto">
                <a:xfrm>
                  <a:off x="4632" y="1525"/>
                  <a:ext cx="662" cy="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0" name="Rectangle 150"/>
                <p:cNvSpPr>
                  <a:spLocks noChangeArrowheads="1"/>
                </p:cNvSpPr>
                <p:nvPr/>
              </p:nvSpPr>
              <p:spPr bwMode="auto">
                <a:xfrm>
                  <a:off x="3955" y="1529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1" name="Rectangle 151"/>
                <p:cNvSpPr>
                  <a:spLocks noChangeArrowheads="1"/>
                </p:cNvSpPr>
                <p:nvPr/>
              </p:nvSpPr>
              <p:spPr bwMode="auto">
                <a:xfrm>
                  <a:off x="4628" y="1529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2" name="Rectangle 152"/>
                <p:cNvSpPr>
                  <a:spLocks noChangeArrowheads="1"/>
                </p:cNvSpPr>
                <p:nvPr/>
              </p:nvSpPr>
              <p:spPr bwMode="auto">
                <a:xfrm>
                  <a:off x="2213" y="1776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93" name="Rectangle 158"/>
                <p:cNvSpPr>
                  <a:spLocks noChangeArrowheads="1"/>
                </p:cNvSpPr>
                <p:nvPr/>
              </p:nvSpPr>
              <p:spPr bwMode="auto">
                <a:xfrm>
                  <a:off x="3911" y="1660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94" name="Rectangle 160"/>
                <p:cNvSpPr>
                  <a:spLocks noChangeArrowheads="1"/>
                </p:cNvSpPr>
                <p:nvPr/>
              </p:nvSpPr>
              <p:spPr bwMode="auto">
                <a:xfrm>
                  <a:off x="4187" y="1651"/>
                  <a:ext cx="44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35 </a:t>
                  </a:r>
                  <a:r>
                    <a:rPr lang="ru-RU" dirty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0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00 000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95" name="Rectangle 161"/>
                <p:cNvSpPr>
                  <a:spLocks noChangeArrowheads="1"/>
                </p:cNvSpPr>
                <p:nvPr/>
              </p:nvSpPr>
              <p:spPr bwMode="auto">
                <a:xfrm>
                  <a:off x="4586" y="1651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96" name="Rectangle 162"/>
                <p:cNvSpPr>
                  <a:spLocks noChangeArrowheads="1"/>
                </p:cNvSpPr>
                <p:nvPr/>
              </p:nvSpPr>
              <p:spPr bwMode="auto">
                <a:xfrm>
                  <a:off x="5117" y="1651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100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97" name="Rectangle 164"/>
                <p:cNvSpPr>
                  <a:spLocks noChangeArrowheads="1"/>
                </p:cNvSpPr>
                <p:nvPr/>
              </p:nvSpPr>
              <p:spPr bwMode="auto">
                <a:xfrm>
                  <a:off x="3955" y="1653"/>
                  <a:ext cx="3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8" name="Rectangle 165"/>
                <p:cNvSpPr>
                  <a:spLocks noChangeArrowheads="1"/>
                </p:cNvSpPr>
                <p:nvPr/>
              </p:nvSpPr>
              <p:spPr bwMode="auto">
                <a:xfrm>
                  <a:off x="4628" y="1653"/>
                  <a:ext cx="4" cy="1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9" name="Rectangle 166"/>
                <p:cNvSpPr>
                  <a:spLocks noChangeArrowheads="1"/>
                </p:cNvSpPr>
                <p:nvPr/>
              </p:nvSpPr>
              <p:spPr bwMode="auto">
                <a:xfrm>
                  <a:off x="2213" y="1900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0" name="Rectangle 170"/>
                <p:cNvSpPr>
                  <a:spLocks noChangeArrowheads="1"/>
                </p:cNvSpPr>
                <p:nvPr/>
              </p:nvSpPr>
              <p:spPr bwMode="auto">
                <a:xfrm>
                  <a:off x="3717" y="1784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1" name="Rectangle 171"/>
                <p:cNvSpPr>
                  <a:spLocks noChangeArrowheads="1"/>
                </p:cNvSpPr>
                <p:nvPr/>
              </p:nvSpPr>
              <p:spPr bwMode="auto">
                <a:xfrm>
                  <a:off x="4186" y="1776"/>
                  <a:ext cx="44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12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250 000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2" name="Rectangle 172"/>
                <p:cNvSpPr>
                  <a:spLocks noChangeArrowheads="1"/>
                </p:cNvSpPr>
                <p:nvPr/>
              </p:nvSpPr>
              <p:spPr bwMode="auto">
                <a:xfrm>
                  <a:off x="4586" y="1776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161" y="1776"/>
                  <a:ext cx="9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35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250" y="1776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5" name="Rectangle 175"/>
                <p:cNvSpPr>
                  <a:spLocks noChangeArrowheads="1"/>
                </p:cNvSpPr>
                <p:nvPr/>
              </p:nvSpPr>
              <p:spPr bwMode="auto">
                <a:xfrm>
                  <a:off x="3955" y="1778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6" name="Rectangle 176"/>
                <p:cNvSpPr>
                  <a:spLocks noChangeArrowheads="1"/>
                </p:cNvSpPr>
                <p:nvPr/>
              </p:nvSpPr>
              <p:spPr bwMode="auto">
                <a:xfrm>
                  <a:off x="4628" y="1778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7" name="Rectangle 177"/>
                <p:cNvSpPr>
                  <a:spLocks noChangeArrowheads="1"/>
                </p:cNvSpPr>
                <p:nvPr/>
              </p:nvSpPr>
              <p:spPr bwMode="auto">
                <a:xfrm>
                  <a:off x="2213" y="2025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8" name="Rectangle 187"/>
                <p:cNvSpPr>
                  <a:spLocks noChangeArrowheads="1"/>
                </p:cNvSpPr>
                <p:nvPr/>
              </p:nvSpPr>
              <p:spPr bwMode="auto">
                <a:xfrm>
                  <a:off x="3866" y="1908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9" name="Rectangle 188"/>
                <p:cNvSpPr>
                  <a:spLocks noChangeArrowheads="1"/>
                </p:cNvSpPr>
                <p:nvPr/>
              </p:nvSpPr>
              <p:spPr bwMode="auto">
                <a:xfrm>
                  <a:off x="4235" y="1900"/>
                  <a:ext cx="39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7 000 000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0" name="Rectangle 189"/>
                <p:cNvSpPr>
                  <a:spLocks noChangeArrowheads="1"/>
                </p:cNvSpPr>
                <p:nvPr/>
              </p:nvSpPr>
              <p:spPr bwMode="auto">
                <a:xfrm>
                  <a:off x="4586" y="1900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1" name="Rectangle 190"/>
                <p:cNvSpPr>
                  <a:spLocks noChangeArrowheads="1"/>
                </p:cNvSpPr>
                <p:nvPr/>
              </p:nvSpPr>
              <p:spPr bwMode="auto">
                <a:xfrm>
                  <a:off x="5161" y="1900"/>
                  <a:ext cx="9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20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2" name="Rectangle 191"/>
                <p:cNvSpPr>
                  <a:spLocks noChangeArrowheads="1"/>
                </p:cNvSpPr>
                <p:nvPr/>
              </p:nvSpPr>
              <p:spPr bwMode="auto">
                <a:xfrm>
                  <a:off x="5250" y="1900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3" name="Rectangle 192"/>
                <p:cNvSpPr>
                  <a:spLocks noChangeArrowheads="1"/>
                </p:cNvSpPr>
                <p:nvPr/>
              </p:nvSpPr>
              <p:spPr bwMode="auto">
                <a:xfrm>
                  <a:off x="3955" y="1902"/>
                  <a:ext cx="3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4" name="Rectangle 193"/>
                <p:cNvSpPr>
                  <a:spLocks noChangeArrowheads="1"/>
                </p:cNvSpPr>
                <p:nvPr/>
              </p:nvSpPr>
              <p:spPr bwMode="auto">
                <a:xfrm>
                  <a:off x="4628" y="1902"/>
                  <a:ext cx="4" cy="1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5" name="Rectangle 194"/>
                <p:cNvSpPr>
                  <a:spLocks noChangeArrowheads="1"/>
                </p:cNvSpPr>
                <p:nvPr/>
              </p:nvSpPr>
              <p:spPr bwMode="auto">
                <a:xfrm>
                  <a:off x="2213" y="2149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6" name="Rectangle 200"/>
                <p:cNvSpPr>
                  <a:spLocks noChangeArrowheads="1"/>
                </p:cNvSpPr>
                <p:nvPr/>
              </p:nvSpPr>
              <p:spPr bwMode="auto">
                <a:xfrm>
                  <a:off x="3745" y="2033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7" name="Rectangle 201"/>
                <p:cNvSpPr>
                  <a:spLocks noChangeArrowheads="1"/>
                </p:cNvSpPr>
                <p:nvPr/>
              </p:nvSpPr>
              <p:spPr bwMode="auto">
                <a:xfrm>
                  <a:off x="4191" y="2025"/>
                  <a:ext cx="44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dirty="0" smtClean="0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59</a:t>
                  </a: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500 000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8" name="Rectangle 202"/>
                <p:cNvSpPr>
                  <a:spLocks noChangeArrowheads="1"/>
                </p:cNvSpPr>
                <p:nvPr/>
              </p:nvSpPr>
              <p:spPr bwMode="auto">
                <a:xfrm>
                  <a:off x="4586" y="2025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9" name="Rectangle 203"/>
                <p:cNvSpPr>
                  <a:spLocks noChangeArrowheads="1"/>
                </p:cNvSpPr>
                <p:nvPr/>
              </p:nvSpPr>
              <p:spPr bwMode="auto">
                <a:xfrm>
                  <a:off x="5117" y="2025"/>
                  <a:ext cx="1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170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0" name="Rectangle 204"/>
                <p:cNvSpPr>
                  <a:spLocks noChangeArrowheads="1"/>
                </p:cNvSpPr>
                <p:nvPr/>
              </p:nvSpPr>
              <p:spPr bwMode="auto">
                <a:xfrm>
                  <a:off x="5250" y="2025"/>
                  <a:ext cx="6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92" name="Rectangle 206"/>
              <p:cNvSpPr>
                <a:spLocks noChangeArrowheads="1"/>
              </p:cNvSpPr>
              <p:nvPr/>
            </p:nvSpPr>
            <p:spPr bwMode="auto">
              <a:xfrm>
                <a:off x="3955" y="2026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Rectangle 207"/>
              <p:cNvSpPr>
                <a:spLocks noChangeArrowheads="1"/>
              </p:cNvSpPr>
              <p:nvPr/>
            </p:nvSpPr>
            <p:spPr bwMode="auto">
              <a:xfrm>
                <a:off x="4628" y="2026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Rectangle 208"/>
              <p:cNvSpPr>
                <a:spLocks noChangeArrowheads="1"/>
              </p:cNvSpPr>
              <p:nvPr/>
            </p:nvSpPr>
            <p:spPr bwMode="auto">
              <a:xfrm>
                <a:off x="2213" y="227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5" name="Rectangle 213"/>
              <p:cNvSpPr>
                <a:spLocks noChangeArrowheads="1"/>
              </p:cNvSpPr>
              <p:nvPr/>
            </p:nvSpPr>
            <p:spPr bwMode="auto">
              <a:xfrm>
                <a:off x="3085" y="215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6" name="Rectangle 215"/>
              <p:cNvSpPr>
                <a:spLocks noChangeArrowheads="1"/>
              </p:cNvSpPr>
              <p:nvPr/>
            </p:nvSpPr>
            <p:spPr bwMode="auto">
              <a:xfrm>
                <a:off x="3178" y="2157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7" name="Rectangle 216"/>
              <p:cNvSpPr>
                <a:spLocks noChangeArrowheads="1"/>
              </p:cNvSpPr>
              <p:nvPr/>
            </p:nvSpPr>
            <p:spPr bwMode="auto">
              <a:xfrm>
                <a:off x="4191" y="2149"/>
                <a:ext cx="44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52</a:t>
                </a: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500 000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8" name="Rectangle 217"/>
              <p:cNvSpPr>
                <a:spLocks noChangeArrowheads="1"/>
              </p:cNvSpPr>
              <p:nvPr/>
            </p:nvSpPr>
            <p:spPr bwMode="auto">
              <a:xfrm>
                <a:off x="4586" y="214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9" name="Rectangle 218"/>
              <p:cNvSpPr>
                <a:spLocks noChangeArrowheads="1"/>
              </p:cNvSpPr>
              <p:nvPr/>
            </p:nvSpPr>
            <p:spPr bwMode="auto">
              <a:xfrm>
                <a:off x="5117" y="2149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0" name="Rectangle 219"/>
              <p:cNvSpPr>
                <a:spLocks noChangeArrowheads="1"/>
              </p:cNvSpPr>
              <p:nvPr/>
            </p:nvSpPr>
            <p:spPr bwMode="auto">
              <a:xfrm>
                <a:off x="5250" y="214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1" name="Rectangle 220"/>
              <p:cNvSpPr>
                <a:spLocks noChangeArrowheads="1"/>
              </p:cNvSpPr>
              <p:nvPr/>
            </p:nvSpPr>
            <p:spPr bwMode="auto">
              <a:xfrm>
                <a:off x="3955" y="2151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Rectangle 221"/>
              <p:cNvSpPr>
                <a:spLocks noChangeArrowheads="1"/>
              </p:cNvSpPr>
              <p:nvPr/>
            </p:nvSpPr>
            <p:spPr bwMode="auto">
              <a:xfrm>
                <a:off x="4628" y="2151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Rectangle 222"/>
              <p:cNvSpPr>
                <a:spLocks noChangeArrowheads="1"/>
              </p:cNvSpPr>
              <p:nvPr/>
            </p:nvSpPr>
            <p:spPr bwMode="auto">
              <a:xfrm>
                <a:off x="2213" y="2398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4" name="Rectangle 226"/>
              <p:cNvSpPr>
                <a:spLocks noChangeArrowheads="1"/>
              </p:cNvSpPr>
              <p:nvPr/>
            </p:nvSpPr>
            <p:spPr bwMode="auto">
              <a:xfrm>
                <a:off x="2710" y="228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5" name="Rectangle 227"/>
              <p:cNvSpPr>
                <a:spLocks noChangeArrowheads="1"/>
              </p:cNvSpPr>
              <p:nvPr/>
            </p:nvSpPr>
            <p:spPr bwMode="auto">
              <a:xfrm>
                <a:off x="4235" y="2273"/>
                <a:ext cx="39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7 000 000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6" name="Rectangle 228"/>
              <p:cNvSpPr>
                <a:spLocks noChangeArrowheads="1"/>
              </p:cNvSpPr>
              <p:nvPr/>
            </p:nvSpPr>
            <p:spPr bwMode="auto">
              <a:xfrm>
                <a:off x="4586" y="227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7" name="Rectangle 229"/>
              <p:cNvSpPr>
                <a:spLocks noChangeArrowheads="1"/>
              </p:cNvSpPr>
              <p:nvPr/>
            </p:nvSpPr>
            <p:spPr bwMode="auto">
              <a:xfrm>
                <a:off x="5161" y="2273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8" name="Rectangle 230"/>
              <p:cNvSpPr>
                <a:spLocks noChangeArrowheads="1"/>
              </p:cNvSpPr>
              <p:nvPr/>
            </p:nvSpPr>
            <p:spPr bwMode="auto">
              <a:xfrm>
                <a:off x="5250" y="227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9" name="Rectangle 231"/>
              <p:cNvSpPr>
                <a:spLocks noChangeArrowheads="1"/>
              </p:cNvSpPr>
              <p:nvPr/>
            </p:nvSpPr>
            <p:spPr bwMode="auto">
              <a:xfrm>
                <a:off x="3955" y="2275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Rectangle 232"/>
              <p:cNvSpPr>
                <a:spLocks noChangeArrowheads="1"/>
              </p:cNvSpPr>
              <p:nvPr/>
            </p:nvSpPr>
            <p:spPr bwMode="auto">
              <a:xfrm>
                <a:off x="4628" y="2275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Rectangle 233"/>
              <p:cNvSpPr>
                <a:spLocks noChangeArrowheads="1"/>
              </p:cNvSpPr>
              <p:nvPr/>
            </p:nvSpPr>
            <p:spPr bwMode="auto">
              <a:xfrm>
                <a:off x="2213" y="252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2" name="Rectangle 236"/>
              <p:cNvSpPr>
                <a:spLocks noChangeArrowheads="1"/>
              </p:cNvSpPr>
              <p:nvPr/>
            </p:nvSpPr>
            <p:spPr bwMode="auto">
              <a:xfrm>
                <a:off x="2435" y="240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3" name="Rectangle 237"/>
              <p:cNvSpPr>
                <a:spLocks noChangeArrowheads="1"/>
              </p:cNvSpPr>
              <p:nvPr/>
            </p:nvSpPr>
            <p:spPr bwMode="auto">
              <a:xfrm>
                <a:off x="2455" y="240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4" name="Rectangle 238"/>
              <p:cNvSpPr>
                <a:spLocks noChangeArrowheads="1"/>
              </p:cNvSpPr>
              <p:nvPr/>
            </p:nvSpPr>
            <p:spPr bwMode="auto">
              <a:xfrm>
                <a:off x="4000" y="252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5" name="Rectangle 239"/>
              <p:cNvSpPr>
                <a:spLocks noChangeArrowheads="1"/>
              </p:cNvSpPr>
              <p:nvPr/>
            </p:nvSpPr>
            <p:spPr bwMode="auto">
              <a:xfrm>
                <a:off x="4672" y="252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6" name="Rectangle 240"/>
              <p:cNvSpPr>
                <a:spLocks noChangeArrowheads="1"/>
              </p:cNvSpPr>
              <p:nvPr/>
            </p:nvSpPr>
            <p:spPr bwMode="auto">
              <a:xfrm>
                <a:off x="2213" y="264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7" name="Rectangle 243"/>
              <p:cNvSpPr>
                <a:spLocks noChangeArrowheads="1"/>
              </p:cNvSpPr>
              <p:nvPr/>
            </p:nvSpPr>
            <p:spPr bwMode="auto">
              <a:xfrm>
                <a:off x="2435" y="2530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8" name="Rectangle 244"/>
              <p:cNvSpPr>
                <a:spLocks noChangeArrowheads="1"/>
              </p:cNvSpPr>
              <p:nvPr/>
            </p:nvSpPr>
            <p:spPr bwMode="auto">
              <a:xfrm>
                <a:off x="2455" y="2530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9" name="Rectangle 245"/>
              <p:cNvSpPr>
                <a:spLocks noChangeArrowheads="1"/>
              </p:cNvSpPr>
              <p:nvPr/>
            </p:nvSpPr>
            <p:spPr bwMode="auto">
              <a:xfrm>
                <a:off x="4000" y="264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0" name="Rectangle 246"/>
              <p:cNvSpPr>
                <a:spLocks noChangeArrowheads="1"/>
              </p:cNvSpPr>
              <p:nvPr/>
            </p:nvSpPr>
            <p:spPr bwMode="auto">
              <a:xfrm>
                <a:off x="4672" y="264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1" name="Rectangle 247"/>
              <p:cNvSpPr>
                <a:spLocks noChangeArrowheads="1"/>
              </p:cNvSpPr>
              <p:nvPr/>
            </p:nvSpPr>
            <p:spPr bwMode="auto">
              <a:xfrm>
                <a:off x="2078" y="2771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2" name="Rectangle 250"/>
              <p:cNvSpPr>
                <a:spLocks noChangeArrowheads="1"/>
              </p:cNvSpPr>
              <p:nvPr/>
            </p:nvSpPr>
            <p:spPr bwMode="auto">
              <a:xfrm>
                <a:off x="2435" y="265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3" name="Rectangle 251"/>
              <p:cNvSpPr>
                <a:spLocks noChangeArrowheads="1"/>
              </p:cNvSpPr>
              <p:nvPr/>
            </p:nvSpPr>
            <p:spPr bwMode="auto">
              <a:xfrm>
                <a:off x="2455" y="265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4" name="Rectangle 252"/>
              <p:cNvSpPr>
                <a:spLocks noChangeArrowheads="1"/>
              </p:cNvSpPr>
              <p:nvPr/>
            </p:nvSpPr>
            <p:spPr bwMode="auto">
              <a:xfrm>
                <a:off x="4189" y="2655"/>
                <a:ext cx="25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Всего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5" name="Rectangle 253"/>
              <p:cNvSpPr>
                <a:spLocks noChangeArrowheads="1"/>
              </p:cNvSpPr>
              <p:nvPr/>
            </p:nvSpPr>
            <p:spPr bwMode="auto">
              <a:xfrm>
                <a:off x="4396" y="265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6" name="Rectangle 254"/>
              <p:cNvSpPr>
                <a:spLocks noChangeArrowheads="1"/>
              </p:cNvSpPr>
              <p:nvPr/>
            </p:nvSpPr>
            <p:spPr bwMode="auto">
              <a:xfrm>
                <a:off x="4715" y="2655"/>
                <a:ext cx="9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" name="Rectangle 255"/>
              <p:cNvSpPr>
                <a:spLocks noChangeArrowheads="1"/>
              </p:cNvSpPr>
              <p:nvPr/>
            </p:nvSpPr>
            <p:spPr bwMode="auto">
              <a:xfrm>
                <a:off x="4760" y="2655"/>
                <a:ext cx="1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уб/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8" name="Rectangle 256"/>
              <p:cNvSpPr>
                <a:spLocks noChangeArrowheads="1"/>
              </p:cNvSpPr>
              <p:nvPr/>
            </p:nvSpPr>
            <p:spPr bwMode="auto">
              <a:xfrm>
                <a:off x="4881" y="2655"/>
                <a:ext cx="37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кв.м/год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" name="Rectangle 257"/>
              <p:cNvSpPr>
                <a:spLocks noChangeArrowheads="1"/>
              </p:cNvSpPr>
              <p:nvPr/>
            </p:nvSpPr>
            <p:spPr bwMode="auto">
              <a:xfrm>
                <a:off x="5206" y="265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0" name="Rectangle 258"/>
              <p:cNvSpPr>
                <a:spLocks noChangeArrowheads="1"/>
              </p:cNvSpPr>
              <p:nvPr/>
            </p:nvSpPr>
            <p:spPr bwMode="auto">
              <a:xfrm>
                <a:off x="3955" y="2648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1" name="Rectangle 259"/>
              <p:cNvSpPr>
                <a:spLocks noChangeArrowheads="1"/>
              </p:cNvSpPr>
              <p:nvPr/>
            </p:nvSpPr>
            <p:spPr bwMode="auto">
              <a:xfrm>
                <a:off x="4628" y="2648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2" name="Rectangle 260"/>
              <p:cNvSpPr>
                <a:spLocks noChangeArrowheads="1"/>
              </p:cNvSpPr>
              <p:nvPr/>
            </p:nvSpPr>
            <p:spPr bwMode="auto">
              <a:xfrm>
                <a:off x="2189" y="2783"/>
                <a:ext cx="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3" name="Rectangle 261"/>
              <p:cNvSpPr>
                <a:spLocks noChangeArrowheads="1"/>
              </p:cNvSpPr>
              <p:nvPr/>
            </p:nvSpPr>
            <p:spPr bwMode="auto">
              <a:xfrm>
                <a:off x="2238" y="2783"/>
                <a:ext cx="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4" name="Rectangle 262"/>
              <p:cNvSpPr>
                <a:spLocks noChangeArrowheads="1"/>
              </p:cNvSpPr>
              <p:nvPr/>
            </p:nvSpPr>
            <p:spPr bwMode="auto">
              <a:xfrm>
                <a:off x="2392" y="2777"/>
                <a:ext cx="1563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5" name="Rectangle 263"/>
              <p:cNvSpPr>
                <a:spLocks noChangeArrowheads="1"/>
              </p:cNvSpPr>
              <p:nvPr/>
            </p:nvSpPr>
            <p:spPr bwMode="auto">
              <a:xfrm>
                <a:off x="2435" y="2785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6" name="Rectangle 264"/>
              <p:cNvSpPr>
                <a:spLocks noChangeArrowheads="1"/>
              </p:cNvSpPr>
              <p:nvPr/>
            </p:nvSpPr>
            <p:spPr bwMode="auto">
              <a:xfrm>
                <a:off x="2435" y="2783"/>
                <a:ext cx="79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Расходы на Здание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7" name="Rectangle 265"/>
              <p:cNvSpPr>
                <a:spLocks noChangeArrowheads="1"/>
              </p:cNvSpPr>
              <p:nvPr/>
            </p:nvSpPr>
            <p:spPr bwMode="auto">
              <a:xfrm>
                <a:off x="3171" y="2783"/>
                <a:ext cx="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" name="Rectangle 266"/>
              <p:cNvSpPr>
                <a:spLocks noChangeArrowheads="1"/>
              </p:cNvSpPr>
              <p:nvPr/>
            </p:nvSpPr>
            <p:spPr bwMode="auto">
              <a:xfrm>
                <a:off x="4186" y="2775"/>
                <a:ext cx="44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10 600 000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4586" y="2775"/>
                <a:ext cx="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" name="Rectangle 268"/>
              <p:cNvSpPr>
                <a:spLocks noChangeArrowheads="1"/>
              </p:cNvSpPr>
              <p:nvPr/>
            </p:nvSpPr>
            <p:spPr bwMode="auto">
              <a:xfrm>
                <a:off x="5117" y="2775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530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1" name="Rectangle 269"/>
              <p:cNvSpPr>
                <a:spLocks noChangeArrowheads="1"/>
              </p:cNvSpPr>
              <p:nvPr/>
            </p:nvSpPr>
            <p:spPr bwMode="auto">
              <a:xfrm>
                <a:off x="5250" y="2775"/>
                <a:ext cx="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2" name="Rectangle 270"/>
              <p:cNvSpPr>
                <a:spLocks noChangeArrowheads="1"/>
              </p:cNvSpPr>
              <p:nvPr/>
            </p:nvSpPr>
            <p:spPr bwMode="auto">
              <a:xfrm>
                <a:off x="2392" y="2773"/>
                <a:ext cx="15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3" name="Rectangle 271"/>
              <p:cNvSpPr>
                <a:spLocks noChangeArrowheads="1"/>
              </p:cNvSpPr>
              <p:nvPr/>
            </p:nvSpPr>
            <p:spPr bwMode="auto">
              <a:xfrm>
                <a:off x="3955" y="2773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4" name="Rectangle 272"/>
              <p:cNvSpPr>
                <a:spLocks noChangeArrowheads="1"/>
              </p:cNvSpPr>
              <p:nvPr/>
            </p:nvSpPr>
            <p:spPr bwMode="auto">
              <a:xfrm>
                <a:off x="3958" y="2773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5" name="Rectangle 273"/>
              <p:cNvSpPr>
                <a:spLocks noChangeArrowheads="1"/>
              </p:cNvSpPr>
              <p:nvPr/>
            </p:nvSpPr>
            <p:spPr bwMode="auto">
              <a:xfrm>
                <a:off x="4628" y="2773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6" name="Rectangle 274"/>
              <p:cNvSpPr>
                <a:spLocks noChangeArrowheads="1"/>
              </p:cNvSpPr>
              <p:nvPr/>
            </p:nvSpPr>
            <p:spPr bwMode="auto">
              <a:xfrm>
                <a:off x="4632" y="2773"/>
                <a:ext cx="6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7" name="Rectangle 275"/>
              <p:cNvSpPr>
                <a:spLocks noChangeArrowheads="1"/>
              </p:cNvSpPr>
              <p:nvPr/>
            </p:nvSpPr>
            <p:spPr bwMode="auto">
              <a:xfrm>
                <a:off x="3955" y="2777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8" name="Rectangle 276"/>
              <p:cNvSpPr>
                <a:spLocks noChangeArrowheads="1"/>
              </p:cNvSpPr>
              <p:nvPr/>
            </p:nvSpPr>
            <p:spPr bwMode="auto">
              <a:xfrm>
                <a:off x="4628" y="2777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9" name="Rectangle 277"/>
              <p:cNvSpPr>
                <a:spLocks noChangeArrowheads="1"/>
              </p:cNvSpPr>
              <p:nvPr/>
            </p:nvSpPr>
            <p:spPr bwMode="auto">
              <a:xfrm>
                <a:off x="2213" y="3028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0" name="Rectangle 278"/>
              <p:cNvSpPr>
                <a:spLocks noChangeArrowheads="1"/>
              </p:cNvSpPr>
              <p:nvPr/>
            </p:nvSpPr>
            <p:spPr bwMode="auto">
              <a:xfrm>
                <a:off x="2392" y="2905"/>
                <a:ext cx="1563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1" name="Rectangle 279"/>
              <p:cNvSpPr>
                <a:spLocks noChangeArrowheads="1"/>
              </p:cNvSpPr>
              <p:nvPr/>
            </p:nvSpPr>
            <p:spPr bwMode="auto">
              <a:xfrm>
                <a:off x="2435" y="2914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2" name="Rectangle 280"/>
              <p:cNvSpPr>
                <a:spLocks noChangeArrowheads="1"/>
              </p:cNvSpPr>
              <p:nvPr/>
            </p:nvSpPr>
            <p:spPr bwMode="auto">
              <a:xfrm>
                <a:off x="2435" y="2912"/>
                <a:ext cx="104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Техническая эксплуатация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3" name="Rectangle 281"/>
              <p:cNvSpPr>
                <a:spLocks noChangeArrowheads="1"/>
              </p:cNvSpPr>
              <p:nvPr/>
            </p:nvSpPr>
            <p:spPr bwMode="auto">
              <a:xfrm>
                <a:off x="3421" y="291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4" name="Rectangle 282"/>
              <p:cNvSpPr>
                <a:spLocks noChangeArrowheads="1"/>
              </p:cNvSpPr>
              <p:nvPr/>
            </p:nvSpPr>
            <p:spPr bwMode="auto">
              <a:xfrm>
                <a:off x="4235" y="2904"/>
                <a:ext cx="39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1 000 000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5" name="Rectangle 283"/>
              <p:cNvSpPr>
                <a:spLocks noChangeArrowheads="1"/>
              </p:cNvSpPr>
              <p:nvPr/>
            </p:nvSpPr>
            <p:spPr bwMode="auto">
              <a:xfrm>
                <a:off x="4586" y="290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6" name="Rectangle 284"/>
              <p:cNvSpPr>
                <a:spLocks noChangeArrowheads="1"/>
              </p:cNvSpPr>
              <p:nvPr/>
            </p:nvSpPr>
            <p:spPr bwMode="auto">
              <a:xfrm>
                <a:off x="5117" y="2904"/>
                <a:ext cx="14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 50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7" name="Rectangle 285"/>
              <p:cNvSpPr>
                <a:spLocks noChangeArrowheads="1"/>
              </p:cNvSpPr>
              <p:nvPr/>
            </p:nvSpPr>
            <p:spPr bwMode="auto">
              <a:xfrm>
                <a:off x="5250" y="290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8" name="Rectangle 286"/>
              <p:cNvSpPr>
                <a:spLocks noChangeArrowheads="1"/>
              </p:cNvSpPr>
              <p:nvPr/>
            </p:nvSpPr>
            <p:spPr bwMode="auto">
              <a:xfrm>
                <a:off x="2392" y="2901"/>
                <a:ext cx="15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9" name="Rectangle 287"/>
              <p:cNvSpPr>
                <a:spLocks noChangeArrowheads="1"/>
              </p:cNvSpPr>
              <p:nvPr/>
            </p:nvSpPr>
            <p:spPr bwMode="auto">
              <a:xfrm>
                <a:off x="3955" y="2901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0" name="Rectangle 288"/>
              <p:cNvSpPr>
                <a:spLocks noChangeArrowheads="1"/>
              </p:cNvSpPr>
              <p:nvPr/>
            </p:nvSpPr>
            <p:spPr bwMode="auto">
              <a:xfrm>
                <a:off x="3958" y="2901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1" name="Rectangle 289"/>
              <p:cNvSpPr>
                <a:spLocks noChangeArrowheads="1"/>
              </p:cNvSpPr>
              <p:nvPr/>
            </p:nvSpPr>
            <p:spPr bwMode="auto">
              <a:xfrm>
                <a:off x="4628" y="2901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2" name="Rectangle 290"/>
              <p:cNvSpPr>
                <a:spLocks noChangeArrowheads="1"/>
              </p:cNvSpPr>
              <p:nvPr/>
            </p:nvSpPr>
            <p:spPr bwMode="auto">
              <a:xfrm>
                <a:off x="4632" y="2901"/>
                <a:ext cx="66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3" name="Rectangle 291"/>
              <p:cNvSpPr>
                <a:spLocks noChangeArrowheads="1"/>
              </p:cNvSpPr>
              <p:nvPr/>
            </p:nvSpPr>
            <p:spPr bwMode="auto">
              <a:xfrm>
                <a:off x="3955" y="2905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4" name="Rectangle 292"/>
              <p:cNvSpPr>
                <a:spLocks noChangeArrowheads="1"/>
              </p:cNvSpPr>
              <p:nvPr/>
            </p:nvSpPr>
            <p:spPr bwMode="auto">
              <a:xfrm>
                <a:off x="4628" y="2905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5" name="Rectangle 293"/>
              <p:cNvSpPr>
                <a:spLocks noChangeArrowheads="1"/>
              </p:cNvSpPr>
              <p:nvPr/>
            </p:nvSpPr>
            <p:spPr bwMode="auto">
              <a:xfrm>
                <a:off x="2213" y="315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6" name="Rectangle 294"/>
              <p:cNvSpPr>
                <a:spLocks noChangeArrowheads="1"/>
              </p:cNvSpPr>
              <p:nvPr/>
            </p:nvSpPr>
            <p:spPr bwMode="auto">
              <a:xfrm>
                <a:off x="2392" y="3030"/>
                <a:ext cx="1563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7" name="Rectangle 295"/>
              <p:cNvSpPr>
                <a:spLocks noChangeArrowheads="1"/>
              </p:cNvSpPr>
              <p:nvPr/>
            </p:nvSpPr>
            <p:spPr bwMode="auto">
              <a:xfrm>
                <a:off x="2435" y="3038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8" name="Rectangle 296"/>
              <p:cNvSpPr>
                <a:spLocks noChangeArrowheads="1"/>
              </p:cNvSpPr>
              <p:nvPr/>
            </p:nvSpPr>
            <p:spPr bwMode="auto">
              <a:xfrm>
                <a:off x="2435" y="3036"/>
                <a:ext cx="91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Имущественный налог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9" name="Rectangle 299"/>
              <p:cNvSpPr>
                <a:spLocks noChangeArrowheads="1"/>
              </p:cNvSpPr>
              <p:nvPr/>
            </p:nvSpPr>
            <p:spPr bwMode="auto">
              <a:xfrm>
                <a:off x="3577" y="303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0" name="Rectangle 300"/>
              <p:cNvSpPr>
                <a:spLocks noChangeArrowheads="1"/>
              </p:cNvSpPr>
              <p:nvPr/>
            </p:nvSpPr>
            <p:spPr bwMode="auto">
              <a:xfrm>
                <a:off x="4235" y="3028"/>
                <a:ext cx="39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7</a:t>
                </a: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800 000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1" name="Rectangle 301"/>
              <p:cNvSpPr>
                <a:spLocks noChangeArrowheads="1"/>
              </p:cNvSpPr>
              <p:nvPr/>
            </p:nvSpPr>
            <p:spPr bwMode="auto">
              <a:xfrm>
                <a:off x="4586" y="3028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2" name="Rectangle 302"/>
              <p:cNvSpPr>
                <a:spLocks noChangeArrowheads="1"/>
              </p:cNvSpPr>
              <p:nvPr/>
            </p:nvSpPr>
            <p:spPr bwMode="auto">
              <a:xfrm>
                <a:off x="5117" y="3028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390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3" name="Rectangle 303"/>
              <p:cNvSpPr>
                <a:spLocks noChangeArrowheads="1"/>
              </p:cNvSpPr>
              <p:nvPr/>
            </p:nvSpPr>
            <p:spPr bwMode="auto">
              <a:xfrm>
                <a:off x="5250" y="3028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4" name="Rectangle 304"/>
              <p:cNvSpPr>
                <a:spLocks noChangeArrowheads="1"/>
              </p:cNvSpPr>
              <p:nvPr/>
            </p:nvSpPr>
            <p:spPr bwMode="auto">
              <a:xfrm>
                <a:off x="3955" y="3030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5" name="Rectangle 305"/>
              <p:cNvSpPr>
                <a:spLocks noChangeArrowheads="1"/>
              </p:cNvSpPr>
              <p:nvPr/>
            </p:nvSpPr>
            <p:spPr bwMode="auto">
              <a:xfrm>
                <a:off x="4628" y="3030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6" name="Rectangle 306"/>
              <p:cNvSpPr>
                <a:spLocks noChangeArrowheads="1"/>
              </p:cNvSpPr>
              <p:nvPr/>
            </p:nvSpPr>
            <p:spPr bwMode="auto">
              <a:xfrm>
                <a:off x="2213" y="3277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7" name="Rectangle 307"/>
              <p:cNvSpPr>
                <a:spLocks noChangeArrowheads="1"/>
              </p:cNvSpPr>
              <p:nvPr/>
            </p:nvSpPr>
            <p:spPr bwMode="auto">
              <a:xfrm>
                <a:off x="2392" y="3154"/>
                <a:ext cx="1563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8" name="Rectangle 308"/>
              <p:cNvSpPr>
                <a:spLocks noChangeArrowheads="1"/>
              </p:cNvSpPr>
              <p:nvPr/>
            </p:nvSpPr>
            <p:spPr bwMode="auto">
              <a:xfrm>
                <a:off x="2435" y="3162"/>
                <a:ext cx="1478" cy="1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9" name="Rectangle 309"/>
              <p:cNvSpPr>
                <a:spLocks noChangeArrowheads="1"/>
              </p:cNvSpPr>
              <p:nvPr/>
            </p:nvSpPr>
            <p:spPr bwMode="auto">
              <a:xfrm>
                <a:off x="2435" y="3161"/>
                <a:ext cx="73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Земельный налог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0" name="Rectangle 311"/>
              <p:cNvSpPr>
                <a:spLocks noChangeArrowheads="1"/>
              </p:cNvSpPr>
              <p:nvPr/>
            </p:nvSpPr>
            <p:spPr bwMode="auto">
              <a:xfrm>
                <a:off x="3382" y="3161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1" name="Rectangle 312"/>
              <p:cNvSpPr>
                <a:spLocks noChangeArrowheads="1"/>
              </p:cNvSpPr>
              <p:nvPr/>
            </p:nvSpPr>
            <p:spPr bwMode="auto">
              <a:xfrm>
                <a:off x="4236" y="3152"/>
                <a:ext cx="39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1 200 0</a:t>
                </a: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" name="Rectangle 313"/>
              <p:cNvSpPr>
                <a:spLocks noChangeArrowheads="1"/>
              </p:cNvSpPr>
              <p:nvPr/>
            </p:nvSpPr>
            <p:spPr bwMode="auto">
              <a:xfrm>
                <a:off x="4586" y="315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3" name="Rectangle 314"/>
              <p:cNvSpPr>
                <a:spLocks noChangeArrowheads="1"/>
              </p:cNvSpPr>
              <p:nvPr/>
            </p:nvSpPr>
            <p:spPr bwMode="auto">
              <a:xfrm>
                <a:off x="5161" y="3152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60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4" name="Rectangle 315"/>
              <p:cNvSpPr>
                <a:spLocks noChangeArrowheads="1"/>
              </p:cNvSpPr>
              <p:nvPr/>
            </p:nvSpPr>
            <p:spPr bwMode="auto">
              <a:xfrm>
                <a:off x="5250" y="3152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5" name="Rectangle 316"/>
              <p:cNvSpPr>
                <a:spLocks noChangeArrowheads="1"/>
              </p:cNvSpPr>
              <p:nvPr/>
            </p:nvSpPr>
            <p:spPr bwMode="auto">
              <a:xfrm>
                <a:off x="3955" y="3154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6" name="Rectangle 317"/>
              <p:cNvSpPr>
                <a:spLocks noChangeArrowheads="1"/>
              </p:cNvSpPr>
              <p:nvPr/>
            </p:nvSpPr>
            <p:spPr bwMode="auto">
              <a:xfrm>
                <a:off x="4628" y="3154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7" name="Rectangle 318"/>
              <p:cNvSpPr>
                <a:spLocks noChangeArrowheads="1"/>
              </p:cNvSpPr>
              <p:nvPr/>
            </p:nvSpPr>
            <p:spPr bwMode="auto">
              <a:xfrm>
                <a:off x="2213" y="3401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8" name="Rectangle 319"/>
              <p:cNvSpPr>
                <a:spLocks noChangeArrowheads="1"/>
              </p:cNvSpPr>
              <p:nvPr/>
            </p:nvSpPr>
            <p:spPr bwMode="auto">
              <a:xfrm>
                <a:off x="2392" y="3279"/>
                <a:ext cx="1563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9" name="Rectangle 321"/>
              <p:cNvSpPr>
                <a:spLocks noChangeArrowheads="1"/>
              </p:cNvSpPr>
              <p:nvPr/>
            </p:nvSpPr>
            <p:spPr bwMode="auto">
              <a:xfrm>
                <a:off x="2435" y="3285"/>
                <a:ext cx="127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Страхование (Имущественное)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0" name="Rectangle 324"/>
              <p:cNvSpPr>
                <a:spLocks noChangeArrowheads="1"/>
              </p:cNvSpPr>
              <p:nvPr/>
            </p:nvSpPr>
            <p:spPr bwMode="auto">
              <a:xfrm>
                <a:off x="4299" y="3277"/>
                <a:ext cx="31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60</a:t>
                </a: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0 000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1" name="Rectangle 325"/>
              <p:cNvSpPr>
                <a:spLocks noChangeArrowheads="1"/>
              </p:cNvSpPr>
              <p:nvPr/>
            </p:nvSpPr>
            <p:spPr bwMode="auto">
              <a:xfrm>
                <a:off x="4586" y="3277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2" name="Rectangle 326"/>
              <p:cNvSpPr>
                <a:spLocks noChangeArrowheads="1"/>
              </p:cNvSpPr>
              <p:nvPr/>
            </p:nvSpPr>
            <p:spPr bwMode="auto">
              <a:xfrm>
                <a:off x="5161" y="3277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30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3" name="Rectangle 327"/>
              <p:cNvSpPr>
                <a:spLocks noChangeArrowheads="1"/>
              </p:cNvSpPr>
              <p:nvPr/>
            </p:nvSpPr>
            <p:spPr bwMode="auto">
              <a:xfrm>
                <a:off x="5250" y="3277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4" name="Rectangle 328"/>
              <p:cNvSpPr>
                <a:spLocks noChangeArrowheads="1"/>
              </p:cNvSpPr>
              <p:nvPr/>
            </p:nvSpPr>
            <p:spPr bwMode="auto">
              <a:xfrm>
                <a:off x="3955" y="3279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5" name="Rectangle 329"/>
              <p:cNvSpPr>
                <a:spLocks noChangeArrowheads="1"/>
              </p:cNvSpPr>
              <p:nvPr/>
            </p:nvSpPr>
            <p:spPr bwMode="auto">
              <a:xfrm>
                <a:off x="4628" y="3279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6" name="Rectangle 330"/>
              <p:cNvSpPr>
                <a:spLocks noChangeArrowheads="1"/>
              </p:cNvSpPr>
              <p:nvPr/>
            </p:nvSpPr>
            <p:spPr bwMode="auto">
              <a:xfrm>
                <a:off x="2078" y="352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7" name="Rectangle 331"/>
              <p:cNvSpPr>
                <a:spLocks noChangeArrowheads="1"/>
              </p:cNvSpPr>
              <p:nvPr/>
            </p:nvSpPr>
            <p:spPr bwMode="auto">
              <a:xfrm>
                <a:off x="2392" y="3403"/>
                <a:ext cx="1563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8" name="Rectangle 332"/>
              <p:cNvSpPr>
                <a:spLocks noChangeArrowheads="1"/>
              </p:cNvSpPr>
              <p:nvPr/>
            </p:nvSpPr>
            <p:spPr bwMode="auto">
              <a:xfrm>
                <a:off x="2435" y="3411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9" name="Rectangle 333"/>
              <p:cNvSpPr>
                <a:spLocks noChangeArrowheads="1"/>
              </p:cNvSpPr>
              <p:nvPr/>
            </p:nvSpPr>
            <p:spPr bwMode="auto">
              <a:xfrm>
                <a:off x="2435" y="340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0" name="Rectangle 334"/>
              <p:cNvSpPr>
                <a:spLocks noChangeArrowheads="1"/>
              </p:cNvSpPr>
              <p:nvPr/>
            </p:nvSpPr>
            <p:spPr bwMode="auto">
              <a:xfrm>
                <a:off x="2455" y="340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1" name="Rectangle 335"/>
              <p:cNvSpPr>
                <a:spLocks noChangeArrowheads="1"/>
              </p:cNvSpPr>
              <p:nvPr/>
            </p:nvSpPr>
            <p:spPr bwMode="auto">
              <a:xfrm>
                <a:off x="4000" y="352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2" name="Rectangle 336"/>
              <p:cNvSpPr>
                <a:spLocks noChangeArrowheads="1"/>
              </p:cNvSpPr>
              <p:nvPr/>
            </p:nvSpPr>
            <p:spPr bwMode="auto">
              <a:xfrm>
                <a:off x="4672" y="3526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3" name="Rectangle 337"/>
              <p:cNvSpPr>
                <a:spLocks noChangeArrowheads="1"/>
              </p:cNvSpPr>
              <p:nvPr/>
            </p:nvSpPr>
            <p:spPr bwMode="auto">
              <a:xfrm>
                <a:off x="3955" y="3403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4" name="Rectangle 338"/>
              <p:cNvSpPr>
                <a:spLocks noChangeArrowheads="1"/>
              </p:cNvSpPr>
              <p:nvPr/>
            </p:nvSpPr>
            <p:spPr bwMode="auto">
              <a:xfrm>
                <a:off x="4628" y="3403"/>
                <a:ext cx="4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5" name="Rectangle 339"/>
              <p:cNvSpPr>
                <a:spLocks noChangeArrowheads="1"/>
              </p:cNvSpPr>
              <p:nvPr/>
            </p:nvSpPr>
            <p:spPr bwMode="auto">
              <a:xfrm>
                <a:off x="2078" y="3650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6" name="Rectangle 340"/>
              <p:cNvSpPr>
                <a:spLocks noChangeArrowheads="1"/>
              </p:cNvSpPr>
              <p:nvPr/>
            </p:nvSpPr>
            <p:spPr bwMode="auto">
              <a:xfrm>
                <a:off x="2392" y="3527"/>
                <a:ext cx="1563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7" name="Rectangle 341"/>
              <p:cNvSpPr>
                <a:spLocks noChangeArrowheads="1"/>
              </p:cNvSpPr>
              <p:nvPr/>
            </p:nvSpPr>
            <p:spPr bwMode="auto">
              <a:xfrm>
                <a:off x="2435" y="3536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8" name="Rectangle 342"/>
              <p:cNvSpPr>
                <a:spLocks noChangeArrowheads="1"/>
              </p:cNvSpPr>
              <p:nvPr/>
            </p:nvSpPr>
            <p:spPr bwMode="auto">
              <a:xfrm>
                <a:off x="2435" y="3534"/>
                <a:ext cx="1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Доля в Расходах на </a:t>
                </a:r>
                <a:r>
                  <a:rPr lang="ru-RU" i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Здание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9" name="Rectangle 343"/>
              <p:cNvSpPr>
                <a:spLocks noChangeArrowheads="1"/>
              </p:cNvSpPr>
              <p:nvPr/>
            </p:nvSpPr>
            <p:spPr bwMode="auto">
              <a:xfrm>
                <a:off x="3536" y="353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0" name="Rectangle 344"/>
              <p:cNvSpPr>
                <a:spLocks noChangeArrowheads="1"/>
              </p:cNvSpPr>
              <p:nvPr/>
            </p:nvSpPr>
            <p:spPr bwMode="auto">
              <a:xfrm>
                <a:off x="4191" y="3534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i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10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1" name="Rectangle 345"/>
              <p:cNvSpPr>
                <a:spLocks noChangeArrowheads="1"/>
              </p:cNvSpPr>
              <p:nvPr/>
            </p:nvSpPr>
            <p:spPr bwMode="auto">
              <a:xfrm>
                <a:off x="4281" y="353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2" name="Rectangle 346"/>
              <p:cNvSpPr>
                <a:spLocks noChangeArrowheads="1"/>
              </p:cNvSpPr>
              <p:nvPr/>
            </p:nvSpPr>
            <p:spPr bwMode="auto">
              <a:xfrm>
                <a:off x="4300" y="3534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i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600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3" name="Rectangle 347"/>
              <p:cNvSpPr>
                <a:spLocks noChangeArrowheads="1"/>
              </p:cNvSpPr>
              <p:nvPr/>
            </p:nvSpPr>
            <p:spPr bwMode="auto">
              <a:xfrm>
                <a:off x="4453" y="3534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i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00</a:t>
                </a: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4" name="Rectangle 348"/>
              <p:cNvSpPr>
                <a:spLocks noChangeArrowheads="1"/>
              </p:cNvSpPr>
              <p:nvPr/>
            </p:nvSpPr>
            <p:spPr bwMode="auto">
              <a:xfrm>
                <a:off x="4586" y="353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5" name="Rectangle 349"/>
              <p:cNvSpPr>
                <a:spLocks noChangeArrowheads="1"/>
              </p:cNvSpPr>
              <p:nvPr/>
            </p:nvSpPr>
            <p:spPr bwMode="auto">
              <a:xfrm>
                <a:off x="5250" y="3534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" name="Rectangle 350"/>
              <p:cNvSpPr>
                <a:spLocks noChangeArrowheads="1"/>
              </p:cNvSpPr>
              <p:nvPr/>
            </p:nvSpPr>
            <p:spPr bwMode="auto">
              <a:xfrm>
                <a:off x="3955" y="3527"/>
                <a:ext cx="3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7" name="Rectangle 351"/>
              <p:cNvSpPr>
                <a:spLocks noChangeArrowheads="1"/>
              </p:cNvSpPr>
              <p:nvPr/>
            </p:nvSpPr>
            <p:spPr bwMode="auto">
              <a:xfrm>
                <a:off x="4628" y="3527"/>
                <a:ext cx="4" cy="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8" name="Rectangle 352"/>
              <p:cNvSpPr>
                <a:spLocks noChangeArrowheads="1"/>
              </p:cNvSpPr>
              <p:nvPr/>
            </p:nvSpPr>
            <p:spPr bwMode="auto">
              <a:xfrm>
                <a:off x="2078" y="3779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9" name="Rectangle 353"/>
              <p:cNvSpPr>
                <a:spLocks noChangeArrowheads="1"/>
              </p:cNvSpPr>
              <p:nvPr/>
            </p:nvSpPr>
            <p:spPr bwMode="auto">
              <a:xfrm>
                <a:off x="2392" y="3652"/>
                <a:ext cx="1563" cy="1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0" name="Rectangle 354"/>
              <p:cNvSpPr>
                <a:spLocks noChangeArrowheads="1"/>
              </p:cNvSpPr>
              <p:nvPr/>
            </p:nvSpPr>
            <p:spPr bwMode="auto">
              <a:xfrm>
                <a:off x="2435" y="3665"/>
                <a:ext cx="1478" cy="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1" name="Rectangle 355"/>
              <p:cNvSpPr>
                <a:spLocks noChangeArrowheads="1"/>
              </p:cNvSpPr>
              <p:nvPr/>
            </p:nvSpPr>
            <p:spPr bwMode="auto">
              <a:xfrm>
                <a:off x="2435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2" name="Rectangle 356"/>
              <p:cNvSpPr>
                <a:spLocks noChangeArrowheads="1"/>
              </p:cNvSpPr>
              <p:nvPr/>
            </p:nvSpPr>
            <p:spPr bwMode="auto">
              <a:xfrm>
                <a:off x="2455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3" name="Rectangle 357"/>
              <p:cNvSpPr>
                <a:spLocks noChangeArrowheads="1"/>
              </p:cNvSpPr>
              <p:nvPr/>
            </p:nvSpPr>
            <p:spPr bwMode="auto">
              <a:xfrm>
                <a:off x="4000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4" name="Rectangle 358"/>
              <p:cNvSpPr>
                <a:spLocks noChangeArrowheads="1"/>
              </p:cNvSpPr>
              <p:nvPr/>
            </p:nvSpPr>
            <p:spPr bwMode="auto">
              <a:xfrm>
                <a:off x="4020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5" name="Rectangle 359"/>
              <p:cNvSpPr>
                <a:spLocks noChangeArrowheads="1"/>
              </p:cNvSpPr>
              <p:nvPr/>
            </p:nvSpPr>
            <p:spPr bwMode="auto">
              <a:xfrm>
                <a:off x="4672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6" name="Rectangle 360"/>
              <p:cNvSpPr>
                <a:spLocks noChangeArrowheads="1"/>
              </p:cNvSpPr>
              <p:nvPr/>
            </p:nvSpPr>
            <p:spPr bwMode="auto">
              <a:xfrm>
                <a:off x="4692" y="3663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7" name="Rectangle 361"/>
              <p:cNvSpPr>
                <a:spLocks noChangeArrowheads="1"/>
              </p:cNvSpPr>
              <p:nvPr/>
            </p:nvSpPr>
            <p:spPr bwMode="auto">
              <a:xfrm>
                <a:off x="3955" y="3652"/>
                <a:ext cx="3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8" name="Rectangle 362"/>
              <p:cNvSpPr>
                <a:spLocks noChangeArrowheads="1"/>
              </p:cNvSpPr>
              <p:nvPr/>
            </p:nvSpPr>
            <p:spPr bwMode="auto">
              <a:xfrm>
                <a:off x="4628" y="3652"/>
                <a:ext cx="4" cy="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9" name="Rectangle 363"/>
              <p:cNvSpPr>
                <a:spLocks noChangeArrowheads="1"/>
              </p:cNvSpPr>
              <p:nvPr/>
            </p:nvSpPr>
            <p:spPr bwMode="auto">
              <a:xfrm>
                <a:off x="2200" y="3796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0" name="Rectangle 364"/>
              <p:cNvSpPr>
                <a:spLocks noChangeArrowheads="1"/>
              </p:cNvSpPr>
              <p:nvPr/>
            </p:nvSpPr>
            <p:spPr bwMode="auto">
              <a:xfrm>
                <a:off x="2226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1" name="Rectangle 365"/>
              <p:cNvSpPr>
                <a:spLocks noChangeArrowheads="1"/>
              </p:cNvSpPr>
              <p:nvPr/>
            </p:nvSpPr>
            <p:spPr bwMode="auto">
              <a:xfrm>
                <a:off x="2392" y="3791"/>
                <a:ext cx="1563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2" name="Rectangle 366"/>
              <p:cNvSpPr>
                <a:spLocks noChangeArrowheads="1"/>
              </p:cNvSpPr>
              <p:nvPr/>
            </p:nvSpPr>
            <p:spPr bwMode="auto">
              <a:xfrm>
                <a:off x="2435" y="3798"/>
                <a:ext cx="1478" cy="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3" name="Rectangle 367"/>
              <p:cNvSpPr>
                <a:spLocks noChangeArrowheads="1"/>
              </p:cNvSpPr>
              <p:nvPr/>
            </p:nvSpPr>
            <p:spPr bwMode="auto">
              <a:xfrm>
                <a:off x="2435" y="3796"/>
                <a:ext cx="132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Итого Операционные Расходы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4" name="Rectangle 368"/>
              <p:cNvSpPr>
                <a:spLocks noChangeArrowheads="1"/>
              </p:cNvSpPr>
              <p:nvPr/>
            </p:nvSpPr>
            <p:spPr bwMode="auto">
              <a:xfrm>
                <a:off x="3713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5" name="Rectangle 369"/>
              <p:cNvSpPr>
                <a:spLocks noChangeArrowheads="1"/>
              </p:cNvSpPr>
              <p:nvPr/>
            </p:nvSpPr>
            <p:spPr bwMode="auto">
              <a:xfrm>
                <a:off x="4155" y="3796"/>
                <a:ext cx="10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26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" name="Rectangle 370"/>
              <p:cNvSpPr>
                <a:spLocks noChangeArrowheads="1"/>
              </p:cNvSpPr>
              <p:nvPr/>
            </p:nvSpPr>
            <p:spPr bwMode="auto">
              <a:xfrm>
                <a:off x="4252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" name="Rectangle 371"/>
              <p:cNvSpPr>
                <a:spLocks noChangeArrowheads="1"/>
              </p:cNvSpPr>
              <p:nvPr/>
            </p:nvSpPr>
            <p:spPr bwMode="auto">
              <a:xfrm>
                <a:off x="4274" y="3796"/>
                <a:ext cx="18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b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500</a:t>
                </a:r>
                <a:r>
                  <a:rPr kumimoji="0" lang="ru-RU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" name="Rectangle 372"/>
              <p:cNvSpPr>
                <a:spLocks noChangeArrowheads="1"/>
              </p:cNvSpPr>
              <p:nvPr/>
            </p:nvSpPr>
            <p:spPr bwMode="auto">
              <a:xfrm>
                <a:off x="4441" y="3796"/>
                <a:ext cx="16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b="1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040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9" name="Rectangle 373"/>
              <p:cNvSpPr>
                <a:spLocks noChangeArrowheads="1"/>
              </p:cNvSpPr>
              <p:nvPr/>
            </p:nvSpPr>
            <p:spPr bwMode="auto">
              <a:xfrm>
                <a:off x="4586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0" name="Rectangle 374"/>
              <p:cNvSpPr>
                <a:spLocks noChangeArrowheads="1"/>
              </p:cNvSpPr>
              <p:nvPr/>
            </p:nvSpPr>
            <p:spPr bwMode="auto">
              <a:xfrm>
                <a:off x="5035" y="3796"/>
                <a:ext cx="23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1 325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1" name="Rectangle 375"/>
              <p:cNvSpPr>
                <a:spLocks noChangeArrowheads="1"/>
              </p:cNvSpPr>
              <p:nvPr/>
            </p:nvSpPr>
            <p:spPr bwMode="auto">
              <a:xfrm>
                <a:off x="5250" y="3796"/>
                <a:ext cx="7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2" name="Rectangle 376"/>
              <p:cNvSpPr>
                <a:spLocks noChangeArrowheads="1"/>
              </p:cNvSpPr>
              <p:nvPr/>
            </p:nvSpPr>
            <p:spPr bwMode="auto">
              <a:xfrm>
                <a:off x="2392" y="3781"/>
                <a:ext cx="15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3" name="Rectangle 377"/>
              <p:cNvSpPr>
                <a:spLocks noChangeArrowheads="1"/>
              </p:cNvSpPr>
              <p:nvPr/>
            </p:nvSpPr>
            <p:spPr bwMode="auto">
              <a:xfrm>
                <a:off x="2392" y="3785"/>
                <a:ext cx="1563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4" name="Rectangle 378"/>
              <p:cNvSpPr>
                <a:spLocks noChangeArrowheads="1"/>
              </p:cNvSpPr>
              <p:nvPr/>
            </p:nvSpPr>
            <p:spPr bwMode="auto">
              <a:xfrm>
                <a:off x="3955" y="3781"/>
                <a:ext cx="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5" name="Rectangle 379"/>
              <p:cNvSpPr>
                <a:spLocks noChangeArrowheads="1"/>
              </p:cNvSpPr>
              <p:nvPr/>
            </p:nvSpPr>
            <p:spPr bwMode="auto">
              <a:xfrm>
                <a:off x="3958" y="3781"/>
                <a:ext cx="67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6" name="Rectangle 380"/>
              <p:cNvSpPr>
                <a:spLocks noChangeArrowheads="1"/>
              </p:cNvSpPr>
              <p:nvPr/>
            </p:nvSpPr>
            <p:spPr bwMode="auto">
              <a:xfrm>
                <a:off x="4628" y="3781"/>
                <a:ext cx="4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7" name="Rectangle 381"/>
              <p:cNvSpPr>
                <a:spLocks noChangeArrowheads="1"/>
              </p:cNvSpPr>
              <p:nvPr/>
            </p:nvSpPr>
            <p:spPr bwMode="auto">
              <a:xfrm>
                <a:off x="4632" y="3781"/>
                <a:ext cx="66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8" name="Rectangle 382"/>
              <p:cNvSpPr>
                <a:spLocks noChangeArrowheads="1"/>
              </p:cNvSpPr>
              <p:nvPr/>
            </p:nvSpPr>
            <p:spPr bwMode="auto">
              <a:xfrm>
                <a:off x="3955" y="3790"/>
                <a:ext cx="3" cy="1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9" name="Rectangle 383"/>
              <p:cNvSpPr>
                <a:spLocks noChangeArrowheads="1"/>
              </p:cNvSpPr>
              <p:nvPr/>
            </p:nvSpPr>
            <p:spPr bwMode="auto">
              <a:xfrm>
                <a:off x="4628" y="3790"/>
                <a:ext cx="4" cy="1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0" name="Rectangle 384"/>
              <p:cNvSpPr>
                <a:spLocks noChangeArrowheads="1"/>
              </p:cNvSpPr>
              <p:nvPr/>
            </p:nvSpPr>
            <p:spPr bwMode="auto">
              <a:xfrm>
                <a:off x="2035" y="3925"/>
                <a:ext cx="6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1" name="Freeform 385"/>
              <p:cNvSpPr>
                <a:spLocks noEditPoints="1"/>
              </p:cNvSpPr>
              <p:nvPr/>
            </p:nvSpPr>
            <p:spPr bwMode="auto">
              <a:xfrm>
                <a:off x="2118" y="2847"/>
                <a:ext cx="82" cy="774"/>
              </a:xfrm>
              <a:custGeom>
                <a:avLst/>
                <a:gdLst>
                  <a:gd name="T0" fmla="*/ 269 w 684"/>
                  <a:gd name="T1" fmla="*/ 16604 h 16772"/>
                  <a:gd name="T2" fmla="*/ 179 w 684"/>
                  <a:gd name="T3" fmla="*/ 16597 h 16772"/>
                  <a:gd name="T4" fmla="*/ 107 w 684"/>
                  <a:gd name="T5" fmla="*/ 16588 h 16772"/>
                  <a:gd name="T6" fmla="*/ 55 w 684"/>
                  <a:gd name="T7" fmla="*/ 16577 h 16772"/>
                  <a:gd name="T8" fmla="*/ 30 w 684"/>
                  <a:gd name="T9" fmla="*/ 16569 h 16772"/>
                  <a:gd name="T10" fmla="*/ 9 w 684"/>
                  <a:gd name="T11" fmla="*/ 16552 h 16772"/>
                  <a:gd name="T12" fmla="*/ 0 w 684"/>
                  <a:gd name="T13" fmla="*/ 16529 h 16772"/>
                  <a:gd name="T14" fmla="*/ 5 w 684"/>
                  <a:gd name="T15" fmla="*/ 70 h 16772"/>
                  <a:gd name="T16" fmla="*/ 20 w 684"/>
                  <a:gd name="T17" fmla="*/ 53 h 16772"/>
                  <a:gd name="T18" fmla="*/ 37 w 684"/>
                  <a:gd name="T19" fmla="*/ 45 h 16772"/>
                  <a:gd name="T20" fmla="*/ 77 w 684"/>
                  <a:gd name="T21" fmla="*/ 34 h 16772"/>
                  <a:gd name="T22" fmla="*/ 140 w 684"/>
                  <a:gd name="T23" fmla="*/ 24 h 16772"/>
                  <a:gd name="T24" fmla="*/ 221 w 684"/>
                  <a:gd name="T25" fmla="*/ 16 h 16772"/>
                  <a:gd name="T26" fmla="*/ 318 w 684"/>
                  <a:gd name="T27" fmla="*/ 9 h 16772"/>
                  <a:gd name="T28" fmla="*/ 429 w 684"/>
                  <a:gd name="T29" fmla="*/ 4 h 16772"/>
                  <a:gd name="T30" fmla="*/ 683 w 684"/>
                  <a:gd name="T31" fmla="*/ 0 h 16772"/>
                  <a:gd name="T32" fmla="*/ 553 w 684"/>
                  <a:gd name="T33" fmla="*/ 68 h 16772"/>
                  <a:gd name="T34" fmla="*/ 376 w 684"/>
                  <a:gd name="T35" fmla="*/ 73 h 16772"/>
                  <a:gd name="T36" fmla="*/ 272 w 684"/>
                  <a:gd name="T37" fmla="*/ 79 h 16772"/>
                  <a:gd name="T38" fmla="*/ 186 w 684"/>
                  <a:gd name="T39" fmla="*/ 86 h 16772"/>
                  <a:gd name="T40" fmla="*/ 118 w 684"/>
                  <a:gd name="T41" fmla="*/ 94 h 16772"/>
                  <a:gd name="T42" fmla="*/ 73 w 684"/>
                  <a:gd name="T43" fmla="*/ 103 h 16772"/>
                  <a:gd name="T44" fmla="*/ 63 w 684"/>
                  <a:gd name="T45" fmla="*/ 105 h 16772"/>
                  <a:gd name="T46" fmla="*/ 65 w 684"/>
                  <a:gd name="T47" fmla="*/ 100 h 16772"/>
                  <a:gd name="T48" fmla="*/ 67 w 684"/>
                  <a:gd name="T49" fmla="*/ 87 h 16772"/>
                  <a:gd name="T50" fmla="*/ 62 w 684"/>
                  <a:gd name="T51" fmla="*/ 16511 h 16772"/>
                  <a:gd name="T52" fmla="*/ 54 w 684"/>
                  <a:gd name="T53" fmla="*/ 16506 h 16772"/>
                  <a:gd name="T54" fmla="*/ 56 w 684"/>
                  <a:gd name="T55" fmla="*/ 16508 h 16772"/>
                  <a:gd name="T56" fmla="*/ 90 w 684"/>
                  <a:gd name="T57" fmla="*/ 16517 h 16772"/>
                  <a:gd name="T58" fmla="*/ 148 w 684"/>
                  <a:gd name="T59" fmla="*/ 16526 h 16772"/>
                  <a:gd name="T60" fmla="*/ 226 w 684"/>
                  <a:gd name="T61" fmla="*/ 16534 h 16772"/>
                  <a:gd name="T62" fmla="*/ 351 w 684"/>
                  <a:gd name="T63" fmla="*/ 16540 h 16772"/>
                  <a:gd name="T64" fmla="*/ 289 w 684"/>
                  <a:gd name="T65" fmla="*/ 16372 h 16772"/>
                  <a:gd name="T66" fmla="*/ 278 w 684"/>
                  <a:gd name="T67" fmla="*/ 16772 h 1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" h="16772">
                    <a:moveTo>
                      <a:pt x="349" y="16607"/>
                    </a:moveTo>
                    <a:lnTo>
                      <a:pt x="269" y="16604"/>
                    </a:lnTo>
                    <a:lnTo>
                      <a:pt x="221" y="16601"/>
                    </a:lnTo>
                    <a:lnTo>
                      <a:pt x="179" y="16597"/>
                    </a:lnTo>
                    <a:lnTo>
                      <a:pt x="141" y="16593"/>
                    </a:lnTo>
                    <a:lnTo>
                      <a:pt x="107" y="16588"/>
                    </a:lnTo>
                    <a:lnTo>
                      <a:pt x="79" y="16583"/>
                    </a:lnTo>
                    <a:lnTo>
                      <a:pt x="55" y="16577"/>
                    </a:lnTo>
                    <a:lnTo>
                      <a:pt x="37" y="16572"/>
                    </a:lnTo>
                    <a:cubicBezTo>
                      <a:pt x="34" y="16571"/>
                      <a:pt x="32" y="16570"/>
                      <a:pt x="30" y="16569"/>
                    </a:cubicBezTo>
                    <a:lnTo>
                      <a:pt x="20" y="16563"/>
                    </a:lnTo>
                    <a:cubicBezTo>
                      <a:pt x="16" y="16561"/>
                      <a:pt x="12" y="16557"/>
                      <a:pt x="9" y="16552"/>
                    </a:cubicBezTo>
                    <a:lnTo>
                      <a:pt x="5" y="16547"/>
                    </a:lnTo>
                    <a:cubicBezTo>
                      <a:pt x="2" y="16542"/>
                      <a:pt x="0" y="16535"/>
                      <a:pt x="0" y="16529"/>
                    </a:cubicBezTo>
                    <a:lnTo>
                      <a:pt x="0" y="87"/>
                    </a:lnTo>
                    <a:cubicBezTo>
                      <a:pt x="0" y="81"/>
                      <a:pt x="2" y="75"/>
                      <a:pt x="5" y="70"/>
                    </a:cubicBezTo>
                    <a:lnTo>
                      <a:pt x="9" y="64"/>
                    </a:lnTo>
                    <a:cubicBezTo>
                      <a:pt x="12" y="60"/>
                      <a:pt x="16" y="56"/>
                      <a:pt x="20" y="53"/>
                    </a:cubicBezTo>
                    <a:lnTo>
                      <a:pt x="30" y="48"/>
                    </a:lnTo>
                    <a:cubicBezTo>
                      <a:pt x="32" y="46"/>
                      <a:pt x="34" y="45"/>
                      <a:pt x="37" y="45"/>
                    </a:cubicBezTo>
                    <a:lnTo>
                      <a:pt x="53" y="40"/>
                    </a:lnTo>
                    <a:lnTo>
                      <a:pt x="77" y="34"/>
                    </a:lnTo>
                    <a:lnTo>
                      <a:pt x="106" y="29"/>
                    </a:lnTo>
                    <a:lnTo>
                      <a:pt x="140" y="24"/>
                    </a:lnTo>
                    <a:lnTo>
                      <a:pt x="178" y="20"/>
                    </a:lnTo>
                    <a:lnTo>
                      <a:pt x="221" y="16"/>
                    </a:lnTo>
                    <a:lnTo>
                      <a:pt x="267" y="13"/>
                    </a:lnTo>
                    <a:lnTo>
                      <a:pt x="318" y="9"/>
                    </a:lnTo>
                    <a:lnTo>
                      <a:pt x="372" y="7"/>
                    </a:lnTo>
                    <a:lnTo>
                      <a:pt x="429" y="4"/>
                    </a:lnTo>
                    <a:lnTo>
                      <a:pt x="552" y="1"/>
                    </a:lnTo>
                    <a:lnTo>
                      <a:pt x="683" y="0"/>
                    </a:lnTo>
                    <a:lnTo>
                      <a:pt x="684" y="67"/>
                    </a:lnTo>
                    <a:lnTo>
                      <a:pt x="553" y="68"/>
                    </a:lnTo>
                    <a:lnTo>
                      <a:pt x="432" y="71"/>
                    </a:lnTo>
                    <a:lnTo>
                      <a:pt x="376" y="73"/>
                    </a:lnTo>
                    <a:lnTo>
                      <a:pt x="323" y="76"/>
                    </a:lnTo>
                    <a:lnTo>
                      <a:pt x="272" y="79"/>
                    </a:lnTo>
                    <a:lnTo>
                      <a:pt x="227" y="83"/>
                    </a:lnTo>
                    <a:lnTo>
                      <a:pt x="186" y="86"/>
                    </a:lnTo>
                    <a:lnTo>
                      <a:pt x="149" y="90"/>
                    </a:lnTo>
                    <a:lnTo>
                      <a:pt x="118" y="94"/>
                    </a:lnTo>
                    <a:lnTo>
                      <a:pt x="92" y="99"/>
                    </a:lnTo>
                    <a:lnTo>
                      <a:pt x="73" y="103"/>
                    </a:lnTo>
                    <a:lnTo>
                      <a:pt x="56" y="108"/>
                    </a:lnTo>
                    <a:lnTo>
                      <a:pt x="63" y="105"/>
                    </a:lnTo>
                    <a:lnTo>
                      <a:pt x="54" y="111"/>
                    </a:lnTo>
                    <a:lnTo>
                      <a:pt x="65" y="100"/>
                    </a:lnTo>
                    <a:lnTo>
                      <a:pt x="62" y="105"/>
                    </a:lnTo>
                    <a:lnTo>
                      <a:pt x="67" y="87"/>
                    </a:lnTo>
                    <a:lnTo>
                      <a:pt x="67" y="16529"/>
                    </a:lnTo>
                    <a:lnTo>
                      <a:pt x="62" y="16511"/>
                    </a:lnTo>
                    <a:lnTo>
                      <a:pt x="65" y="16517"/>
                    </a:lnTo>
                    <a:lnTo>
                      <a:pt x="54" y="16506"/>
                    </a:lnTo>
                    <a:lnTo>
                      <a:pt x="63" y="16511"/>
                    </a:lnTo>
                    <a:lnTo>
                      <a:pt x="56" y="16508"/>
                    </a:lnTo>
                    <a:lnTo>
                      <a:pt x="71" y="16512"/>
                    </a:lnTo>
                    <a:lnTo>
                      <a:pt x="90" y="16517"/>
                    </a:lnTo>
                    <a:lnTo>
                      <a:pt x="117" y="16522"/>
                    </a:lnTo>
                    <a:lnTo>
                      <a:pt x="148" y="16526"/>
                    </a:lnTo>
                    <a:lnTo>
                      <a:pt x="185" y="16530"/>
                    </a:lnTo>
                    <a:lnTo>
                      <a:pt x="226" y="16534"/>
                    </a:lnTo>
                    <a:lnTo>
                      <a:pt x="271" y="16538"/>
                    </a:lnTo>
                    <a:lnTo>
                      <a:pt x="351" y="16540"/>
                    </a:lnTo>
                    <a:lnTo>
                      <a:pt x="349" y="16607"/>
                    </a:lnTo>
                    <a:close/>
                    <a:moveTo>
                      <a:pt x="289" y="16372"/>
                    </a:moveTo>
                    <a:lnTo>
                      <a:pt x="683" y="16583"/>
                    </a:lnTo>
                    <a:lnTo>
                      <a:pt x="278" y="16772"/>
                    </a:lnTo>
                    <a:lnTo>
                      <a:pt x="289" y="16372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Стрелка вниз 3"/>
          <p:cNvSpPr/>
          <p:nvPr/>
        </p:nvSpPr>
        <p:spPr bwMode="auto">
          <a:xfrm>
            <a:off x="8531641" y="2214283"/>
            <a:ext cx="279850" cy="394447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8531641" y="1201113"/>
            <a:ext cx="279850" cy="394447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8531639" y="6019882"/>
            <a:ext cx="279850" cy="394447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rot="16200000">
            <a:off x="8519979" y="4300303"/>
            <a:ext cx="303171" cy="364105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0800000">
            <a:off x="6280811" y="2034983"/>
            <a:ext cx="279850" cy="394447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 rot="16200000">
            <a:off x="6311278" y="4309271"/>
            <a:ext cx="303171" cy="364105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6293286" y="3736975"/>
            <a:ext cx="279850" cy="394447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6280811" y="6019882"/>
            <a:ext cx="279850" cy="394447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58" name="Стрелка вниз 357"/>
          <p:cNvSpPr/>
          <p:nvPr/>
        </p:nvSpPr>
        <p:spPr bwMode="auto">
          <a:xfrm rot="10800000">
            <a:off x="6293286" y="790201"/>
            <a:ext cx="279850" cy="394447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59" name="Стрелка вниз 358"/>
          <p:cNvSpPr/>
          <p:nvPr/>
        </p:nvSpPr>
        <p:spPr bwMode="auto">
          <a:xfrm rot="16200000">
            <a:off x="6300015" y="5542472"/>
            <a:ext cx="303171" cy="364105"/>
          </a:xfrm>
          <a:prstGeom prst="down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27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58" grpId="0" animBg="1"/>
      <p:bldP spid="358" grpId="1" animBg="1"/>
      <p:bldP spid="359" grpId="0" animBg="1"/>
      <p:bldP spid="3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09638"/>
              </p:ext>
            </p:extLst>
          </p:nvPr>
        </p:nvGraphicFramePr>
        <p:xfrm>
          <a:off x="614729" y="757898"/>
          <a:ext cx="5082687" cy="572826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892560"/>
                <a:gridCol w="1190127"/>
              </a:tblGrid>
              <a:tr h="40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Arial"/>
                        </a:rPr>
                        <a:t>Руб./кв.м/год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Итого: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4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Оптимизация состава </a:t>
            </a:r>
            <a:r>
              <a:rPr lang="ru-RU" sz="2800" dirty="0" err="1" smtClean="0"/>
              <a:t>ОрЕх</a:t>
            </a:r>
            <a:endParaRPr lang="ru-RU" sz="2800" dirty="0"/>
          </a:p>
        </p:txBody>
      </p:sp>
      <p:sp>
        <p:nvSpPr>
          <p:cNvPr id="6" name="Rounded Rectangle 3"/>
          <p:cNvSpPr/>
          <p:nvPr/>
        </p:nvSpPr>
        <p:spPr bwMode="auto">
          <a:xfrm>
            <a:off x="381000" y="1428750"/>
            <a:ext cx="5419726" cy="146685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3032342"/>
              </p:ext>
            </p:extLst>
          </p:nvPr>
        </p:nvGraphicFramePr>
        <p:xfrm>
          <a:off x="5800726" y="654627"/>
          <a:ext cx="3170401" cy="335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05426161"/>
              </p:ext>
            </p:extLst>
          </p:nvPr>
        </p:nvGraphicFramePr>
        <p:xfrm>
          <a:off x="5800726" y="3719945"/>
          <a:ext cx="3162731" cy="324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37427"/>
              </p:ext>
            </p:extLst>
          </p:nvPr>
        </p:nvGraphicFramePr>
        <p:xfrm>
          <a:off x="510387" y="785350"/>
          <a:ext cx="3984548" cy="5642898"/>
        </p:xfrm>
        <a:graphic>
          <a:graphicData uri="http://schemas.openxmlformats.org/drawingml/2006/table">
            <a:tbl>
              <a:tblPr firstRow="1" bandRow="1"/>
              <a:tblGrid>
                <a:gridCol w="3984548"/>
              </a:tblGrid>
              <a:tr h="342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Операционные расходы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908544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Техническая эксплуатация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       (Facilit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y Maintenance)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Техническая эксплуатация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Внешняя уборка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Безопасность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Налоги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Земельный налог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Имущественный налог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 Страхование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Имущественное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Ответственность перед 3-ми лицами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 Отчисления в фонд капитального ремонта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 Вознаграждение Управляющей Компании 	(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Property Management</a:t>
                      </a: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6. Прочее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Плата за сервитут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Экологические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платежи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689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" grpId="0">
        <p:bldAsOne/>
      </p:bldGraphic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72826"/>
              </p:ext>
            </p:extLst>
          </p:nvPr>
        </p:nvGraphicFramePr>
        <p:xfrm>
          <a:off x="614729" y="757898"/>
          <a:ext cx="5082687" cy="572826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892560"/>
                <a:gridCol w="1190127"/>
              </a:tblGrid>
              <a:tr h="40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Arial"/>
                        </a:rPr>
                        <a:t>Руб./кв.м/год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Итого: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4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62509"/>
              </p:ext>
            </p:extLst>
          </p:nvPr>
        </p:nvGraphicFramePr>
        <p:xfrm>
          <a:off x="510387" y="785350"/>
          <a:ext cx="3984548" cy="5642898"/>
        </p:xfrm>
        <a:graphic>
          <a:graphicData uri="http://schemas.openxmlformats.org/drawingml/2006/table">
            <a:tbl>
              <a:tblPr firstRow="1" bandRow="1"/>
              <a:tblGrid>
                <a:gridCol w="3984548"/>
              </a:tblGrid>
              <a:tr h="342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Операционные расходы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908544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Техническая эксплуатация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       (Facilit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y Maintenance)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Техническая эксплуатация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Внешняя уборка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Безопасность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Налоги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Земельный налог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Имущественный налог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 Страхование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Имущественное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Ответственность перед 3-ми лицами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 Отчисления в фонд капитального ремонта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 Вознаграждение Управляющей Компании 	(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Property Management</a:t>
                      </a: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6. Прочее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Плата за сервитут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Экологические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платежи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Оптимизация состава </a:t>
            </a:r>
            <a:r>
              <a:rPr lang="ru-RU" sz="2800" dirty="0" err="1"/>
              <a:t>ОрЕх</a:t>
            </a:r>
            <a:endParaRPr lang="ru-RU" sz="28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56101529"/>
              </p:ext>
            </p:extLst>
          </p:nvPr>
        </p:nvGraphicFramePr>
        <p:xfrm>
          <a:off x="5800726" y="654627"/>
          <a:ext cx="3170401" cy="335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17630242"/>
              </p:ext>
            </p:extLst>
          </p:nvPr>
        </p:nvGraphicFramePr>
        <p:xfrm>
          <a:off x="5800726" y="3719945"/>
          <a:ext cx="3162731" cy="324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435" y="850145"/>
            <a:ext cx="5557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alibri" panose="020F0502020204030204" pitchFamily="34" charset="0"/>
              </a:rPr>
              <a:t>Оптимизация затрат на Техническую эксплуатацию</a:t>
            </a:r>
          </a:p>
          <a:p>
            <a:pPr>
              <a:buNone/>
            </a:pPr>
            <a:endParaRPr lang="ru-RU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Calibri" panose="020F0502020204030204" pitchFamily="34" charset="0"/>
              </a:rPr>
              <a:t>Качество установленного оборудования</a:t>
            </a:r>
          </a:p>
          <a:p>
            <a:pPr marL="615950" indent="-285750">
              <a:buFont typeface="Wingdings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Структура штатного расписания</a:t>
            </a:r>
          </a:p>
          <a:p>
            <a:pPr marL="615950" indent="-285750">
              <a:buFont typeface="Wingdings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Расходы на аварийные ситуации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Calibri" panose="020F0502020204030204" pitchFamily="34" charset="0"/>
              </a:rPr>
              <a:t>Объем установленного оборудования</a:t>
            </a:r>
          </a:p>
          <a:p>
            <a:pPr marL="615950" indent="-285750">
              <a:buFont typeface="Wingdings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Система диспетчеризации</a:t>
            </a:r>
          </a:p>
          <a:p>
            <a:pPr marL="615950" indent="-285750">
              <a:buFont typeface="Wingdings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Система безопасности: </a:t>
            </a:r>
            <a:r>
              <a:rPr lang="ru-RU" sz="1600" dirty="0" smtClean="0">
                <a:latin typeface="Calibri" panose="020F0502020204030204" pitchFamily="34" charset="0"/>
              </a:rPr>
              <a:t>видеонаблюдение, контроль периметра, учет </a:t>
            </a:r>
            <a:r>
              <a:rPr lang="ru-RU" sz="1600" dirty="0" smtClean="0">
                <a:latin typeface="Calibri" panose="020F0502020204030204" pitchFamily="34" charset="0"/>
              </a:rPr>
              <a:t>транспорта на КПП</a:t>
            </a:r>
          </a:p>
          <a:p>
            <a:pPr marL="615950" indent="-285750" defTabSz="622300">
              <a:buFont typeface="Wingdings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Дублирующие системы снабжения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950166" y="4457174"/>
            <a:ext cx="4304834" cy="1050330"/>
            <a:chOff x="3950166" y="4412052"/>
            <a:chExt cx="4304834" cy="1050330"/>
          </a:xfrm>
        </p:grpSpPr>
        <p:sp>
          <p:nvSpPr>
            <p:cNvPr id="15" name="TextBox 14"/>
            <p:cNvSpPr txBox="1"/>
            <p:nvPr/>
          </p:nvSpPr>
          <p:spPr>
            <a:xfrm>
              <a:off x="4103032" y="4539052"/>
              <a:ext cx="415196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800" dirty="0" smtClean="0"/>
                <a:t>Всё оборудование должно быть спроектировано и установлено еще на этапе строительства</a:t>
              </a:r>
              <a:endParaRPr lang="ru-RU" sz="18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50166" y="4412052"/>
              <a:ext cx="20413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buNone/>
              </a:pP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417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17919E-6 L -0.59358 -3.1791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821E-6 L -0.59323 -3.4682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2708" y="1054841"/>
            <a:ext cx="858129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800" dirty="0">
                <a:latin typeface="Calibri" panose="020F0502020204030204" pitchFamily="34" charset="0"/>
              </a:rPr>
              <a:t>Оптимизация операционных расходов в условиях </a:t>
            </a:r>
            <a:r>
              <a:rPr lang="ru-RU" sz="1800" dirty="0" smtClean="0">
                <a:latin typeface="Calibri" panose="020F0502020204030204" pitchFamily="34" charset="0"/>
              </a:rPr>
              <a:t>кризиса:</a:t>
            </a:r>
          </a:p>
          <a:p>
            <a:pPr>
              <a:buNone/>
            </a:pPr>
            <a:endParaRPr lang="ru-RU" sz="18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latin typeface="Calibri" panose="020F0502020204030204" pitchFamily="34" charset="0"/>
              </a:rPr>
              <a:t>90% всех затрат в рублях – нет возможности для оптимизации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Calibri" panose="020F0502020204030204" pitchFamily="34" charset="0"/>
              </a:rPr>
              <a:t>Увеличение площади Комплекса ведет к уменьшению доли Арендатора в затратах.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Calibri" panose="020F0502020204030204" pitchFamily="34" charset="0"/>
              </a:rPr>
              <a:t>Все конструктивные элементы, ведущие к оптимизации </a:t>
            </a:r>
            <a:r>
              <a:rPr lang="en-US" sz="1800" dirty="0" smtClean="0">
                <a:latin typeface="Calibri" panose="020F0502020204030204" pitchFamily="34" charset="0"/>
              </a:rPr>
              <a:t>OpEx, </a:t>
            </a:r>
            <a:r>
              <a:rPr lang="ru-RU" sz="1800" dirty="0" smtClean="0">
                <a:latin typeface="Calibri" panose="020F0502020204030204" pitchFamily="34" charset="0"/>
              </a:rPr>
              <a:t>должны быть:</a:t>
            </a:r>
          </a:p>
          <a:p>
            <a:pPr marL="641350" indent="-285750">
              <a:buFont typeface="Arial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Спроектированы и установлены на этапе строительства</a:t>
            </a:r>
          </a:p>
          <a:p>
            <a:pPr marL="641350" indent="-285750">
              <a:buFont typeface="Arial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Выполнены с использованием качественного инженерного оборудования</a:t>
            </a:r>
            <a:endParaRPr lang="ru-RU" sz="1800" dirty="0">
              <a:latin typeface="Calibri" panose="020F0502020204030204" pitchFamily="34" charset="0"/>
            </a:endParaRPr>
          </a:p>
          <a:p>
            <a:pPr>
              <a:buNone/>
            </a:pPr>
            <a:endParaRPr lang="ru-RU" sz="1800" dirty="0">
              <a:latin typeface="Calibri" panose="020F0502020204030204" pitchFamily="34" charset="0"/>
            </a:endParaRPr>
          </a:p>
          <a:p>
            <a:pPr>
              <a:buNone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0" lvl="1">
              <a:buNone/>
            </a:pPr>
            <a:endParaRPr lang="ru-RU" sz="1800" dirty="0">
              <a:latin typeface="Calibri" panose="020F0502020204030204" pitchFamily="34" charset="0"/>
            </a:endParaRPr>
          </a:p>
          <a:p>
            <a:pPr lvl="1">
              <a:buNone/>
            </a:pPr>
            <a:endParaRPr lang="ru-RU" sz="1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5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Состав Арендных Платежей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95563555"/>
              </p:ext>
            </p:extLst>
          </p:nvPr>
        </p:nvGraphicFramePr>
        <p:xfrm>
          <a:off x="2795156" y="1422890"/>
          <a:ext cx="4759036" cy="40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01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Базовая Арендная Плата</a:t>
            </a:r>
            <a:endParaRPr lang="ru-RU" sz="28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36545" y="1480317"/>
            <a:ext cx="1923130" cy="961565"/>
            <a:chOff x="2281518" y="3319489"/>
            <a:chExt cx="1923130" cy="96156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81518" y="3319489"/>
              <a:ext cx="1923130" cy="96156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309681" y="3347652"/>
              <a:ext cx="1866804" cy="905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 smtClean="0">
                  <a:latin typeface="Calibri" panose="020F0502020204030204" pitchFamily="34" charset="0"/>
                </a:rPr>
                <a:t>Для потенциальных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dirty="0" smtClean="0">
                  <a:latin typeface="Calibri" panose="020F0502020204030204" pitchFamily="34" charset="0"/>
                </a:rPr>
                <a:t>арендаторов</a:t>
              </a:r>
              <a:endParaRPr lang="ru-RU" sz="18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6545" y="2779951"/>
            <a:ext cx="1923130" cy="961565"/>
            <a:chOff x="4825723" y="3319489"/>
            <a:chExt cx="1923130" cy="9615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825723" y="3319489"/>
              <a:ext cx="1923130" cy="96156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853886" y="3347652"/>
              <a:ext cx="1866804" cy="905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 smtClean="0">
                  <a:latin typeface="Calibri" panose="020F0502020204030204" pitchFamily="34" charset="0"/>
                </a:rPr>
                <a:t>Для текущих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dirty="0" smtClean="0">
                  <a:latin typeface="Calibri" panose="020F0502020204030204" pitchFamily="34" charset="0"/>
                </a:rPr>
                <a:t>арендаторов</a:t>
              </a:r>
              <a:endParaRPr lang="ru-RU" sz="1800" kern="12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 bwMode="auto">
          <a:xfrm flipH="1">
            <a:off x="1246909" y="2587336"/>
            <a:ext cx="7491847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3298137" y="4499270"/>
            <a:ext cx="914400" cy="914400"/>
          </a:xfrm>
          <a:prstGeom prst="lin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473292" y="1398056"/>
            <a:ext cx="1649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/>
              <a:t>В</a:t>
            </a:r>
            <a:r>
              <a:rPr lang="ru-RU" dirty="0" smtClean="0"/>
              <a:t>озможность предоставить АП в рублях</a:t>
            </a:r>
            <a:r>
              <a:rPr lang="en-US" dirty="0" smtClean="0"/>
              <a:t> / </a:t>
            </a:r>
            <a:r>
              <a:rPr lang="ru-RU" dirty="0" smtClean="0"/>
              <a:t>долларах по фиксированному курсу на первый год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531347" y="5425565"/>
            <a:ext cx="203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000" b="1" dirty="0" smtClean="0"/>
              <a:t>Арендодатель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722744" y="542717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000" dirty="0" smtClean="0"/>
              <a:t>Клиент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058554" y="5423142"/>
            <a:ext cx="1313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000" dirty="0" smtClean="0"/>
              <a:t>Инвестор</a:t>
            </a:r>
            <a:endParaRPr lang="ru-RU" sz="2000" dirty="0"/>
          </a:p>
        </p:txBody>
      </p:sp>
      <p:cxnSp>
        <p:nvCxnSpPr>
          <p:cNvPr id="39" name="Прямая со стрелкой 38"/>
          <p:cNvCxnSpPr>
            <a:stCxn id="34" idx="1"/>
            <a:endCxn id="33" idx="3"/>
          </p:cNvCxnSpPr>
          <p:nvPr/>
        </p:nvCxnSpPr>
        <p:spPr bwMode="auto">
          <a:xfrm flipH="1" flipV="1">
            <a:off x="5568892" y="5625620"/>
            <a:ext cx="1153852" cy="1609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я со стрелкой 39"/>
          <p:cNvCxnSpPr>
            <a:stCxn id="33" idx="1"/>
            <a:endCxn id="35" idx="3"/>
          </p:cNvCxnSpPr>
          <p:nvPr/>
        </p:nvCxnSpPr>
        <p:spPr bwMode="auto">
          <a:xfrm flipH="1" flipV="1">
            <a:off x="2372375" y="5623197"/>
            <a:ext cx="1158972" cy="24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416955834"/>
              </p:ext>
            </p:extLst>
          </p:nvPr>
        </p:nvGraphicFramePr>
        <p:xfrm>
          <a:off x="2795156" y="1422890"/>
          <a:ext cx="4759036" cy="40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473292" y="2749522"/>
            <a:ext cx="20110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/>
              <a:t>Долларовый инвестор    + </a:t>
            </a:r>
          </a:p>
          <a:p>
            <a:pPr algn="ctr">
              <a:buNone/>
            </a:pPr>
            <a:r>
              <a:rPr lang="ru-RU" dirty="0" smtClean="0"/>
              <a:t>договор аренды в залоге = </a:t>
            </a:r>
          </a:p>
          <a:p>
            <a:pPr algn="ctr">
              <a:buNone/>
            </a:pPr>
            <a:r>
              <a:rPr lang="ru-RU" dirty="0" smtClean="0"/>
              <a:t>нет возможности перейти в рубли</a:t>
            </a:r>
          </a:p>
        </p:txBody>
      </p:sp>
    </p:spTree>
    <p:extLst>
      <p:ext uri="{BB962C8B-B14F-4D97-AF65-F5344CB8AC3E}">
        <p14:creationId xmlns:p14="http://schemas.microsoft.com/office/powerpoint/2010/main" val="316577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18611 -0.1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Graphic spid="38" grpId="0">
        <p:bldAsOne/>
      </p:bldGraphic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Оптимизация коммунальных платежей</a:t>
            </a:r>
            <a:endParaRPr lang="ru-RU" sz="2800" dirty="0"/>
          </a:p>
        </p:txBody>
      </p:sp>
      <p:sp>
        <p:nvSpPr>
          <p:cNvPr id="5" name="Rounded Rectangle 3"/>
          <p:cNvSpPr/>
          <p:nvPr/>
        </p:nvSpPr>
        <p:spPr bwMode="auto">
          <a:xfrm>
            <a:off x="511463" y="3738418"/>
            <a:ext cx="2117437" cy="1111829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55696916"/>
              </p:ext>
            </p:extLst>
          </p:nvPr>
        </p:nvGraphicFramePr>
        <p:xfrm>
          <a:off x="4496956" y="592398"/>
          <a:ext cx="4759036" cy="40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18802"/>
              </p:ext>
            </p:extLst>
          </p:nvPr>
        </p:nvGraphicFramePr>
        <p:xfrm>
          <a:off x="4920462" y="775825"/>
          <a:ext cx="3984548" cy="4199476"/>
        </p:xfrm>
        <a:graphic>
          <a:graphicData uri="http://schemas.openxmlformats.org/drawingml/2006/table">
            <a:tbl>
              <a:tblPr firstRow="1" bandRow="1"/>
              <a:tblGrid>
                <a:gridCol w="3984548"/>
              </a:tblGrid>
              <a:tr h="269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Коммунальные</a:t>
                      </a:r>
                      <a:r>
                        <a:rPr lang="ru-RU" sz="15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платежи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69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Электроэнергия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80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Использование современных     осветительных приборов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6450" indent="-1841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Использование датчиков движения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Теплоснабжения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95350" indent="-2730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Качественные материалы для снижения </a:t>
                      </a:r>
                      <a:r>
                        <a:rPr lang="ru-RU" sz="15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теплопотери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80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Качественное инженерное  оборудование в доковых зонах</a:t>
                      </a:r>
                    </a:p>
                    <a:p>
                      <a:pPr marL="9080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627380" algn="l"/>
                        </a:tabLs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Современное оборудование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котельных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5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Водоснабжения</a:t>
                      </a:r>
                      <a:endParaRPr lang="ru-RU" sz="15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0" indent="-2794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Использование </a:t>
                      </a:r>
                      <a:r>
                        <a:rPr lang="ru-RU" sz="15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пурифайеров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36863" y="5207000"/>
            <a:ext cx="7946737" cy="923330"/>
            <a:chOff x="536863" y="5207000"/>
            <a:chExt cx="7946737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939800" y="5410200"/>
              <a:ext cx="754380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800" dirty="0" smtClean="0"/>
                <a:t>Всё оборудование должно быть спроектировано и установлено еще на этапе строительства</a:t>
              </a:r>
              <a:endParaRPr lang="ru-RU" sz="18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36863" y="5207000"/>
              <a:ext cx="4154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buNone/>
              </a:pP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36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43472 0.0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30870185"/>
              </p:ext>
            </p:extLst>
          </p:nvPr>
        </p:nvGraphicFramePr>
        <p:xfrm>
          <a:off x="519545" y="922598"/>
          <a:ext cx="4759036" cy="40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Состав </a:t>
            </a:r>
            <a:r>
              <a:rPr lang="ru-RU" sz="2800" dirty="0" smtClean="0"/>
              <a:t>Операционных Расходов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07037"/>
              </p:ext>
            </p:extLst>
          </p:nvPr>
        </p:nvGraphicFramePr>
        <p:xfrm>
          <a:off x="4920462" y="775825"/>
          <a:ext cx="3984548" cy="5642898"/>
        </p:xfrm>
        <a:graphic>
          <a:graphicData uri="http://schemas.openxmlformats.org/drawingml/2006/table">
            <a:tbl>
              <a:tblPr firstRow="1" bandRow="1"/>
              <a:tblGrid>
                <a:gridCol w="3984548"/>
              </a:tblGrid>
              <a:tr h="342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Операционные расходы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908544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Техническая эксплуатация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       (Facilit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y Maintenance)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Техническая эксплуатация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Внешняя уборка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Безопасность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Налоги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Земельный налог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Имущественный налог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 Страхование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Имущественное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Ответственность перед 3-ми лицами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 Отчисления 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в фонд капитального ремонта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 Вознаграждение 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Управляющей Компании </a:t>
                      </a: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(</a:t>
                      </a: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Property Management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6. Прочее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Плата за сервитут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Экологические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платежи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ounded Rectangle 3"/>
          <p:cNvSpPr/>
          <p:nvPr/>
        </p:nvSpPr>
        <p:spPr bwMode="auto">
          <a:xfrm>
            <a:off x="511463" y="3738418"/>
            <a:ext cx="2117437" cy="1111829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16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24167 -0.0018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27808"/>
              </p:ext>
            </p:extLst>
          </p:nvPr>
        </p:nvGraphicFramePr>
        <p:xfrm>
          <a:off x="4920462" y="775825"/>
          <a:ext cx="3984548" cy="5642898"/>
        </p:xfrm>
        <a:graphic>
          <a:graphicData uri="http://schemas.openxmlformats.org/drawingml/2006/table">
            <a:tbl>
              <a:tblPr firstRow="1" bandRow="1"/>
              <a:tblGrid>
                <a:gridCol w="3984548"/>
              </a:tblGrid>
              <a:tr h="342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Операционные расходы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908544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Техническая эксплуатация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       (Facilit</a:t>
                      </a:r>
                      <a:r>
                        <a:rPr lang="en-US" sz="15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y Maintenance)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Техническая эксплуатация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Внешняя уборка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Безопасность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Налоги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Земельный налог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Имущественный налог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 Страхование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Имущественное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Ответственность перед 3-ми лицами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 Отчисления 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в фонд капитального ремонта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 Вознаграждение 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Управляющей Компании </a:t>
                      </a: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(</a:t>
                      </a: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Property Management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6. Прочее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Плата за сервитут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	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Экологические</a:t>
                      </a:r>
                      <a:r>
                        <a:rPr lang="ru-RU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платежи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Динамика </a:t>
            </a:r>
            <a:r>
              <a:rPr lang="ru-RU" sz="2800" dirty="0"/>
              <a:t>Операционных Расходов</a:t>
            </a:r>
          </a:p>
        </p:txBody>
      </p:sp>
      <p:sp>
        <p:nvSpPr>
          <p:cNvPr id="7" name="Rounded Rectangle 3"/>
          <p:cNvSpPr/>
          <p:nvPr/>
        </p:nvSpPr>
        <p:spPr bwMode="auto">
          <a:xfrm>
            <a:off x="602673" y="1207549"/>
            <a:ext cx="5122718" cy="264957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5818907" y="1527465"/>
            <a:ext cx="412315" cy="229815"/>
          </a:xfrm>
          <a:prstGeom prst="right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818907" y="5571085"/>
            <a:ext cx="412315" cy="229815"/>
          </a:xfrm>
          <a:prstGeom prst="right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5789875" y="4695910"/>
            <a:ext cx="412315" cy="229815"/>
          </a:xfrm>
          <a:prstGeom prst="right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 rot="20140425">
            <a:off x="5818905" y="5000446"/>
            <a:ext cx="412315" cy="229815"/>
          </a:xfrm>
          <a:prstGeom prst="right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 rot="20140425">
            <a:off x="5789876" y="3198505"/>
            <a:ext cx="412315" cy="229815"/>
          </a:xfrm>
          <a:prstGeom prst="right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 rot="20140425">
            <a:off x="5818904" y="3792934"/>
            <a:ext cx="412315" cy="229815"/>
          </a:xfrm>
          <a:prstGeom prst="rightArrow">
            <a:avLst/>
          </a:prstGeom>
          <a:solidFill>
            <a:srgbClr val="C60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 rot="900000">
            <a:off x="5796192" y="3503042"/>
            <a:ext cx="412315" cy="229815"/>
          </a:xfrm>
          <a:prstGeom prst="rightArrow">
            <a:avLst/>
          </a:prstGeom>
          <a:solidFill>
            <a:srgbClr val="C6013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1125" marR="0" indent="-111125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46792"/>
              </p:ext>
            </p:extLst>
          </p:nvPr>
        </p:nvGraphicFramePr>
        <p:xfrm>
          <a:off x="614729" y="757898"/>
          <a:ext cx="5082687" cy="572826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892560"/>
                <a:gridCol w="1190127"/>
              </a:tblGrid>
              <a:tr h="40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Arial"/>
                        </a:rPr>
                        <a:t>Руб./кв.м/год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E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Итого: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4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38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95" marR="62195" marT="33689" marB="336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89873" y="2257505"/>
            <a:ext cx="3715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60136"/>
                </a:solidFill>
              </a:rPr>
              <a:t>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6013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2768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48524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Способы оптимизации </a:t>
            </a:r>
            <a:r>
              <a:rPr lang="ru-RU" sz="2800" dirty="0" err="1" smtClean="0"/>
              <a:t>ОрЕх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2099" y="877039"/>
            <a:ext cx="8249393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None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358775" indent="-358775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На размер Операционных Расходов влияют:</a:t>
            </a:r>
          </a:p>
          <a:p>
            <a:pPr marL="358775" indent="-358775">
              <a:buNone/>
            </a:pPr>
            <a:endParaRPr lang="ru-RU" sz="1800" dirty="0">
              <a:latin typeface="Calibri" panose="020F0502020204030204" pitchFamily="34" charset="0"/>
            </a:endParaRPr>
          </a:p>
          <a:p>
            <a:pPr marL="358775" indent="-358775">
              <a:buAutoNum type="arabicPeriod"/>
            </a:pPr>
            <a:r>
              <a:rPr lang="ru-RU" sz="1800" dirty="0" smtClean="0">
                <a:latin typeface="Calibri" panose="020F0502020204030204" pitchFamily="34" charset="0"/>
              </a:rPr>
              <a:t>Принцип определения </a:t>
            </a:r>
            <a:r>
              <a:rPr lang="ru-RU" sz="1800" dirty="0" err="1" smtClean="0">
                <a:latin typeface="Calibri" panose="020F0502020204030204" pitchFamily="34" charset="0"/>
              </a:rPr>
              <a:t>ОрЕх</a:t>
            </a:r>
            <a:endParaRPr lang="ru-RU" sz="1800" dirty="0" smtClean="0">
              <a:latin typeface="Calibri" panose="020F0502020204030204" pitchFamily="34" charset="0"/>
            </a:endParaRPr>
          </a:p>
          <a:p>
            <a:pPr marL="358775" indent="-358775">
              <a:buAutoNum type="arabicPeriod"/>
            </a:pPr>
            <a:r>
              <a:rPr lang="ru-RU" sz="1800" dirty="0" smtClean="0">
                <a:latin typeface="Calibri" panose="020F0502020204030204" pitchFamily="34" charset="0"/>
              </a:rPr>
              <a:t>Масштаб складского проекта, количество резидентов</a:t>
            </a:r>
          </a:p>
          <a:p>
            <a:pPr marL="358775" indent="-358775">
              <a:buAutoNum type="arabicPeriod"/>
            </a:pPr>
            <a:r>
              <a:rPr lang="ru-RU" sz="1800" dirty="0" smtClean="0">
                <a:latin typeface="Calibri" panose="020F0502020204030204" pitchFamily="34" charset="0"/>
              </a:rPr>
              <a:t>Оптимизация каждой статьи затрат </a:t>
            </a:r>
            <a:r>
              <a:rPr lang="ru-RU" sz="1800" dirty="0" err="1" smtClean="0">
                <a:latin typeface="Calibri" panose="020F0502020204030204" pitchFamily="34" charset="0"/>
              </a:rPr>
              <a:t>ОрЕх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01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Принцип определения </a:t>
            </a:r>
            <a:r>
              <a:rPr lang="ru-RU" sz="2800" dirty="0" err="1" smtClean="0"/>
              <a:t>ОрЕх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556451" y="988341"/>
            <a:ext cx="945380" cy="836363"/>
            <a:chOff x="83753" y="573002"/>
            <a:chExt cx="945380" cy="83636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3753" y="573002"/>
              <a:ext cx="945380" cy="836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8249" y="597498"/>
              <a:ext cx="896388" cy="787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smtClean="0"/>
                <a:t>+</a:t>
              </a:r>
              <a:endParaRPr lang="ru-RU" sz="36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99626" y="988341"/>
            <a:ext cx="945380" cy="836363"/>
            <a:chOff x="83753" y="573002"/>
            <a:chExt cx="945380" cy="83636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3753" y="573002"/>
              <a:ext cx="945380" cy="836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8249" y="597498"/>
              <a:ext cx="896388" cy="787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dirty="0"/>
                <a:t>-</a:t>
              </a:r>
              <a:endParaRPr lang="ru-RU" sz="36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18968" y="2448501"/>
            <a:ext cx="945380" cy="836363"/>
            <a:chOff x="83753" y="573002"/>
            <a:chExt cx="945380" cy="83636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3753" y="573002"/>
              <a:ext cx="945380" cy="836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08249" y="597498"/>
              <a:ext cx="896388" cy="787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 smtClean="0"/>
                <a:t>Open Book</a:t>
              </a:r>
              <a:endParaRPr lang="ru-RU" sz="23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689940" y="4200018"/>
            <a:ext cx="945380" cy="836363"/>
            <a:chOff x="88334" y="2649373"/>
            <a:chExt cx="945380" cy="83636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8334" y="2649373"/>
              <a:ext cx="945380" cy="836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12830" y="2673869"/>
              <a:ext cx="896388" cy="787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smtClean="0"/>
                <a:t>FIX</a:t>
              </a:r>
              <a:endParaRPr lang="ru-RU" sz="24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51199" y="2405019"/>
            <a:ext cx="161108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None/>
            </a:pPr>
            <a:r>
              <a:rPr lang="ru-RU" sz="1800" dirty="0">
                <a:latin typeface="Calibri" panose="020F0502020204030204" pitchFamily="34" charset="0"/>
              </a:rPr>
              <a:t>Возможно снижение </a:t>
            </a:r>
            <a:r>
              <a:rPr lang="ru-RU" sz="1800" dirty="0" smtClean="0">
                <a:latin typeface="Calibri" panose="020F0502020204030204" pitchFamily="34" charset="0"/>
              </a:rPr>
              <a:t>суммы затрат</a:t>
            </a:r>
            <a:endParaRPr lang="ru-RU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2882" y="4033423"/>
            <a:ext cx="197251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None/>
            </a:pPr>
            <a:r>
              <a:rPr lang="ru-RU" sz="1800" dirty="0">
                <a:latin typeface="Calibri" panose="020F0502020204030204" pitchFamily="34" charset="0"/>
              </a:rPr>
              <a:t>Проще планировать расходы </a:t>
            </a:r>
            <a:r>
              <a:rPr lang="ru-RU" sz="1600" dirty="0">
                <a:latin typeface="Calibri" panose="020F0502020204030204" pitchFamily="34" charset="0"/>
              </a:rPr>
              <a:t>(бюджетирование)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371306" y="2405017"/>
            <a:ext cx="24020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Документальное обоснование </a:t>
            </a:r>
            <a:r>
              <a:rPr lang="ru-RU" sz="1800" dirty="0">
                <a:latin typeface="Calibri" panose="020F0502020204030204" pitchFamily="34" charset="0"/>
              </a:rPr>
              <a:t>всех затрат</a:t>
            </a:r>
            <a:endParaRPr lang="ru-RU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5342730" y="4132863"/>
            <a:ext cx="2459166" cy="14850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Наличие ежегодной фиксированной индексации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ru-RU" sz="1600" dirty="0" smtClean="0">
                <a:latin typeface="Calibri" panose="020F0502020204030204" pitchFamily="34" charset="0"/>
              </a:rPr>
              <a:t>В </a:t>
            </a:r>
            <a:r>
              <a:rPr lang="ru-RU" sz="1600" dirty="0">
                <a:latin typeface="Calibri" panose="020F0502020204030204" pitchFamily="34" charset="0"/>
              </a:rPr>
              <a:t>2015 году уровень ИПЦ прогнозируется 15</a:t>
            </a:r>
            <a:r>
              <a:rPr lang="ru-RU" sz="1600" dirty="0" smtClean="0">
                <a:latin typeface="Calibri" panose="020F0502020204030204" pitchFamily="34" charset="0"/>
              </a:rPr>
              <a:t>%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1689940" y="3678382"/>
            <a:ext cx="665396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5302513" y="988341"/>
            <a:ext cx="0" cy="522387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3100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W:\General\Photos and Images\South Gate Aerial Images\SGIP aerial photos 2014-08\Selected - Long list\DSC030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4680" r="19783" b="28545"/>
          <a:stretch/>
        </p:blipFill>
        <p:spPr bwMode="auto">
          <a:xfrm>
            <a:off x="350736" y="3196101"/>
            <a:ext cx="6520212" cy="33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General\Photos and Images\South Gate Aerial Images\SGIP aerial photos 2013-07\Selected - Long List - Raw Images\IMG_14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27340" r="13578" b="14544"/>
          <a:stretch/>
        </p:blipFill>
        <p:spPr bwMode="auto">
          <a:xfrm>
            <a:off x="454184" y="1117862"/>
            <a:ext cx="3460174" cy="18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Влияние масштаба Комплекса на </a:t>
            </a:r>
            <a:r>
              <a:rPr lang="ru-RU" sz="2800" dirty="0" err="1" smtClean="0"/>
              <a:t>ОрЕх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69375" y="1028692"/>
            <a:ext cx="50395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None/>
            </a:pPr>
            <a:r>
              <a:rPr lang="ru-RU" sz="1600" dirty="0" smtClean="0">
                <a:latin typeface="Calibri" panose="020F0502020204030204" pitchFamily="34" charset="0"/>
              </a:rPr>
              <a:t>Принципы разнесения затрат</a:t>
            </a:r>
            <a:r>
              <a:rPr lang="en-US" sz="1600" dirty="0" smtClean="0">
                <a:latin typeface="Calibri" panose="020F0502020204030204" pitchFamily="34" charset="0"/>
              </a:rPr>
              <a:t>: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68288">
              <a:buNone/>
            </a:pPr>
            <a:r>
              <a:rPr lang="en-US" sz="1600" dirty="0">
                <a:latin typeface="Calibri" panose="020F0502020204030204" pitchFamily="34" charset="0"/>
              </a:rPr>
              <a:t>1.	</a:t>
            </a:r>
            <a:r>
              <a:rPr lang="ru-RU" sz="1600" dirty="0" smtClean="0">
                <a:latin typeface="Calibri" panose="020F0502020204030204" pitchFamily="34" charset="0"/>
              </a:rPr>
              <a:t>Все Операционные Расходы должны быть распределены между Арендаторами Комплекса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68288">
              <a:buNone/>
            </a:pPr>
            <a:r>
              <a:rPr lang="en-US" sz="1600" dirty="0">
                <a:latin typeface="Calibri" panose="020F0502020204030204" pitchFamily="34" charset="0"/>
              </a:rPr>
              <a:t>2.	</a:t>
            </a:r>
            <a:r>
              <a:rPr lang="ru-RU" sz="1600" dirty="0" smtClean="0">
                <a:latin typeface="Calibri" panose="020F0502020204030204" pitchFamily="34" charset="0"/>
              </a:rPr>
              <a:t>Расходы на Комплекс делятся на всех Арендаторов пропорционально площади ВОМА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68288">
              <a:buAutoNum type="arabicPeriod" startAt="4"/>
            </a:pPr>
            <a:r>
              <a:rPr lang="ru-RU" sz="1600" dirty="0" smtClean="0">
                <a:latin typeface="Calibri" panose="020F0502020204030204" pitchFamily="34" charset="0"/>
              </a:rPr>
              <a:t>Расходы на Здание делятся между Арендаторами Здания пропорционально ВОМА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2470" y="839678"/>
            <a:ext cx="1304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20 000 кв.м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7943" y="3105440"/>
            <a:ext cx="14338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350 000 кв.м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56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Credit Bank Moscow - draf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aphic2">
      <a:majorFont>
        <a:latin typeface="Myriad Headlin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6013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1125" marR="0" indent="-111125" algn="l" defTabSz="915988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1125" marR="0" indent="-111125" algn="l" defTabSz="915988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CA" sz="12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aphic2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19191"/>
        </a:accent1>
        <a:accent2>
          <a:srgbClr val="DADADA"/>
        </a:accent2>
        <a:accent3>
          <a:srgbClr val="FFFFFF"/>
        </a:accent3>
        <a:accent4>
          <a:srgbClr val="000000"/>
        </a:accent4>
        <a:accent5>
          <a:srgbClr val="C7C7C7"/>
        </a:accent5>
        <a:accent6>
          <a:srgbClr val="C5C5C5"/>
        </a:accent6>
        <a:hlink>
          <a:srgbClr val="919191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ic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ic2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phic2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ic2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ic2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ic2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phic2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UniCredit Bank Moscow - draft</Template>
  <TotalTime>22153</TotalTime>
  <Words>1079</Words>
  <Application>Microsoft Office PowerPoint</Application>
  <PresentationFormat>Экран (4:3)</PresentationFormat>
  <Paragraphs>678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UniCredit Bank Moscow - draft</vt:lpstr>
      <vt:lpstr>Оптимизация операционных расходов в условиях антикризисного управления</vt:lpstr>
      <vt:lpstr>Состав Арендных Платежей</vt:lpstr>
      <vt:lpstr>Базовая Арендная Плата</vt:lpstr>
      <vt:lpstr>Оптимизация коммунальных платежей</vt:lpstr>
      <vt:lpstr>Состав Операционных Расходов</vt:lpstr>
      <vt:lpstr>Динамика Операционных Расходов</vt:lpstr>
      <vt:lpstr>Способы оптимизации ОрЕх</vt:lpstr>
      <vt:lpstr>Принцип определения ОрЕх</vt:lpstr>
      <vt:lpstr>Влияние масштаба Комплекса на ОрЕх</vt:lpstr>
      <vt:lpstr>Влияние масштаба Комплекса на ОрЕх</vt:lpstr>
      <vt:lpstr>Влияние масштаба Комплекса на ОрЕх</vt:lpstr>
      <vt:lpstr>Оптимизация состава ОрЕх</vt:lpstr>
      <vt:lpstr>Оптимизация состава ОрЕх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Gate Industrial Park</dc:title>
  <dc:creator>Artem Pichugov</dc:creator>
  <cp:lastModifiedBy>Dmitry Baturin</cp:lastModifiedBy>
  <cp:revision>589</cp:revision>
  <cp:lastPrinted>2015-04-21T15:48:01Z</cp:lastPrinted>
  <dcterms:created xsi:type="dcterms:W3CDTF">2012-01-21T14:18:43Z</dcterms:created>
  <dcterms:modified xsi:type="dcterms:W3CDTF">2015-04-22T17:27:17Z</dcterms:modified>
</cp:coreProperties>
</file>