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3"/>
  </p:notesMasterIdLst>
  <p:sldIdLst>
    <p:sldId id="259" r:id="rId3"/>
    <p:sldId id="323" r:id="rId4"/>
    <p:sldId id="324" r:id="rId5"/>
    <p:sldId id="329" r:id="rId6"/>
    <p:sldId id="330" r:id="rId7"/>
    <p:sldId id="331" r:id="rId8"/>
    <p:sldId id="332" r:id="rId9"/>
    <p:sldId id="333" r:id="rId10"/>
    <p:sldId id="334" r:id="rId11"/>
    <p:sldId id="326" r:id="rId12"/>
  </p:sldIdLst>
  <p:sldSz cx="9144000" cy="6858000" type="screen4x3"/>
  <p:notesSz cx="6797675" cy="9926638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22B3079-C9A8-4B4B-9D8C-B02EAAD12F0F}">
          <p14:sldIdLst>
            <p14:sldId id="259"/>
            <p14:sldId id="323"/>
            <p14:sldId id="324"/>
            <p14:sldId id="329"/>
            <p14:sldId id="330"/>
            <p14:sldId id="331"/>
            <p14:sldId id="332"/>
            <p14:sldId id="333"/>
            <p14:sldId id="334"/>
            <p14:sldId id="326"/>
          </p14:sldIdLst>
        </p14:section>
        <p14:section name="Раздел без заголовка" id="{577262A9-E25E-4D21-8A1A-82D80207124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AGV" initials="" lastIdx="7" clrIdx="0"/>
  <p:cmAuthor id="1" name="Josef Krupík" initials="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8703"/>
    <a:srgbClr val="DEC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7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8" y="9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38F38-398B-47C7-9786-F025843EB5B5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FA2F9-F450-4A65-B3E6-B882F85C5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85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PRA-CKJ033-20070131-16342P1E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148E32-9C80-4490-9821-1D9BA7A4B449}" type="slidenum">
              <a:rPr lang="en-US" altLang="ru-RU">
                <a:latin typeface="Calibri" panose="020F0502020204030204" pitchFamily="34" charset="0"/>
              </a:rPr>
              <a:pPr eaLnBrk="1" hangingPunct="1"/>
              <a:t>2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393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246313" y="1271588"/>
            <a:ext cx="11247438" cy="8434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812800" y="366713"/>
            <a:ext cx="5637213" cy="32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7652" name="Нижний колонтитул 3"/>
          <p:cNvSpPr txBox="1">
            <a:spLocks noGrp="1"/>
          </p:cNvSpPr>
          <p:nvPr/>
        </p:nvSpPr>
        <p:spPr bwMode="auto">
          <a:xfrm>
            <a:off x="4176713" y="109538"/>
            <a:ext cx="24145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19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ru-RU" sz="800"/>
              <a:t>PPF Group, leading Financial Group in CEE and CIS</a:t>
            </a:r>
          </a:p>
        </p:txBody>
      </p:sp>
      <p:sp>
        <p:nvSpPr>
          <p:cNvPr id="27653" name="Номер слайда 4"/>
          <p:cNvSpPr txBox="1">
            <a:spLocks noGrp="1"/>
          </p:cNvSpPr>
          <p:nvPr/>
        </p:nvSpPr>
        <p:spPr bwMode="auto">
          <a:xfrm>
            <a:off x="6053138" y="9493250"/>
            <a:ext cx="5381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19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71969C9-7637-4656-81F4-16B24D697E32}" type="slidenum">
              <a:rPr lang="en-US" altLang="ru-RU" sz="1200"/>
              <a:pPr algn="r" eaLnBrk="1" hangingPunct="1"/>
              <a:t>3</a:t>
            </a:fld>
            <a:endParaRPr lang="en-US" altLang="ru-RU" sz="1200"/>
          </a:p>
        </p:txBody>
      </p:sp>
    </p:spTree>
    <p:extLst>
      <p:ext uri="{BB962C8B-B14F-4D97-AF65-F5344CB8AC3E}">
        <p14:creationId xmlns:p14="http://schemas.microsoft.com/office/powerpoint/2010/main" val="2797676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78F82-16D1-4036-8154-3F60AEE621F2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927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E0EDE5-EE45-40F0-916C-22D99D1C293B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9300"/>
            <a:ext cx="4989513" cy="3741738"/>
          </a:xfrm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41863"/>
            <a:ext cx="5438775" cy="4491037"/>
          </a:xfrm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4704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D6A65D-0A96-425B-B9FA-FF6C76E7980B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41863"/>
            <a:ext cx="5438775" cy="4491037"/>
          </a:xfrm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9340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D6A65D-0A96-425B-B9FA-FF6C76E7980B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41863"/>
            <a:ext cx="5438775" cy="4491037"/>
          </a:xfrm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7705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A8105E8-DAB5-4453-9051-CCF659D83DFB}" type="slidenum">
              <a:rPr lang="ru-RU" altLang="ru-RU">
                <a:latin typeface="Arial" panose="020B0604020202020204" pitchFamily="34" charset="0"/>
              </a:rPr>
              <a:pPr eaLnBrk="1" hangingPunct="1"/>
              <a:t>10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09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 userDrawn="1"/>
        </p:nvSpPr>
        <p:spPr>
          <a:xfrm>
            <a:off x="0" y="-1588"/>
            <a:ext cx="319088" cy="6858001"/>
          </a:xfrm>
          <a:prstGeom prst="rect">
            <a:avLst/>
          </a:prstGeom>
          <a:solidFill>
            <a:srgbClr val="009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algn="ctr" defTabSz="914246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Obdélník 7"/>
          <p:cNvSpPr/>
          <p:nvPr userDrawn="1"/>
        </p:nvSpPr>
        <p:spPr>
          <a:xfrm rot="5400000">
            <a:off x="4568031" y="289720"/>
            <a:ext cx="327025" cy="8824912"/>
          </a:xfrm>
          <a:prstGeom prst="rect">
            <a:avLst/>
          </a:prstGeom>
          <a:solidFill>
            <a:srgbClr val="00C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algn="ctr" defTabSz="914246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Obdélník 8"/>
          <p:cNvSpPr/>
          <p:nvPr userDrawn="1"/>
        </p:nvSpPr>
        <p:spPr>
          <a:xfrm>
            <a:off x="319088" y="0"/>
            <a:ext cx="8824912" cy="4538663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algn="ctr" defTabSz="914246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Obdélník 9"/>
          <p:cNvSpPr/>
          <p:nvPr userDrawn="1"/>
        </p:nvSpPr>
        <p:spPr>
          <a:xfrm rot="5400000">
            <a:off x="4568031" y="2282032"/>
            <a:ext cx="327025" cy="8824912"/>
          </a:xfrm>
          <a:prstGeom prst="rect">
            <a:avLst/>
          </a:prstGeom>
          <a:solidFill>
            <a:srgbClr val="ACA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algn="ctr" defTabSz="914246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8672" y="489775"/>
            <a:ext cx="8186659" cy="837452"/>
          </a:xfrm>
        </p:spPr>
        <p:txBody>
          <a:bodyPr anchor="t"/>
          <a:lstStyle>
            <a:lvl1pPr algn="l"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8672" y="4054304"/>
            <a:ext cx="8186659" cy="321023"/>
          </a:xfrm>
        </p:spPr>
        <p:txBody>
          <a:bodyPr rtlCol="0" anchor="b"/>
          <a:lstStyle>
            <a:lvl1pPr>
              <a:defRPr lang="cs-CZ" sz="2100" b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82600" y="1074739"/>
            <a:ext cx="8178800" cy="323165"/>
          </a:xfrm>
        </p:spPr>
        <p:txBody>
          <a:bodyPr/>
          <a:lstStyle>
            <a:lvl1pPr>
              <a:defRPr sz="2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76165" y="197485"/>
            <a:ext cx="3398838" cy="138499"/>
          </a:xfrm>
        </p:spPr>
        <p:txBody>
          <a:bodyPr/>
          <a:lstStyle>
            <a:lvl1pPr algn="r">
              <a:defRPr sz="900" i="1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41FF2-5E46-4777-ACCD-1856B3C9C6B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0060" y="1798121"/>
            <a:ext cx="8187690" cy="1107996"/>
          </a:xfrm>
        </p:spPr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82600" y="1074739"/>
            <a:ext cx="8178800" cy="323165"/>
          </a:xfrm>
        </p:spPr>
        <p:txBody>
          <a:bodyPr/>
          <a:lstStyle>
            <a:lvl1pPr>
              <a:defRPr sz="2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76165" y="197485"/>
            <a:ext cx="3398838" cy="138499"/>
          </a:xfrm>
        </p:spPr>
        <p:txBody>
          <a:bodyPr/>
          <a:lstStyle>
            <a:lvl1pPr algn="r">
              <a:defRPr sz="900" i="1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80475-C9C1-4617-ADD5-92F99B6F855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ou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0060" y="1455221"/>
            <a:ext cx="8187690" cy="1107996"/>
          </a:xfrm>
        </p:spPr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76165" y="197485"/>
            <a:ext cx="3398838" cy="138499"/>
          </a:xfrm>
        </p:spPr>
        <p:txBody>
          <a:bodyPr/>
          <a:lstStyle>
            <a:lvl1pPr algn="r">
              <a:defRPr sz="900" i="1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C7E6F-3CFE-4147-A5E7-2C6610B4DD6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5"/>
          <p:cNvSpPr/>
          <p:nvPr userDrawn="1"/>
        </p:nvSpPr>
        <p:spPr>
          <a:xfrm>
            <a:off x="8593138" y="6497638"/>
            <a:ext cx="190500" cy="1920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0B373AF4-5A38-42FE-88F8-E3B4ADA4DF01}" type="slidenum">
              <a:rPr lang="cs-CZ" altLang="ru-RU" sz="900" b="1">
                <a:solidFill>
                  <a:srgbClr val="FFFFFF"/>
                </a:solidFill>
                <a:latin typeface="Microsoft Sans Serif" panose="020B0604020202020204" pitchFamily="34" charset="0"/>
              </a:rPr>
              <a:pPr algn="ctr" eaLnBrk="1" hangingPunct="1"/>
              <a:t>‹#›</a:t>
            </a:fld>
            <a:endParaRPr lang="cs-CZ" altLang="ru-RU" sz="900" b="1">
              <a:solidFill>
                <a:srgbClr val="FFFFFF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5" name="Obdélník 2"/>
          <p:cNvSpPr/>
          <p:nvPr userDrawn="1"/>
        </p:nvSpPr>
        <p:spPr>
          <a:xfrm>
            <a:off x="7902575" y="6511925"/>
            <a:ext cx="139700" cy="141288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Obdélník 8"/>
          <p:cNvSpPr/>
          <p:nvPr userDrawn="1"/>
        </p:nvSpPr>
        <p:spPr>
          <a:xfrm>
            <a:off x="7199313" y="6534150"/>
            <a:ext cx="101600" cy="100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8" name="Přímá spojnice 14"/>
          <p:cNvCxnSpPr/>
          <p:nvPr userDrawn="1"/>
        </p:nvCxnSpPr>
        <p:spPr>
          <a:xfrm>
            <a:off x="360363" y="6588125"/>
            <a:ext cx="640715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7560000" cy="637200"/>
          </a:xfrm>
          <a:prstGeom prst="rect">
            <a:avLst/>
          </a:prstGeom>
          <a:noFill/>
        </p:spPr>
        <p:txBody>
          <a:bodyPr rtlCol="0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0" name="Zástupný symbol pro text 2"/>
          <p:cNvSpPr>
            <a:spLocks noGrp="1"/>
          </p:cNvSpPr>
          <p:nvPr>
            <p:ph idx="1"/>
          </p:nvPr>
        </p:nvSpPr>
        <p:spPr>
          <a:xfrm>
            <a:off x="360000" y="1259999"/>
            <a:ext cx="8233138" cy="5112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</a:lstStyle>
          <a:p>
            <a:pPr lvl="0"/>
            <a:r>
              <a:rPr lang="cs-CZ" dirty="0" smtClean="0"/>
              <a:t>Kliknutím lze upravit styly předlohy textu. 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56429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78672" y="573521"/>
            <a:ext cx="8186659" cy="474556"/>
          </a:xfrm>
        </p:spPr>
        <p:txBody>
          <a:bodyPr/>
          <a:lstStyle>
            <a:lvl1pPr>
              <a:defRPr sz="30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323">
              <a:defRPr smtClean="0">
                <a:latin typeface="+mj-lt"/>
              </a:defRPr>
            </a:lvl1pPr>
          </a:lstStyle>
          <a:p>
            <a:pPr>
              <a:defRPr/>
            </a:pPr>
            <a:fld id="{5021712F-A696-498D-8AA6-8566C4C1F23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5"/>
          <p:cNvSpPr/>
          <p:nvPr userDrawn="1"/>
        </p:nvSpPr>
        <p:spPr>
          <a:xfrm>
            <a:off x="8593138" y="6497638"/>
            <a:ext cx="190500" cy="1920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0B373AF4-5A38-42FE-88F8-E3B4ADA4DF01}" type="slidenum">
              <a:rPr lang="cs-CZ" altLang="ru-RU" sz="900" b="1">
                <a:solidFill>
                  <a:srgbClr val="FFFFFF"/>
                </a:solidFill>
                <a:latin typeface="Microsoft Sans Serif" panose="020B0604020202020204" pitchFamily="34" charset="0"/>
              </a:rPr>
              <a:pPr algn="ctr" eaLnBrk="1" hangingPunct="1"/>
              <a:t>‹#›</a:t>
            </a:fld>
            <a:endParaRPr lang="cs-CZ" altLang="ru-RU" sz="900" b="1">
              <a:solidFill>
                <a:srgbClr val="FFFFFF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5" name="Obdélník 2"/>
          <p:cNvSpPr/>
          <p:nvPr userDrawn="1"/>
        </p:nvSpPr>
        <p:spPr>
          <a:xfrm>
            <a:off x="7902575" y="6511925"/>
            <a:ext cx="139700" cy="141288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Obdélník 8"/>
          <p:cNvSpPr/>
          <p:nvPr userDrawn="1"/>
        </p:nvSpPr>
        <p:spPr>
          <a:xfrm>
            <a:off x="7199313" y="6534150"/>
            <a:ext cx="101600" cy="100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8" name="Přímá spojnice 14"/>
          <p:cNvCxnSpPr/>
          <p:nvPr userDrawn="1"/>
        </p:nvCxnSpPr>
        <p:spPr>
          <a:xfrm>
            <a:off x="360363" y="6588125"/>
            <a:ext cx="640715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7560000" cy="637200"/>
          </a:xfrm>
          <a:prstGeom prst="rect">
            <a:avLst/>
          </a:prstGeom>
          <a:noFill/>
        </p:spPr>
        <p:txBody>
          <a:bodyPr rtlCol="0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0" name="Zástupný symbol pro text 2"/>
          <p:cNvSpPr>
            <a:spLocks noGrp="1"/>
          </p:cNvSpPr>
          <p:nvPr>
            <p:ph idx="1"/>
          </p:nvPr>
        </p:nvSpPr>
        <p:spPr>
          <a:xfrm>
            <a:off x="360000" y="1259999"/>
            <a:ext cx="8233138" cy="5112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</a:lstStyle>
          <a:p>
            <a:pPr lvl="0"/>
            <a:r>
              <a:rPr lang="cs-CZ" dirty="0" smtClean="0"/>
              <a:t>Kliknutím lze upravit styly předlohy textu. 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02040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75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26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0" y="0"/>
            <a:ext cx="91440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29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219200"/>
            <a:ext cx="44958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97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 userDrawn="1"/>
        </p:nvSpPr>
        <p:spPr>
          <a:xfrm>
            <a:off x="0" y="-1588"/>
            <a:ext cx="319088" cy="6858001"/>
          </a:xfrm>
          <a:prstGeom prst="rect">
            <a:avLst/>
          </a:prstGeom>
          <a:solidFill>
            <a:srgbClr val="009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 defTabSz="91432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Obdélník 7"/>
          <p:cNvSpPr/>
          <p:nvPr userDrawn="1"/>
        </p:nvSpPr>
        <p:spPr>
          <a:xfrm rot="5400000">
            <a:off x="4568031" y="289720"/>
            <a:ext cx="327025" cy="8824912"/>
          </a:xfrm>
          <a:prstGeom prst="rect">
            <a:avLst/>
          </a:prstGeom>
          <a:solidFill>
            <a:srgbClr val="00C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 defTabSz="91432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Obdélník 8"/>
          <p:cNvSpPr/>
          <p:nvPr userDrawn="1"/>
        </p:nvSpPr>
        <p:spPr>
          <a:xfrm>
            <a:off x="319088" y="0"/>
            <a:ext cx="8824912" cy="4538663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 defTabSz="91432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Obdélník 9"/>
          <p:cNvSpPr/>
          <p:nvPr userDrawn="1"/>
        </p:nvSpPr>
        <p:spPr>
          <a:xfrm rot="5400000">
            <a:off x="4568031" y="2282032"/>
            <a:ext cx="327025" cy="8824912"/>
          </a:xfrm>
          <a:prstGeom prst="rect">
            <a:avLst/>
          </a:prstGeom>
          <a:solidFill>
            <a:srgbClr val="ACA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 defTabSz="91432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8671" y="489775"/>
            <a:ext cx="8186659" cy="837452"/>
          </a:xfrm>
        </p:spPr>
        <p:txBody>
          <a:bodyPr anchor="t"/>
          <a:lstStyle>
            <a:lvl1pPr algn="l"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8671" y="4040346"/>
            <a:ext cx="8186659" cy="334981"/>
          </a:xfrm>
        </p:spPr>
        <p:txBody>
          <a:bodyPr rtlCol="0" anchor="b"/>
          <a:lstStyle>
            <a:lvl1pPr>
              <a:defRPr lang="cs-CZ" sz="2100" b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78671" y="573521"/>
            <a:ext cx="8186659" cy="474556"/>
          </a:xfrm>
        </p:spPr>
        <p:txBody>
          <a:bodyPr/>
          <a:lstStyle>
            <a:lvl1pPr>
              <a:defRPr sz="30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98D10-C11D-41A7-BD15-AE7DE34362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-1588"/>
            <a:ext cx="319088" cy="6858001"/>
          </a:xfrm>
          <a:prstGeom prst="rect">
            <a:avLst/>
          </a:prstGeom>
          <a:solidFill>
            <a:srgbClr val="009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algn="ctr" defTabSz="914246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79425" y="573088"/>
            <a:ext cx="818515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79425" y="1600200"/>
            <a:ext cx="818515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pic>
        <p:nvPicPr>
          <p:cNvPr id="1029" name="Picture 2" descr="C:\Users\Josef Krupík\Downloads\PPF_lg.png"/>
          <p:cNvPicPr>
            <a:picLocks noChangeAspect="1" noChangeArrowheads="1"/>
          </p:cNvPicPr>
          <p:nvPr/>
        </p:nvPicPr>
        <p:blipFill>
          <a:blip r:embed="rId9"/>
          <a:srcRect l="19289" t="22542" r="18890" b="22276"/>
          <a:stretch>
            <a:fillRect/>
          </a:stretch>
        </p:blipFill>
        <p:spPr bwMode="auto">
          <a:xfrm>
            <a:off x="479425" y="5878513"/>
            <a:ext cx="638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493125" y="173038"/>
            <a:ext cx="171450" cy="1682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 defTabSz="914246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ACA39A"/>
                </a:solidFill>
                <a:latin typeface="+mj-lt"/>
              </a:defRPr>
            </a:lvl1pPr>
          </a:lstStyle>
          <a:p>
            <a:pPr>
              <a:defRPr/>
            </a:pPr>
            <a:fld id="{0FD8BC6E-414E-4976-AF79-24E1FDB9D4A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813" rtl="0" fontAlgn="base">
        <a:spcBef>
          <a:spcPct val="0"/>
        </a:spcBef>
        <a:spcAft>
          <a:spcPct val="0"/>
        </a:spcAft>
        <a:defRPr sz="3000" b="1" kern="1200">
          <a:solidFill>
            <a:srgbClr val="00205B"/>
          </a:solidFill>
          <a:latin typeface="+mj-lt"/>
          <a:ea typeface="+mj-ea"/>
          <a:cs typeface="+mj-cs"/>
        </a:defRPr>
      </a:lvl1pPr>
      <a:lvl2pPr algn="l" defTabSz="912813" rtl="0" fontAlgn="base">
        <a:spcBef>
          <a:spcPct val="0"/>
        </a:spcBef>
        <a:spcAft>
          <a:spcPct val="0"/>
        </a:spcAft>
        <a:defRPr sz="3000" b="1">
          <a:solidFill>
            <a:srgbClr val="00205B"/>
          </a:solidFill>
          <a:latin typeface="Arial" charset="0"/>
        </a:defRPr>
      </a:lvl2pPr>
      <a:lvl3pPr algn="l" defTabSz="912813" rtl="0" fontAlgn="base">
        <a:spcBef>
          <a:spcPct val="0"/>
        </a:spcBef>
        <a:spcAft>
          <a:spcPct val="0"/>
        </a:spcAft>
        <a:defRPr sz="3000" b="1">
          <a:solidFill>
            <a:srgbClr val="00205B"/>
          </a:solidFill>
          <a:latin typeface="Arial" charset="0"/>
        </a:defRPr>
      </a:lvl3pPr>
      <a:lvl4pPr algn="l" defTabSz="912813" rtl="0" fontAlgn="base">
        <a:spcBef>
          <a:spcPct val="0"/>
        </a:spcBef>
        <a:spcAft>
          <a:spcPct val="0"/>
        </a:spcAft>
        <a:defRPr sz="3000" b="1">
          <a:solidFill>
            <a:srgbClr val="00205B"/>
          </a:solidFill>
          <a:latin typeface="Arial" charset="0"/>
        </a:defRPr>
      </a:lvl4pPr>
      <a:lvl5pPr algn="l" defTabSz="912813" rtl="0" fontAlgn="base">
        <a:spcBef>
          <a:spcPct val="0"/>
        </a:spcBef>
        <a:spcAft>
          <a:spcPct val="0"/>
        </a:spcAft>
        <a:defRPr sz="3000" b="1">
          <a:solidFill>
            <a:srgbClr val="00205B"/>
          </a:solidFill>
          <a:latin typeface="Arial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3000" b="1">
          <a:solidFill>
            <a:srgbClr val="00205B"/>
          </a:solidFill>
          <a:latin typeface="Arial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3000" b="1">
          <a:solidFill>
            <a:srgbClr val="00205B"/>
          </a:solidFill>
          <a:latin typeface="Arial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3000" b="1">
          <a:solidFill>
            <a:srgbClr val="00205B"/>
          </a:solidFill>
          <a:latin typeface="Arial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3000" b="1">
          <a:solidFill>
            <a:srgbClr val="00205B"/>
          </a:solidFill>
          <a:latin typeface="Arial" charset="0"/>
        </a:defRPr>
      </a:lvl9pPr>
    </p:titleStyle>
    <p:bodyStyle>
      <a:lvl1pPr algn="l" defTabSz="912813" rtl="0" fontAlgn="base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j-lt"/>
          <a:ea typeface="+mn-ea"/>
          <a:cs typeface="+mn-cs"/>
        </a:defRPr>
      </a:lvl1pPr>
      <a:lvl2pPr marL="265113" indent="-265113" algn="l" defTabSz="912813" rtl="0" fontAlgn="base">
        <a:spcBef>
          <a:spcPct val="0"/>
        </a:spcBef>
        <a:spcAft>
          <a:spcPct val="0"/>
        </a:spcAft>
        <a:buSzPct val="100000"/>
        <a:buFont typeface="Arial" charset="0"/>
        <a:buChar char="•"/>
        <a:defRPr kern="1200">
          <a:solidFill>
            <a:schemeClr val="tx1"/>
          </a:solidFill>
          <a:latin typeface="+mj-lt"/>
          <a:ea typeface="+mn-ea"/>
          <a:cs typeface="+mn-cs"/>
        </a:defRPr>
      </a:lvl2pPr>
      <a:lvl3pPr marL="531813" indent="-265113" algn="l" defTabSz="912813" rtl="0" fontAlgn="base">
        <a:spcBef>
          <a:spcPct val="0"/>
        </a:spcBef>
        <a:spcAft>
          <a:spcPct val="0"/>
        </a:spcAft>
        <a:buClr>
          <a:srgbClr val="0092BC"/>
        </a:buClr>
        <a:buFont typeface="Arial" charset="0"/>
        <a:buChar char="•"/>
        <a:defRPr kern="1200">
          <a:solidFill>
            <a:schemeClr val="tx1"/>
          </a:solidFill>
          <a:latin typeface="+mj-lt"/>
          <a:ea typeface="+mn-ea"/>
          <a:cs typeface="+mn-cs"/>
        </a:defRPr>
      </a:lvl3pPr>
      <a:lvl4pPr marL="798513" indent="-265113" algn="l" defTabSz="912813" rtl="0" fontAlgn="base">
        <a:spcBef>
          <a:spcPct val="0"/>
        </a:spcBef>
        <a:spcAft>
          <a:spcPct val="0"/>
        </a:spcAft>
        <a:buClr>
          <a:srgbClr val="FF8115"/>
        </a:buClr>
        <a:buFont typeface="Arial" charset="0"/>
        <a:buChar char="•"/>
        <a:defRPr kern="1200">
          <a:solidFill>
            <a:schemeClr val="tx1"/>
          </a:solidFill>
          <a:latin typeface="+mj-lt"/>
          <a:ea typeface="+mn-ea"/>
          <a:cs typeface="+mn-cs"/>
        </a:defRPr>
      </a:lvl4pPr>
      <a:lvl5pPr marL="1084263" indent="-284163" algn="l" defTabSz="912813" rtl="0" fontAlgn="base">
        <a:spcBef>
          <a:spcPct val="0"/>
        </a:spcBef>
        <a:spcAft>
          <a:spcPct val="0"/>
        </a:spcAft>
        <a:buClr>
          <a:srgbClr val="E0DF00"/>
        </a:buClr>
        <a:buFont typeface="Arial" charset="0"/>
        <a:buChar char="•"/>
        <a:defRPr kern="1200">
          <a:solidFill>
            <a:schemeClr val="tx1"/>
          </a:solidFill>
          <a:latin typeface="+mj-lt"/>
          <a:ea typeface="+mn-ea"/>
          <a:cs typeface="+mn-cs"/>
        </a:defRPr>
      </a:lvl5pPr>
      <a:lvl6pPr marL="2514179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02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25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49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6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0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2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7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0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63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87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-1588"/>
            <a:ext cx="319088" cy="6858001"/>
          </a:xfrm>
          <a:prstGeom prst="rect">
            <a:avLst/>
          </a:prstGeom>
          <a:solidFill>
            <a:srgbClr val="009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 defTabSz="91432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123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79425" y="573088"/>
            <a:ext cx="818515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5124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79425" y="1600200"/>
            <a:ext cx="818515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pic>
        <p:nvPicPr>
          <p:cNvPr id="5125" name="Picture 2" descr="C:\Users\Josef Krupík\Downloads\PPF_lg.png"/>
          <p:cNvPicPr>
            <a:picLocks noChangeAspect="1" noChangeArrowheads="1"/>
          </p:cNvPicPr>
          <p:nvPr/>
        </p:nvPicPr>
        <p:blipFill>
          <a:blip r:embed="rId8"/>
          <a:srcRect l="19289" t="22542" r="18890" b="22276"/>
          <a:stretch>
            <a:fillRect/>
          </a:stretch>
        </p:blipFill>
        <p:spPr bwMode="auto">
          <a:xfrm>
            <a:off x="479425" y="5878513"/>
            <a:ext cx="638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493125" y="173038"/>
            <a:ext cx="171450" cy="1682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 defTabSz="914323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ACA39A"/>
                </a:solidFill>
                <a:latin typeface="+mj-lt"/>
              </a:defRPr>
            </a:lvl1pPr>
          </a:lstStyle>
          <a:p>
            <a:pPr>
              <a:defRPr/>
            </a:pPr>
            <a:fld id="{BE38EE4A-70C3-4DAE-ABB8-64E815966BF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1" r:id="rId2"/>
    <p:sldLayoutId id="2147483670" r:id="rId3"/>
    <p:sldLayoutId id="2147483669" r:id="rId4"/>
    <p:sldLayoutId id="2147483668" r:id="rId5"/>
    <p:sldLayoutId id="214748367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813" rtl="0" fontAlgn="base">
        <a:spcBef>
          <a:spcPct val="0"/>
        </a:spcBef>
        <a:spcAft>
          <a:spcPct val="0"/>
        </a:spcAft>
        <a:defRPr sz="3000" b="1" kern="1200">
          <a:solidFill>
            <a:srgbClr val="00205B"/>
          </a:solidFill>
          <a:latin typeface="+mj-lt"/>
          <a:ea typeface="+mj-ea"/>
          <a:cs typeface="+mj-cs"/>
        </a:defRPr>
      </a:lvl1pPr>
      <a:lvl2pPr algn="l" defTabSz="912813" rtl="0" fontAlgn="base">
        <a:spcBef>
          <a:spcPct val="0"/>
        </a:spcBef>
        <a:spcAft>
          <a:spcPct val="0"/>
        </a:spcAft>
        <a:defRPr sz="3000" b="1">
          <a:solidFill>
            <a:srgbClr val="00205B"/>
          </a:solidFill>
          <a:latin typeface="Arial" charset="0"/>
        </a:defRPr>
      </a:lvl2pPr>
      <a:lvl3pPr algn="l" defTabSz="912813" rtl="0" fontAlgn="base">
        <a:spcBef>
          <a:spcPct val="0"/>
        </a:spcBef>
        <a:spcAft>
          <a:spcPct val="0"/>
        </a:spcAft>
        <a:defRPr sz="3000" b="1">
          <a:solidFill>
            <a:srgbClr val="00205B"/>
          </a:solidFill>
          <a:latin typeface="Arial" charset="0"/>
        </a:defRPr>
      </a:lvl3pPr>
      <a:lvl4pPr algn="l" defTabSz="912813" rtl="0" fontAlgn="base">
        <a:spcBef>
          <a:spcPct val="0"/>
        </a:spcBef>
        <a:spcAft>
          <a:spcPct val="0"/>
        </a:spcAft>
        <a:defRPr sz="3000" b="1">
          <a:solidFill>
            <a:srgbClr val="00205B"/>
          </a:solidFill>
          <a:latin typeface="Arial" charset="0"/>
        </a:defRPr>
      </a:lvl4pPr>
      <a:lvl5pPr algn="l" defTabSz="912813" rtl="0" fontAlgn="base">
        <a:spcBef>
          <a:spcPct val="0"/>
        </a:spcBef>
        <a:spcAft>
          <a:spcPct val="0"/>
        </a:spcAft>
        <a:defRPr sz="3000" b="1">
          <a:solidFill>
            <a:srgbClr val="00205B"/>
          </a:solidFill>
          <a:latin typeface="Arial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3000" b="1">
          <a:solidFill>
            <a:srgbClr val="00205B"/>
          </a:solidFill>
          <a:latin typeface="Arial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3000" b="1">
          <a:solidFill>
            <a:srgbClr val="00205B"/>
          </a:solidFill>
          <a:latin typeface="Arial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3000" b="1">
          <a:solidFill>
            <a:srgbClr val="00205B"/>
          </a:solidFill>
          <a:latin typeface="Arial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3000" b="1">
          <a:solidFill>
            <a:srgbClr val="00205B"/>
          </a:solidFill>
          <a:latin typeface="Arial" charset="0"/>
        </a:defRPr>
      </a:lvl9pPr>
    </p:titleStyle>
    <p:bodyStyle>
      <a:lvl1pPr algn="l" defTabSz="912813" rtl="0" fontAlgn="base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j-lt"/>
          <a:ea typeface="+mn-ea"/>
          <a:cs typeface="+mn-cs"/>
        </a:defRPr>
      </a:lvl1pPr>
      <a:lvl2pPr marL="265113" indent="-265113" algn="l" defTabSz="912813" rtl="0" fontAlgn="base">
        <a:spcBef>
          <a:spcPct val="0"/>
        </a:spcBef>
        <a:spcAft>
          <a:spcPct val="0"/>
        </a:spcAft>
        <a:buSzPct val="100000"/>
        <a:buFont typeface="Arial" charset="0"/>
        <a:buChar char="•"/>
        <a:defRPr kern="1200">
          <a:solidFill>
            <a:schemeClr val="tx1"/>
          </a:solidFill>
          <a:latin typeface="+mj-lt"/>
          <a:ea typeface="+mn-ea"/>
          <a:cs typeface="+mn-cs"/>
        </a:defRPr>
      </a:lvl2pPr>
      <a:lvl3pPr marL="531813" indent="-265113" algn="l" defTabSz="912813" rtl="0" fontAlgn="base">
        <a:spcBef>
          <a:spcPct val="0"/>
        </a:spcBef>
        <a:spcAft>
          <a:spcPct val="0"/>
        </a:spcAft>
        <a:buClr>
          <a:srgbClr val="0092BC"/>
        </a:buClr>
        <a:buFont typeface="Arial" charset="0"/>
        <a:buChar char="•"/>
        <a:defRPr kern="1200">
          <a:solidFill>
            <a:schemeClr val="tx1"/>
          </a:solidFill>
          <a:latin typeface="+mj-lt"/>
          <a:ea typeface="+mn-ea"/>
          <a:cs typeface="+mn-cs"/>
        </a:defRPr>
      </a:lvl3pPr>
      <a:lvl4pPr marL="798513" indent="-265113" algn="l" defTabSz="912813" rtl="0" fontAlgn="base">
        <a:spcBef>
          <a:spcPct val="0"/>
        </a:spcBef>
        <a:spcAft>
          <a:spcPct val="0"/>
        </a:spcAft>
        <a:buClr>
          <a:srgbClr val="FF8115"/>
        </a:buClr>
        <a:buFont typeface="Arial" charset="0"/>
        <a:buChar char="•"/>
        <a:defRPr kern="1200">
          <a:solidFill>
            <a:schemeClr val="tx1"/>
          </a:solidFill>
          <a:latin typeface="+mj-lt"/>
          <a:ea typeface="+mn-ea"/>
          <a:cs typeface="+mn-cs"/>
        </a:defRPr>
      </a:lvl4pPr>
      <a:lvl5pPr marL="1084263" indent="-284163" algn="l" defTabSz="912813" rtl="0" fontAlgn="base">
        <a:spcBef>
          <a:spcPct val="0"/>
        </a:spcBef>
        <a:spcAft>
          <a:spcPct val="0"/>
        </a:spcAft>
        <a:buClr>
          <a:srgbClr val="E0DF00"/>
        </a:buClr>
        <a:buFont typeface="Arial" charset="0"/>
        <a:buChar char="•"/>
        <a:defRPr kern="1200">
          <a:solidFill>
            <a:schemeClr val="tx1"/>
          </a:solidFill>
          <a:latin typeface="+mj-lt"/>
          <a:ea typeface="+mn-ea"/>
          <a:cs typeface="+mn-cs"/>
        </a:defRPr>
      </a:lvl5pPr>
      <a:lvl6pPr marL="2514390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1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3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4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6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9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4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Nadpis 1"/>
          <p:cNvSpPr>
            <a:spLocks noGrp="1"/>
          </p:cNvSpPr>
          <p:nvPr>
            <p:ph type="ctrTitle"/>
          </p:nvPr>
        </p:nvSpPr>
        <p:spPr>
          <a:xfrm>
            <a:off x="1200642" y="2074640"/>
            <a:ext cx="7814570" cy="861774"/>
          </a:xfrm>
        </p:spPr>
        <p:txBody>
          <a:bodyPr/>
          <a:lstStyle/>
          <a:p>
            <a:r>
              <a:rPr lang="ru-RU" sz="2800" dirty="0" smtClean="0"/>
              <a:t>Эволюция и перспективы развития складского </a:t>
            </a:r>
            <a:r>
              <a:rPr lang="ru-RU" sz="2800" dirty="0" err="1" smtClean="0"/>
              <a:t>девелопмента</a:t>
            </a:r>
            <a:endParaRPr lang="cs-CZ" sz="2800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00642" y="4926552"/>
            <a:ext cx="7685781" cy="646331"/>
          </a:xfrm>
        </p:spPr>
        <p:txBody>
          <a:bodyPr/>
          <a:lstStyle/>
          <a:p>
            <a:pPr defTabSz="9143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Александр </a:t>
            </a:r>
            <a:r>
              <a:rPr lang="ru-RU" b="1" dirty="0" err="1" smtClean="0">
                <a:solidFill>
                  <a:schemeClr val="tx1"/>
                </a:solidFill>
              </a:rPr>
              <a:t>Манунин</a:t>
            </a:r>
            <a:endParaRPr lang="en-US" b="1" dirty="0" smtClean="0">
              <a:solidFill>
                <a:schemeClr val="tx1"/>
              </a:solidFill>
            </a:endParaRPr>
          </a:p>
          <a:p>
            <a:pPr defTabSz="9143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Коммерческий директор, </a:t>
            </a:r>
            <a:r>
              <a:rPr lang="en-US" dirty="0" smtClean="0">
                <a:solidFill>
                  <a:schemeClr val="tx1"/>
                </a:solidFill>
              </a:rPr>
              <a:t>PPF Real Estate 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 bwMode="auto">
          <a:xfrm>
            <a:off x="7455243" y="6000032"/>
            <a:ext cx="15857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defTabSz="912813" rtl="0" fontAlgn="base">
              <a:spcBef>
                <a:spcPct val="0"/>
              </a:spcBef>
              <a:spcAft>
                <a:spcPct val="0"/>
              </a:spcAft>
              <a:defRPr lang="cs-CZ" sz="21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265113" indent="-265113" algn="l" defTabSz="912813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31813" indent="-265113" algn="l" defTabSz="912813" rtl="0" fontAlgn="base">
              <a:spcBef>
                <a:spcPct val="0"/>
              </a:spcBef>
              <a:spcAft>
                <a:spcPct val="0"/>
              </a:spcAft>
              <a:buClr>
                <a:srgbClr val="0092BC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98513" indent="-265113" algn="l" defTabSz="912813" rtl="0" fontAlgn="base">
              <a:spcBef>
                <a:spcPct val="0"/>
              </a:spcBef>
              <a:spcAft>
                <a:spcPct val="0"/>
              </a:spcAft>
              <a:buClr>
                <a:srgbClr val="FF8115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084263" indent="-284163" algn="l" defTabSz="912813" rtl="0" fontAlgn="base">
              <a:spcBef>
                <a:spcPct val="0"/>
              </a:spcBef>
              <a:spcAft>
                <a:spcPct val="0"/>
              </a:spcAft>
              <a:buClr>
                <a:srgbClr val="E0DF00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390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1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3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4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2</a:t>
            </a:r>
            <a:r>
              <a:rPr lang="ru-RU" sz="1600" dirty="0" smtClean="0">
                <a:solidFill>
                  <a:schemeClr val="tx1"/>
                </a:solidFill>
              </a:rPr>
              <a:t>4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апреля </a:t>
            </a:r>
            <a:r>
              <a:rPr lang="ru-RU" sz="1600" dirty="0" smtClean="0">
                <a:solidFill>
                  <a:schemeClr val="tx1"/>
                </a:solidFill>
              </a:rPr>
              <a:t>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50825" y="5589588"/>
            <a:ext cx="799306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marL="182563" indent="-182563" defTabSz="219075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219075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219075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219075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219075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defTabSz="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defTabSz="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defTabSz="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defTabSz="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70000"/>
              </a:spcBef>
              <a:buClr>
                <a:srgbClr val="6EB432"/>
              </a:buClr>
              <a:buSzPct val="130000"/>
              <a:buFont typeface="Wingdings" panose="05000000000000000000" pitchFamily="2" charset="2"/>
              <a:buNone/>
            </a:pPr>
            <a:endParaRPr lang="ru-RU" altLang="ru-RU" sz="1600" dirty="0">
              <a:latin typeface="Arial" panose="020B0604020202020204" pitchFamily="34" charset="0"/>
            </a:endParaRPr>
          </a:p>
          <a:p>
            <a:pPr algn="l" eaLnBrk="1" hangingPunct="1">
              <a:spcBef>
                <a:spcPct val="70000"/>
              </a:spcBef>
              <a:buClr>
                <a:srgbClr val="6EB432"/>
              </a:buClr>
              <a:buSzPct val="130000"/>
              <a:buFont typeface="Wingdings" panose="05000000000000000000" pitchFamily="2" charset="2"/>
              <a:buNone/>
            </a:pPr>
            <a:endParaRPr lang="ru-RU" altLang="ru-RU" sz="1600" dirty="0">
              <a:latin typeface="Arial" panose="020B0604020202020204" pitchFamily="34" charset="0"/>
            </a:endParaRPr>
          </a:p>
          <a:p>
            <a:pPr algn="l" eaLnBrk="1" hangingPunct="1">
              <a:spcBef>
                <a:spcPct val="70000"/>
              </a:spcBef>
              <a:buClr>
                <a:srgbClr val="6EB432"/>
              </a:buClr>
              <a:buSzPct val="130000"/>
              <a:buFont typeface="Wingdings" panose="05000000000000000000" pitchFamily="2" charset="2"/>
              <a:buChar char="§"/>
            </a:pPr>
            <a:endParaRPr lang="ru-RU" altLang="ru-RU" sz="1600" b="1" dirty="0">
              <a:latin typeface="Arial" panose="020B0604020202020204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39750" y="1225527"/>
            <a:ext cx="7993063" cy="39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marL="266700" indent="-266700" defTabSz="219075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219075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219075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219075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219075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defTabSz="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defTabSz="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defTabSz="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defTabSz="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70000"/>
              </a:spcBef>
              <a:buClr>
                <a:srgbClr val="DE8703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altLang="ru-RU" dirty="0" smtClean="0">
                <a:latin typeface="Arial" panose="020B0604020202020204" pitchFamily="34" charset="0"/>
              </a:rPr>
              <a:t>Арендаторы станут </a:t>
            </a:r>
            <a:r>
              <a:rPr lang="ru-RU" altLang="ru-RU" dirty="0">
                <a:latin typeface="Arial" panose="020B0604020202020204" pitchFamily="34" charset="0"/>
              </a:rPr>
              <a:t>более избирательны и внимательны к качеству складских </a:t>
            </a:r>
            <a:r>
              <a:rPr lang="ru-RU" altLang="ru-RU" dirty="0" smtClean="0">
                <a:latin typeface="Arial" panose="020B0604020202020204" pitchFamily="34" charset="0"/>
              </a:rPr>
              <a:t>комплексов</a:t>
            </a:r>
            <a:endParaRPr lang="ru-RU" altLang="ru-RU" dirty="0">
              <a:latin typeface="Arial" panose="020B0604020202020204" pitchFamily="34" charset="0"/>
            </a:endParaRPr>
          </a:p>
          <a:p>
            <a:pPr algn="l" eaLnBrk="1" hangingPunct="1">
              <a:spcBef>
                <a:spcPct val="70000"/>
              </a:spcBef>
              <a:buClr>
                <a:srgbClr val="DE8703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altLang="ru-RU" dirty="0" smtClean="0">
                <a:latin typeface="Arial" panose="020B0604020202020204" pitchFamily="34" charset="0"/>
              </a:rPr>
              <a:t>Залогом </a:t>
            </a:r>
            <a:r>
              <a:rPr lang="ru-RU" altLang="ru-RU" dirty="0">
                <a:latin typeface="Arial" panose="020B0604020202020204" pitchFamily="34" charset="0"/>
              </a:rPr>
              <a:t>успеха складского комплекса </a:t>
            </a:r>
            <a:r>
              <a:rPr lang="ru-RU" altLang="ru-RU" dirty="0" smtClean="0">
                <a:latin typeface="Arial" panose="020B0604020202020204" pitchFamily="34" charset="0"/>
              </a:rPr>
              <a:t>станет многофункциональность</a:t>
            </a:r>
            <a:r>
              <a:rPr lang="ru-RU" altLang="ru-RU" dirty="0">
                <a:latin typeface="Arial" panose="020B0604020202020204" pitchFamily="34" charset="0"/>
              </a:rPr>
              <a:t>, </a:t>
            </a:r>
            <a:r>
              <a:rPr lang="ru-RU" altLang="ru-RU" dirty="0" smtClean="0">
                <a:latin typeface="Arial" panose="020B0604020202020204" pitchFamily="34" charset="0"/>
              </a:rPr>
              <a:t>принадлежность к сети, устойчивость компании-собственника</a:t>
            </a:r>
            <a:endParaRPr lang="ru-RU" altLang="ru-RU" dirty="0">
              <a:latin typeface="Arial" panose="020B0604020202020204" pitchFamily="34" charset="0"/>
            </a:endParaRPr>
          </a:p>
          <a:p>
            <a:pPr algn="l" eaLnBrk="1" hangingPunct="1">
              <a:spcBef>
                <a:spcPct val="70000"/>
              </a:spcBef>
              <a:buClr>
                <a:srgbClr val="DE8703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altLang="ru-RU" dirty="0">
                <a:latin typeface="Arial" panose="020B0604020202020204" pitchFamily="34" charset="0"/>
              </a:rPr>
              <a:t>Активное развитие программ лояльности для существующих клиентов, расширение возможностей для клиентов на территории комплекса, создание дополнительный </a:t>
            </a:r>
            <a:r>
              <a:rPr lang="ru-RU" altLang="ru-RU" dirty="0" smtClean="0">
                <a:latin typeface="Arial" panose="020B0604020202020204" pitchFamily="34" charset="0"/>
              </a:rPr>
              <a:t>опций</a:t>
            </a:r>
            <a:endParaRPr lang="ru-RU" altLang="ru-RU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70000"/>
              </a:spcBef>
              <a:buClr>
                <a:srgbClr val="DE8703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altLang="ru-RU" dirty="0" smtClean="0">
                <a:latin typeface="Arial" panose="020B0604020202020204" pitchFamily="34" charset="0"/>
              </a:rPr>
              <a:t>Более гибкая коммерческая политика девелопера</a:t>
            </a:r>
          </a:p>
          <a:p>
            <a:pPr eaLnBrk="1" hangingPunct="1">
              <a:spcBef>
                <a:spcPct val="70000"/>
              </a:spcBef>
              <a:buClr>
                <a:srgbClr val="DE8703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altLang="ru-RU" dirty="0" smtClean="0">
                <a:latin typeface="Arial" panose="020B0604020202020204" pitchFamily="34" charset="0"/>
              </a:rPr>
              <a:t>Девелоперы станут </a:t>
            </a:r>
            <a:r>
              <a:rPr lang="ru-RU" altLang="ru-RU" dirty="0">
                <a:latin typeface="Arial" panose="020B0604020202020204" pitchFamily="34" charset="0"/>
              </a:rPr>
              <a:t>более требовательны к финансовой стабильности </a:t>
            </a:r>
            <a:r>
              <a:rPr lang="ru-RU" altLang="ru-RU" dirty="0" smtClean="0">
                <a:latin typeface="Arial" panose="020B0604020202020204" pitchFamily="34" charset="0"/>
              </a:rPr>
              <a:t>арендаторов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357656" y="330625"/>
            <a:ext cx="7560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12813" rtl="0" fontAlgn="base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00205B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2pPr>
            <a:lvl3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3pPr>
            <a:lvl4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4pPr>
            <a:lvl5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5pPr>
            <a:lvl6pPr marL="4572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6pPr>
            <a:lvl7pPr marL="9144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7pPr>
            <a:lvl8pPr marL="13716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8pPr>
            <a:lvl9pPr marL="18288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 2015: клиент и его потребности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3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6826250" y="2592388"/>
            <a:ext cx="1971675" cy="100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26250" y="1519238"/>
            <a:ext cx="1971675" cy="1003300"/>
          </a:xfrm>
          <a:prstGeom prst="rect">
            <a:avLst/>
          </a:prstGeom>
          <a:solidFill>
            <a:srgbClr val="002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697413" y="2592388"/>
            <a:ext cx="1971675" cy="100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97413" y="1519238"/>
            <a:ext cx="1971675" cy="1003300"/>
          </a:xfrm>
          <a:prstGeom prst="rect">
            <a:avLst/>
          </a:prstGeom>
          <a:solidFill>
            <a:srgbClr val="002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71750" y="2592388"/>
            <a:ext cx="1971675" cy="100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71750" y="1519238"/>
            <a:ext cx="1971675" cy="1003300"/>
          </a:xfrm>
          <a:prstGeom prst="rect">
            <a:avLst/>
          </a:prstGeom>
          <a:solidFill>
            <a:srgbClr val="002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4975" y="2592388"/>
            <a:ext cx="1971675" cy="100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3388" y="1519238"/>
            <a:ext cx="1971675" cy="1003300"/>
          </a:xfrm>
          <a:prstGeom prst="rect">
            <a:avLst/>
          </a:prstGeom>
          <a:solidFill>
            <a:srgbClr val="002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7" name="Rectangle 3"/>
          <p:cNvSpPr txBox="1">
            <a:spLocks noChangeArrowheads="1"/>
          </p:cNvSpPr>
          <p:nvPr/>
        </p:nvSpPr>
        <p:spPr bwMode="auto">
          <a:xfrm>
            <a:off x="319088" y="3894138"/>
            <a:ext cx="86868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4" rIns="91411" bIns="45704"/>
          <a:lstStyle>
            <a:lvl1pPr marL="342900" indent="-3429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-3429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DE8703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Одна из крупнейших инвестиционных компаний в Центральной и Восточной Европе</a:t>
            </a:r>
            <a:r>
              <a:rPr lang="en-US" altLang="ru-RU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;</a:t>
            </a:r>
            <a:endParaRPr lang="ru-RU" altLang="ru-RU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DE8703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Развитие бизнеса в Европе, России и СНГ,</a:t>
            </a:r>
            <a:r>
              <a:rPr lang="en-US" altLang="ru-RU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altLang="ru-RU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Азии</a:t>
            </a:r>
            <a:r>
              <a:rPr lang="en-US" altLang="ru-RU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altLang="ru-RU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(Китай, Вьетнам, Индия, Индонезия, Филиппины), США;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DE8703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Диверсифицированный портфель инвестиций (банковское и страховое дело, розничная торговля, телекоммуникации, недвижимость, биотехнологии, сельское хозяйство, </a:t>
            </a:r>
            <a:r>
              <a:rPr lang="cs-CZ" altLang="ru-RU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altLang="ru-RU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добыча драгметаллов)</a:t>
            </a:r>
            <a:r>
              <a:rPr lang="en-US" altLang="ru-RU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ru-RU" altLang="ru-RU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9468" name="Прямоугольник 1"/>
          <p:cNvSpPr>
            <a:spLocks noChangeArrowheads="1"/>
          </p:cNvSpPr>
          <p:nvPr/>
        </p:nvSpPr>
        <p:spPr bwMode="auto">
          <a:xfrm>
            <a:off x="420688" y="1408113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7200" b="1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24</a:t>
            </a:r>
            <a:r>
              <a:rPr lang="cs-CZ" altLang="ru-RU" sz="7200" b="1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,</a:t>
            </a:r>
            <a:r>
              <a:rPr lang="ru-RU" altLang="ru-RU" sz="7200" b="1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endParaRPr lang="ru-RU" altLang="ru-RU" sz="7200" b="1" dirty="0">
              <a:solidFill>
                <a:schemeClr val="bg1"/>
              </a:solidFill>
            </a:endParaRPr>
          </a:p>
        </p:txBody>
      </p:sp>
      <p:sp>
        <p:nvSpPr>
          <p:cNvPr id="19469" name="Прямоугольник 4"/>
          <p:cNvSpPr>
            <a:spLocks noChangeArrowheads="1"/>
          </p:cNvSpPr>
          <p:nvPr/>
        </p:nvSpPr>
        <p:spPr bwMode="auto">
          <a:xfrm>
            <a:off x="433388" y="2574925"/>
            <a:ext cx="17383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00246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млрд. евро </a:t>
            </a:r>
            <a:r>
              <a:rPr lang="cs-CZ" altLang="ru-RU" sz="1400" b="1" dirty="0">
                <a:solidFill>
                  <a:srgbClr val="00246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—</a:t>
            </a:r>
            <a:r>
              <a:rPr lang="ru-RU" altLang="ru-RU" sz="1400" b="1" dirty="0">
                <a:solidFill>
                  <a:srgbClr val="00246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активы (на 30.06.2014) </a:t>
            </a:r>
            <a:endParaRPr lang="ru-RU" altLang="ru-RU" sz="1400" b="1" dirty="0">
              <a:solidFill>
                <a:srgbClr val="002469"/>
              </a:solidFill>
            </a:endParaRPr>
          </a:p>
        </p:txBody>
      </p:sp>
      <p:sp>
        <p:nvSpPr>
          <p:cNvPr id="19470" name="Прямоугольник 6"/>
          <p:cNvSpPr>
            <a:spLocks noChangeArrowheads="1"/>
          </p:cNvSpPr>
          <p:nvPr/>
        </p:nvSpPr>
        <p:spPr bwMode="auto">
          <a:xfrm>
            <a:off x="2571750" y="1408113"/>
            <a:ext cx="1470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7200" b="1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5</a:t>
            </a:r>
            <a:r>
              <a:rPr lang="cs-CZ" altLang="ru-RU" sz="7200" b="1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,</a:t>
            </a:r>
            <a:r>
              <a:rPr lang="ru-RU" altLang="ru-RU" sz="7200" b="1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4</a:t>
            </a:r>
            <a:endParaRPr lang="ru-RU" altLang="ru-RU" sz="7200" b="1">
              <a:solidFill>
                <a:schemeClr val="bg1"/>
              </a:solidFill>
            </a:endParaRPr>
          </a:p>
        </p:txBody>
      </p:sp>
      <p:sp>
        <p:nvSpPr>
          <p:cNvPr id="19471" name="Прямоугольник 7"/>
          <p:cNvSpPr>
            <a:spLocks noChangeArrowheads="1"/>
          </p:cNvSpPr>
          <p:nvPr/>
        </p:nvSpPr>
        <p:spPr bwMode="auto">
          <a:xfrm>
            <a:off x="2559050" y="2576513"/>
            <a:ext cx="16637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00246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млрд. евро</a:t>
            </a:r>
            <a:r>
              <a:rPr lang="en-US" altLang="ru-RU" sz="1400" b="1">
                <a:solidFill>
                  <a:srgbClr val="00246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lang="cs-CZ" altLang="ru-RU" sz="1400" b="1">
                <a:solidFill>
                  <a:srgbClr val="00246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—</a:t>
            </a:r>
            <a:r>
              <a:rPr lang="ru-RU" altLang="ru-RU" sz="1400" b="1">
                <a:solidFill>
                  <a:srgbClr val="00246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br>
              <a:rPr lang="ru-RU" altLang="ru-RU" sz="1400" b="1">
                <a:solidFill>
                  <a:srgbClr val="00246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altLang="ru-RU" sz="1400" b="1">
                <a:solidFill>
                  <a:srgbClr val="00246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совокупный </a:t>
            </a:r>
            <a:br>
              <a:rPr lang="ru-RU" altLang="ru-RU" sz="1400" b="1">
                <a:solidFill>
                  <a:srgbClr val="00246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altLang="ru-RU" sz="1400" b="1">
                <a:solidFill>
                  <a:srgbClr val="00246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собственный </a:t>
            </a:r>
            <a:br>
              <a:rPr lang="ru-RU" altLang="ru-RU" sz="1400" b="1">
                <a:solidFill>
                  <a:srgbClr val="00246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altLang="ru-RU" sz="1400" b="1">
                <a:solidFill>
                  <a:srgbClr val="00246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капитал (на 30.06.2014) </a:t>
            </a:r>
            <a:endParaRPr lang="ru-RU" altLang="ru-RU" sz="1400" b="1">
              <a:solidFill>
                <a:srgbClr val="002469"/>
              </a:solidFill>
            </a:endParaRPr>
          </a:p>
        </p:txBody>
      </p:sp>
      <p:sp>
        <p:nvSpPr>
          <p:cNvPr id="19472" name="Прямоугольник 8"/>
          <p:cNvSpPr>
            <a:spLocks noChangeArrowheads="1"/>
          </p:cNvSpPr>
          <p:nvPr/>
        </p:nvSpPr>
        <p:spPr bwMode="auto">
          <a:xfrm>
            <a:off x="4724400" y="1403350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7200" b="1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346</a:t>
            </a:r>
            <a:endParaRPr lang="ru-RU" altLang="ru-RU" sz="7200" b="1">
              <a:solidFill>
                <a:schemeClr val="bg1"/>
              </a:solidFill>
            </a:endParaRPr>
          </a:p>
        </p:txBody>
      </p:sp>
      <p:sp>
        <p:nvSpPr>
          <p:cNvPr id="19473" name="Прямоугольник 9"/>
          <p:cNvSpPr>
            <a:spLocks noChangeArrowheads="1"/>
          </p:cNvSpPr>
          <p:nvPr/>
        </p:nvSpPr>
        <p:spPr bwMode="auto">
          <a:xfrm>
            <a:off x="4737100" y="2570163"/>
            <a:ext cx="1716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00246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млн. евро </a:t>
            </a:r>
            <a:r>
              <a:rPr lang="cs-CZ" altLang="ru-RU" sz="1400" b="1">
                <a:solidFill>
                  <a:srgbClr val="00246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—</a:t>
            </a:r>
            <a:r>
              <a:rPr lang="ru-RU" altLang="ru-RU" sz="1400" b="1">
                <a:solidFill>
                  <a:srgbClr val="00246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чистая </a:t>
            </a:r>
            <a:br>
              <a:rPr lang="ru-RU" altLang="ru-RU" sz="1400" b="1">
                <a:solidFill>
                  <a:srgbClr val="00246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altLang="ru-RU" sz="1400" b="1">
                <a:solidFill>
                  <a:srgbClr val="00246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прибыль (на 30.06.2014) </a:t>
            </a:r>
            <a:endParaRPr lang="ru-RU" altLang="ru-RU" sz="1400" b="1">
              <a:solidFill>
                <a:srgbClr val="002469"/>
              </a:solidFill>
            </a:endParaRPr>
          </a:p>
        </p:txBody>
      </p:sp>
      <p:sp>
        <p:nvSpPr>
          <p:cNvPr id="19474" name="Прямоугольник 10"/>
          <p:cNvSpPr>
            <a:spLocks noChangeArrowheads="1"/>
          </p:cNvSpPr>
          <p:nvPr/>
        </p:nvSpPr>
        <p:spPr bwMode="auto">
          <a:xfrm>
            <a:off x="6883400" y="1404938"/>
            <a:ext cx="1212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7200" b="1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88</a:t>
            </a:r>
            <a:endParaRPr lang="ru-RU" altLang="ru-RU" sz="7200" b="1">
              <a:solidFill>
                <a:schemeClr val="bg1"/>
              </a:solidFill>
            </a:endParaRPr>
          </a:p>
        </p:txBody>
      </p:sp>
      <p:sp>
        <p:nvSpPr>
          <p:cNvPr id="19475" name="Прямоугольник 11"/>
          <p:cNvSpPr>
            <a:spLocks noChangeArrowheads="1"/>
          </p:cNvSpPr>
          <p:nvPr/>
        </p:nvSpPr>
        <p:spPr bwMode="auto">
          <a:xfrm>
            <a:off x="6862763" y="2571750"/>
            <a:ext cx="17160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00246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тыс. человек </a:t>
            </a:r>
            <a:r>
              <a:rPr lang="cs-CZ" altLang="ru-RU" sz="1400" b="1">
                <a:solidFill>
                  <a:srgbClr val="00246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—</a:t>
            </a:r>
            <a:r>
              <a:rPr lang="ru-RU" altLang="ru-RU" sz="1400" b="1">
                <a:solidFill>
                  <a:srgbClr val="00246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штат сотрудников </a:t>
            </a:r>
            <a:endParaRPr lang="ru-RU" altLang="ru-RU" sz="1400" b="1">
              <a:solidFill>
                <a:srgbClr val="002469"/>
              </a:solidFill>
            </a:endParaRPr>
          </a:p>
        </p:txBody>
      </p:sp>
      <p:sp>
        <p:nvSpPr>
          <p:cNvPr id="22" name="Nadpis 1"/>
          <p:cNvSpPr txBox="1">
            <a:spLocks/>
          </p:cNvSpPr>
          <p:nvPr/>
        </p:nvSpPr>
        <p:spPr bwMode="auto">
          <a:xfrm>
            <a:off x="357656" y="330625"/>
            <a:ext cx="87039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12813" rtl="0" fontAlgn="base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00205B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2pPr>
            <a:lvl3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3pPr>
            <a:lvl4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4pPr>
            <a:lvl5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5pPr>
            <a:lvl6pPr marL="4572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6pPr>
            <a:lvl7pPr marL="9144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7pPr>
            <a:lvl8pPr marL="13716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8pPr>
            <a:lvl9pPr marL="18288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9pPr>
          </a:lstStyle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PPF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основные показатели</a:t>
            </a: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53"/>
          <p:cNvSpPr txBox="1">
            <a:spLocks noChangeArrowheads="1"/>
          </p:cNvSpPr>
          <p:nvPr/>
        </p:nvSpPr>
        <p:spPr bwMode="auto">
          <a:xfrm>
            <a:off x="3219847" y="2608263"/>
            <a:ext cx="2879725" cy="2684462"/>
          </a:xfrm>
          <a:prstGeom prst="rect">
            <a:avLst/>
          </a:prstGeom>
          <a:solidFill>
            <a:srgbClr val="002469"/>
          </a:solidFill>
          <a:ln w="25400" algn="ctr">
            <a:noFill/>
            <a:miter lim="800000"/>
            <a:headEnd/>
            <a:tailEnd/>
          </a:ln>
        </p:spPr>
        <p:txBody>
          <a:bodyPr lIns="91422" tIns="45711" rIns="91422" bIns="4571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300"/>
              </a:spcAft>
              <a:defRPr/>
            </a:pPr>
            <a:r>
              <a:rPr lang="ru-RU" altLang="ru-RU" sz="1000" b="1" dirty="0" smtClean="0">
                <a:solidFill>
                  <a:schemeClr val="bg1"/>
                </a:solidFill>
                <a:latin typeface="Microsoft Sans Serif" pitchFamily="34" charset="0"/>
              </a:rPr>
              <a:t>Особенности осуществления инвестиций Группы в России:</a:t>
            </a:r>
            <a:endParaRPr lang="en-US" altLang="ru-RU" sz="1000" b="1" dirty="0" smtClean="0">
              <a:solidFill>
                <a:schemeClr val="bg1"/>
              </a:solidFill>
              <a:latin typeface="Microsoft Sans Serif" pitchFamily="34" charset="0"/>
            </a:endParaRPr>
          </a:p>
          <a:p>
            <a:pPr marL="171450" indent="-171450" eaLnBrk="1" hangingPunct="1"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000" dirty="0" smtClean="0">
                <a:solidFill>
                  <a:schemeClr val="bg1"/>
                </a:solidFill>
                <a:latin typeface="Microsoft Sans Serif" pitchFamily="34" charset="0"/>
              </a:rPr>
              <a:t>Внедрение «</a:t>
            </a:r>
            <a:r>
              <a:rPr lang="en-US" altLang="ru-RU" sz="1000" dirty="0" smtClean="0">
                <a:solidFill>
                  <a:schemeClr val="bg1"/>
                </a:solidFill>
                <a:latin typeface="Microsoft Sans Serif" pitchFamily="34" charset="0"/>
              </a:rPr>
              <a:t>best practices</a:t>
            </a:r>
            <a:r>
              <a:rPr lang="ru-RU" altLang="ru-RU" sz="1000" dirty="0" smtClean="0">
                <a:solidFill>
                  <a:schemeClr val="bg1"/>
                </a:solidFill>
                <a:latin typeface="Microsoft Sans Serif" pitchFamily="34" charset="0"/>
              </a:rPr>
              <a:t>»</a:t>
            </a:r>
            <a:r>
              <a:rPr lang="en-US" altLang="ru-RU" sz="1000" dirty="0" smtClean="0">
                <a:solidFill>
                  <a:schemeClr val="bg1"/>
                </a:solidFill>
                <a:latin typeface="Microsoft Sans Serif" pitchFamily="34" charset="0"/>
              </a:rPr>
              <a:t>;</a:t>
            </a:r>
            <a:endParaRPr lang="ru-RU" altLang="ru-RU" sz="1000" dirty="0" smtClean="0">
              <a:solidFill>
                <a:schemeClr val="bg1"/>
              </a:solidFill>
              <a:latin typeface="Microsoft Sans Serif" pitchFamily="34" charset="0"/>
            </a:endParaRPr>
          </a:p>
          <a:p>
            <a:pPr marL="171450" indent="-171450" eaLnBrk="1" hangingPunct="1"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000" dirty="0" smtClean="0">
                <a:solidFill>
                  <a:schemeClr val="bg1"/>
                </a:solidFill>
                <a:latin typeface="Microsoft Sans Serif" pitchFamily="34" charset="0"/>
              </a:rPr>
              <a:t>Долгосрочное инвестирование в капитал </a:t>
            </a:r>
            <a:r>
              <a:rPr lang="en-US" altLang="ru-RU" sz="1000" dirty="0" smtClean="0">
                <a:solidFill>
                  <a:schemeClr val="bg1"/>
                </a:solidFill>
                <a:latin typeface="Microsoft Sans Serif" pitchFamily="34" charset="0"/>
              </a:rPr>
              <a:t/>
            </a:r>
            <a:br>
              <a:rPr lang="en-US" altLang="ru-RU" sz="1000" dirty="0" smtClean="0">
                <a:solidFill>
                  <a:schemeClr val="bg1"/>
                </a:solidFill>
                <a:latin typeface="Microsoft Sans Serif" pitchFamily="34" charset="0"/>
              </a:rPr>
            </a:br>
            <a:r>
              <a:rPr lang="ru-RU" altLang="ru-RU" sz="1000" dirty="0" smtClean="0">
                <a:solidFill>
                  <a:schemeClr val="bg1"/>
                </a:solidFill>
                <a:latin typeface="Microsoft Sans Serif" pitchFamily="34" charset="0"/>
              </a:rPr>
              <a:t>и кредитование компаний</a:t>
            </a:r>
            <a:r>
              <a:rPr lang="en-US" altLang="ru-RU" sz="1000" dirty="0" smtClean="0">
                <a:solidFill>
                  <a:schemeClr val="bg1"/>
                </a:solidFill>
                <a:latin typeface="Microsoft Sans Serif" pitchFamily="34" charset="0"/>
              </a:rPr>
              <a:t>;</a:t>
            </a:r>
            <a:r>
              <a:rPr lang="ru-RU" altLang="ru-RU" sz="10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</a:p>
          <a:p>
            <a:pPr marL="171450" indent="-171450" eaLnBrk="1" hangingPunct="1"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000" dirty="0" smtClean="0">
                <a:solidFill>
                  <a:schemeClr val="bg1"/>
                </a:solidFill>
                <a:latin typeface="Microsoft Sans Serif" pitchFamily="34" charset="0"/>
              </a:rPr>
              <a:t>Активное участие акционеров </a:t>
            </a:r>
            <a:r>
              <a:rPr lang="en-US" altLang="ru-RU" sz="1000" dirty="0" smtClean="0">
                <a:solidFill>
                  <a:schemeClr val="bg1"/>
                </a:solidFill>
                <a:latin typeface="Microsoft Sans Serif" pitchFamily="34" charset="0"/>
              </a:rPr>
              <a:t/>
            </a:r>
            <a:br>
              <a:rPr lang="en-US" altLang="ru-RU" sz="1000" dirty="0" smtClean="0">
                <a:solidFill>
                  <a:schemeClr val="bg1"/>
                </a:solidFill>
                <a:latin typeface="Microsoft Sans Serif" pitchFamily="34" charset="0"/>
              </a:rPr>
            </a:br>
            <a:r>
              <a:rPr lang="ru-RU" altLang="ru-RU" sz="1000" dirty="0" smtClean="0">
                <a:solidFill>
                  <a:schemeClr val="bg1"/>
                </a:solidFill>
                <a:latin typeface="Microsoft Sans Serif" pitchFamily="34" charset="0"/>
              </a:rPr>
              <a:t>в управлении</a:t>
            </a:r>
            <a:r>
              <a:rPr lang="en-US" altLang="ru-RU" sz="1000" dirty="0" smtClean="0">
                <a:solidFill>
                  <a:schemeClr val="bg1"/>
                </a:solidFill>
                <a:latin typeface="Microsoft Sans Serif" pitchFamily="34" charset="0"/>
              </a:rPr>
              <a:t>;</a:t>
            </a:r>
            <a:endParaRPr lang="ru-RU" altLang="ru-RU" sz="1000" dirty="0" smtClean="0">
              <a:solidFill>
                <a:schemeClr val="bg1"/>
              </a:solidFill>
              <a:latin typeface="Microsoft Sans Serif" pitchFamily="34" charset="0"/>
            </a:endParaRPr>
          </a:p>
          <a:p>
            <a:pPr marL="171450" indent="-171450" eaLnBrk="1" hangingPunct="1"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000" dirty="0" smtClean="0">
                <a:solidFill>
                  <a:schemeClr val="bg1"/>
                </a:solidFill>
                <a:latin typeface="Microsoft Sans Serif" pitchFamily="34" charset="0"/>
              </a:rPr>
              <a:t>Крупнейший чешский инвестор в стране.</a:t>
            </a:r>
          </a:p>
          <a:p>
            <a:pPr eaLnBrk="1" hangingPunct="1">
              <a:spcAft>
                <a:spcPts val="300"/>
              </a:spcAft>
              <a:buClr>
                <a:srgbClr val="0099FF"/>
              </a:buClr>
              <a:defRPr/>
            </a:pPr>
            <a:r>
              <a:rPr lang="ru-RU" altLang="ru-RU" sz="1000" b="1" dirty="0" smtClean="0">
                <a:solidFill>
                  <a:schemeClr val="bg1"/>
                </a:solidFill>
                <a:latin typeface="Microsoft Sans Serif" pitchFamily="34" charset="0"/>
              </a:rPr>
              <a:t>Ключевые инвестиционные показатели:</a:t>
            </a:r>
          </a:p>
          <a:p>
            <a:pPr marL="171450" indent="-171450" eaLnBrk="1" hangingPunct="1"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000" dirty="0" smtClean="0">
                <a:solidFill>
                  <a:schemeClr val="bg1"/>
                </a:solidFill>
                <a:latin typeface="Microsoft Sans Serif" pitchFamily="34" charset="0"/>
              </a:rPr>
              <a:t>Стоимость активов в России - </a:t>
            </a:r>
            <a:r>
              <a:rPr lang="en-US" altLang="ru-RU" sz="1000" dirty="0" smtClean="0">
                <a:solidFill>
                  <a:schemeClr val="bg1"/>
                </a:solidFill>
                <a:latin typeface="Microsoft Sans Serif" pitchFamily="34" charset="0"/>
              </a:rPr>
              <a:t/>
            </a:r>
            <a:br>
              <a:rPr lang="en-US" altLang="ru-RU" sz="1000" dirty="0" smtClean="0">
                <a:solidFill>
                  <a:schemeClr val="bg1"/>
                </a:solidFill>
                <a:latin typeface="Microsoft Sans Serif" pitchFamily="34" charset="0"/>
              </a:rPr>
            </a:br>
            <a:r>
              <a:rPr lang="ru-RU" altLang="ru-RU" sz="1000" dirty="0" smtClean="0">
                <a:solidFill>
                  <a:schemeClr val="bg1"/>
                </a:solidFill>
                <a:latin typeface="Microsoft Sans Serif" pitchFamily="34" charset="0"/>
              </a:rPr>
              <a:t>11</a:t>
            </a:r>
            <a:r>
              <a:rPr lang="en-US" altLang="ru-RU" sz="10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ru-RU" altLang="ru-RU" sz="1000" dirty="0" smtClean="0">
                <a:solidFill>
                  <a:schemeClr val="bg1"/>
                </a:solidFill>
                <a:latin typeface="Microsoft Sans Serif" pitchFamily="34" charset="0"/>
              </a:rPr>
              <a:t>млрд.</a:t>
            </a:r>
            <a:r>
              <a:rPr lang="en-US" altLang="ru-RU" sz="10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ru-RU" altLang="ru-RU" sz="1000" dirty="0" smtClean="0">
                <a:solidFill>
                  <a:schemeClr val="bg1"/>
                </a:solidFill>
                <a:latin typeface="Microsoft Sans Serif" pitchFamily="34" charset="0"/>
              </a:rPr>
              <a:t>евро</a:t>
            </a:r>
            <a:r>
              <a:rPr lang="en-US" altLang="ru-RU" sz="1000" dirty="0" smtClean="0">
                <a:solidFill>
                  <a:schemeClr val="bg1"/>
                </a:solidFill>
                <a:latin typeface="Microsoft Sans Serif" pitchFamily="34" charset="0"/>
              </a:rPr>
              <a:t>;</a:t>
            </a:r>
            <a:endParaRPr lang="ru-RU" altLang="ru-RU" sz="1000" dirty="0" smtClean="0">
              <a:solidFill>
                <a:schemeClr val="bg1"/>
              </a:solidFill>
              <a:latin typeface="Microsoft Sans Serif" pitchFamily="34" charset="0"/>
            </a:endParaRPr>
          </a:p>
          <a:p>
            <a:pPr marL="171450" indent="-171450" eaLnBrk="1" hangingPunct="1"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000" dirty="0" smtClean="0">
                <a:solidFill>
                  <a:schemeClr val="bg1"/>
                </a:solidFill>
                <a:latin typeface="Microsoft Sans Serif" pitchFamily="34" charset="0"/>
              </a:rPr>
              <a:t>Штат в России —</a:t>
            </a:r>
            <a:r>
              <a:rPr lang="en-US" altLang="ru-RU" sz="10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ru-RU" altLang="ru-RU" sz="1000" dirty="0" smtClean="0">
                <a:solidFill>
                  <a:schemeClr val="bg1"/>
                </a:solidFill>
                <a:latin typeface="Microsoft Sans Serif" pitchFamily="34" charset="0"/>
              </a:rPr>
              <a:t>более 50 тыс. человек</a:t>
            </a:r>
            <a:r>
              <a:rPr lang="en-US" altLang="ru-RU" sz="1000" dirty="0" smtClean="0">
                <a:solidFill>
                  <a:schemeClr val="bg1"/>
                </a:solidFill>
                <a:latin typeface="Microsoft Sans Serif" pitchFamily="34" charset="0"/>
              </a:rPr>
              <a:t>;</a:t>
            </a:r>
            <a:endParaRPr lang="ru-RU" altLang="ru-RU" sz="1000" dirty="0" smtClean="0">
              <a:solidFill>
                <a:schemeClr val="bg1"/>
              </a:solidFill>
              <a:latin typeface="Microsoft Sans Serif" pitchFamily="34" charset="0"/>
            </a:endParaRPr>
          </a:p>
          <a:p>
            <a:pPr marL="171450" indent="-171450" eaLnBrk="1" hangingPunct="1"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000" dirty="0" smtClean="0">
                <a:solidFill>
                  <a:schemeClr val="bg1"/>
                </a:solidFill>
                <a:latin typeface="Microsoft Sans Serif" pitchFamily="34" charset="0"/>
              </a:rPr>
              <a:t>«Второй домашний рынок» (после Чехии и Словакии)</a:t>
            </a:r>
            <a:r>
              <a:rPr lang="en-US" altLang="ru-RU" sz="10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ru-RU" altLang="ru-RU" sz="1000" dirty="0" smtClean="0">
                <a:solidFill>
                  <a:schemeClr val="bg1"/>
                </a:solidFill>
                <a:latin typeface="Microsoft Sans Serif" pitchFamily="34" charset="0"/>
              </a:rPr>
              <a:t>— </a:t>
            </a:r>
            <a:r>
              <a:rPr lang="en-US" altLang="ru-RU" sz="1000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ru-RU" altLang="ru-RU" sz="1000" dirty="0" smtClean="0">
                <a:solidFill>
                  <a:schemeClr val="bg1"/>
                </a:solidFill>
                <a:latin typeface="Microsoft Sans Serif" pitchFamily="34" charset="0"/>
              </a:rPr>
              <a:t>стратегическое долговременное присутствие</a:t>
            </a:r>
            <a:r>
              <a:rPr lang="en-US" altLang="ru-RU" sz="1000" dirty="0" smtClean="0">
                <a:solidFill>
                  <a:schemeClr val="bg1"/>
                </a:solidFill>
                <a:latin typeface="Microsoft Sans Serif" pitchFamily="34" charset="0"/>
              </a:rPr>
              <a:t>.</a:t>
            </a:r>
            <a:endParaRPr lang="ru-RU" altLang="ru-RU" dirty="0" smtClean="0">
              <a:solidFill>
                <a:schemeClr val="bg1"/>
              </a:solidFill>
              <a:latin typeface="Microsoft Sans Serif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45281" y="1258888"/>
            <a:ext cx="2700338" cy="2096232"/>
            <a:chOff x="215900" y="1260479"/>
            <a:chExt cx="2700338" cy="2096232"/>
          </a:xfrm>
        </p:grpSpPr>
        <p:sp>
          <p:nvSpPr>
            <p:cNvPr id="22532" name="TextBox 13"/>
            <p:cNvSpPr txBox="1">
              <a:spLocks noChangeArrowheads="1"/>
            </p:cNvSpPr>
            <p:nvPr/>
          </p:nvSpPr>
          <p:spPr bwMode="auto">
            <a:xfrm>
              <a:off x="215900" y="1571625"/>
              <a:ext cx="2700338" cy="178508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CFC9C4"/>
              </a:solidFill>
              <a:miter lim="800000"/>
              <a:headEnd/>
              <a:tailEnd/>
            </a:ln>
          </p:spPr>
          <p:txBody>
            <a:bodyPr lIns="91422" tIns="45711" rIns="91422" bIns="45711">
              <a:spAutoFit/>
            </a:bodyPr>
            <a:lstStyle>
              <a:lvl1pPr marL="180975" indent="-18097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300"/>
                </a:spcAft>
                <a:buClr>
                  <a:srgbClr val="DE8703"/>
                </a:buClr>
                <a:buFont typeface="Wingdings" panose="05000000000000000000" pitchFamily="2" charset="2"/>
                <a:buChar char="§"/>
              </a:pPr>
              <a:r>
                <a:rPr lang="ru-RU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Создание компании в Чехии в 1997 г., выход на российский рынок в  2002 г. («с нуля</a:t>
              </a:r>
              <a:r>
                <a:rPr lang="ru-RU" altLang="ru-RU" sz="1000" dirty="0" smtClean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»);</a:t>
              </a:r>
              <a:endParaRPr lang="ru-RU" altLang="ru-RU" sz="1000" dirty="0">
                <a:solidFill>
                  <a:srgbClr val="002469"/>
                </a:solidFill>
                <a:latin typeface="Microsoft Sans Serif" panose="020B0604020202020204" pitchFamily="34" charset="0"/>
              </a:endParaRPr>
            </a:p>
            <a:p>
              <a:pPr eaLnBrk="1" hangingPunct="1">
                <a:spcAft>
                  <a:spcPts val="300"/>
                </a:spcAft>
                <a:buClr>
                  <a:srgbClr val="DE8703"/>
                </a:buClr>
                <a:buFont typeface="Wingdings" panose="05000000000000000000" pitchFamily="2" charset="2"/>
                <a:buChar char="§"/>
              </a:pPr>
              <a:r>
                <a:rPr lang="ru-RU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100% розничный банк, предлагающий </a:t>
              </a:r>
              <a:r>
                <a:rPr lang="ru-RU" altLang="ru-RU" sz="1000" dirty="0" err="1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потребкредиты</a:t>
              </a:r>
              <a:r>
                <a:rPr lang="ru-RU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, кредиты наличными, депозиты, банковские карты, платежи</a:t>
              </a:r>
              <a:r>
                <a:rPr lang="en-US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;</a:t>
              </a:r>
              <a:endParaRPr lang="ru-RU" altLang="ru-RU" sz="1000" dirty="0">
                <a:solidFill>
                  <a:srgbClr val="002469"/>
                </a:solidFill>
                <a:latin typeface="Microsoft Sans Serif" panose="020B0604020202020204" pitchFamily="34" charset="0"/>
              </a:endParaRPr>
            </a:p>
            <a:p>
              <a:pPr eaLnBrk="1" hangingPunct="1">
                <a:spcAft>
                  <a:spcPts val="300"/>
                </a:spcAft>
                <a:buClr>
                  <a:srgbClr val="DE8703"/>
                </a:buClr>
                <a:buFont typeface="Wingdings" panose="05000000000000000000" pitchFamily="2" charset="2"/>
                <a:buChar char="§"/>
              </a:pPr>
              <a:r>
                <a:rPr lang="ru-RU" altLang="ru-RU" sz="1000" dirty="0" smtClean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Более  8000 </a:t>
              </a:r>
              <a:r>
                <a:rPr lang="ru-RU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офисов разных </a:t>
              </a:r>
              <a:r>
                <a:rPr lang="ru-RU" altLang="ru-RU" sz="1000" dirty="0" smtClean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форматов;</a:t>
              </a:r>
            </a:p>
            <a:p>
              <a:pPr eaLnBrk="1" hangingPunct="1">
                <a:spcAft>
                  <a:spcPts val="300"/>
                </a:spcAft>
                <a:buClr>
                  <a:srgbClr val="DE8703"/>
                </a:buClr>
                <a:buFont typeface="Wingdings" panose="05000000000000000000" pitchFamily="2" charset="2"/>
                <a:buChar char="§"/>
              </a:pPr>
              <a:r>
                <a:rPr lang="cs-CZ" altLang="ru-RU" sz="1000" dirty="0" smtClean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No </a:t>
              </a:r>
              <a:r>
                <a:rPr lang="ru-RU" altLang="ru-RU" sz="1000" dirty="0" smtClean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1</a:t>
              </a:r>
              <a:r>
                <a:rPr lang="cs-CZ" altLang="ru-RU" sz="1000" dirty="0" smtClean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 </a:t>
              </a:r>
              <a:r>
                <a:rPr lang="ru-RU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по </a:t>
              </a:r>
              <a:r>
                <a:rPr lang="ru-RU" altLang="ru-RU" sz="1000" dirty="0" smtClean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размерам портфеля </a:t>
              </a:r>
              <a:r>
                <a:rPr lang="en-US" altLang="ru-RU" sz="1000" dirty="0" smtClean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POS-</a:t>
              </a:r>
              <a:r>
                <a:rPr lang="ru-RU" altLang="ru-RU" sz="1000" dirty="0" smtClean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кредитов</a:t>
              </a:r>
              <a:r>
                <a:rPr lang="en-US" altLang="ru-RU" sz="1000" dirty="0" smtClean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;</a:t>
              </a:r>
              <a:endParaRPr lang="ru-RU" altLang="ru-RU" sz="1000" dirty="0">
                <a:solidFill>
                  <a:srgbClr val="002469"/>
                </a:solidFill>
                <a:latin typeface="Microsoft Sans Serif" panose="020B0604020202020204" pitchFamily="34" charset="0"/>
              </a:endParaRPr>
            </a:p>
            <a:p>
              <a:pPr eaLnBrk="1" hangingPunct="1">
                <a:spcAft>
                  <a:spcPts val="300"/>
                </a:spcAft>
                <a:buClr>
                  <a:srgbClr val="DE8703"/>
                </a:buClr>
                <a:buFont typeface="Wingdings" panose="05000000000000000000" pitchFamily="2" charset="2"/>
                <a:buChar char="§"/>
              </a:pPr>
              <a:r>
                <a:rPr lang="ru-RU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Развитие </a:t>
              </a:r>
              <a:r>
                <a:rPr lang="en-US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online </a:t>
              </a:r>
              <a:r>
                <a:rPr lang="ru-RU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услуг</a:t>
              </a:r>
              <a:r>
                <a:rPr lang="en-US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.</a:t>
              </a:r>
              <a:endParaRPr lang="ru-RU" altLang="ru-RU" sz="1000" dirty="0">
                <a:solidFill>
                  <a:srgbClr val="002469"/>
                </a:solidFill>
                <a:latin typeface="Microsoft Sans Serif" panose="020B0604020202020204" pitchFamily="34" charset="0"/>
              </a:endParaRPr>
            </a:p>
          </p:txBody>
        </p:sp>
        <p:grpSp>
          <p:nvGrpSpPr>
            <p:cNvPr id="2" name="Группа 73"/>
            <p:cNvGrpSpPr>
              <a:grpSpLocks/>
            </p:cNvGrpSpPr>
            <p:nvPr/>
          </p:nvGrpSpPr>
          <p:grpSpPr bwMode="auto">
            <a:xfrm>
              <a:off x="215900" y="1260479"/>
              <a:ext cx="2700338" cy="314325"/>
              <a:chOff x="431800" y="2987675"/>
              <a:chExt cx="2571750" cy="333930"/>
            </a:xfrm>
            <a:solidFill>
              <a:schemeClr val="bg1"/>
            </a:solidFill>
          </p:grpSpPr>
          <p:sp>
            <p:nvSpPr>
              <p:cNvPr id="72" name="Obdélník 25"/>
              <p:cNvSpPr>
                <a:spLocks noChangeArrowheads="1"/>
              </p:cNvSpPr>
              <p:nvPr/>
            </p:nvSpPr>
            <p:spPr bwMode="auto">
              <a:xfrm>
                <a:off x="431800" y="2987675"/>
                <a:ext cx="2571750" cy="333930"/>
              </a:xfrm>
              <a:prstGeom prst="rect">
                <a:avLst/>
              </a:prstGeom>
              <a:grpFill/>
              <a:ln w="19050" algn="ctr">
                <a:solidFill>
                  <a:srgbClr val="CFC9C4"/>
                </a:solidFill>
                <a:miter lim="800000"/>
                <a:headEnd/>
                <a:tailEnd/>
              </a:ln>
            </p:spPr>
            <p:txBody>
              <a:bodyPr lIns="107978" tIns="71986" rIns="107978" bIns="71986">
                <a:spAutoFit/>
              </a:bodyPr>
              <a:lstStyle/>
              <a:p>
                <a:pPr defTabSz="912721">
                  <a:defRPr/>
                </a:pPr>
                <a:r>
                  <a:rPr lang="ru-RU" sz="1100" b="1" dirty="0" err="1">
                    <a:solidFill>
                      <a:srgbClr val="002469"/>
                    </a:solidFill>
                    <a:latin typeface="+mj-lt"/>
                    <a:cs typeface="+mn-cs"/>
                  </a:rPr>
                  <a:t>Хоум</a:t>
                </a:r>
                <a:r>
                  <a:rPr lang="ru-RU" sz="1100" b="1" dirty="0">
                    <a:solidFill>
                      <a:srgbClr val="002469"/>
                    </a:solidFill>
                    <a:latin typeface="+mj-lt"/>
                    <a:cs typeface="+mn-cs"/>
                  </a:rPr>
                  <a:t> Кредит Банк</a:t>
                </a:r>
                <a:endParaRPr lang="cs-CZ" sz="1100" b="1" dirty="0" err="1">
                  <a:solidFill>
                    <a:srgbClr val="002469"/>
                  </a:solidFill>
                  <a:latin typeface="+mj-lt"/>
                  <a:cs typeface="+mn-cs"/>
                </a:endParaRPr>
              </a:p>
            </p:txBody>
          </p:sp>
          <p:pic>
            <p:nvPicPr>
              <p:cNvPr id="73" name="Picture 2" descr="http://im2-tub.yandex.net/i?id=108250425-1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82172" y="3024532"/>
                <a:ext cx="383178" cy="269362"/>
              </a:xfrm>
              <a:prstGeom prst="rect">
                <a:avLst/>
              </a:prstGeom>
              <a:grpFill/>
              <a:ln>
                <a:solidFill>
                  <a:srgbClr val="CFC9C4"/>
                </a:solidFill>
              </a:ln>
              <a:effectLst>
                <a:outerShdw sx="1000" sy="1000" algn="tl" rotWithShape="0">
                  <a:srgbClr val="000000"/>
                </a:outerShdw>
              </a:effectLst>
            </p:spPr>
          </p:pic>
        </p:grpSp>
      </p:grpSp>
      <p:grpSp>
        <p:nvGrpSpPr>
          <p:cNvPr id="4" name="Группа 3"/>
          <p:cNvGrpSpPr/>
          <p:nvPr/>
        </p:nvGrpSpPr>
        <p:grpSpPr>
          <a:xfrm>
            <a:off x="345281" y="3430952"/>
            <a:ext cx="2700338" cy="1409703"/>
            <a:chOff x="215900" y="3448050"/>
            <a:chExt cx="2700338" cy="1409703"/>
          </a:xfrm>
        </p:grpSpPr>
        <p:sp>
          <p:nvSpPr>
            <p:cNvPr id="1201178" name="TextBox 7"/>
            <p:cNvSpPr txBox="1">
              <a:spLocks noChangeArrowheads="1"/>
            </p:cNvSpPr>
            <p:nvPr/>
          </p:nvSpPr>
          <p:spPr bwMode="auto">
            <a:xfrm>
              <a:off x="215900" y="3743324"/>
              <a:ext cx="2700338" cy="1114429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CFC9C4"/>
              </a:solidFill>
              <a:miter lim="800000"/>
              <a:headEnd/>
              <a:tailEnd/>
            </a:ln>
          </p:spPr>
          <p:txBody>
            <a:bodyPr lIns="91422" tIns="45711" rIns="91422" bIns="45711"/>
            <a:lstStyle/>
            <a:p>
              <a:pPr marL="180975" indent="-180975">
                <a:spcAft>
                  <a:spcPts val="300"/>
                </a:spcAft>
                <a:buClr>
                  <a:srgbClr val="DE8703"/>
                </a:buClr>
                <a:buFont typeface="Wingdings" pitchFamily="2" charset="2"/>
                <a:buChar char="§"/>
                <a:defRPr/>
              </a:pPr>
              <a:r>
                <a:rPr lang="ru-RU" sz="1000" dirty="0" smtClean="0">
                  <a:solidFill>
                    <a:srgbClr val="002469"/>
                  </a:solidFill>
                  <a:latin typeface="+mj-lt"/>
                  <a:cs typeface="+mn-cs"/>
                </a:rPr>
                <a:t>Компания приобретена </a:t>
              </a:r>
              <a:r>
                <a:rPr lang="ru-RU" sz="1000" dirty="0">
                  <a:solidFill>
                    <a:srgbClr val="002469"/>
                  </a:solidFill>
                  <a:latin typeface="+mj-lt"/>
                  <a:cs typeface="+mn-cs"/>
                </a:rPr>
                <a:t>в 200</a:t>
              </a:r>
              <a:r>
                <a:rPr lang="cs-CZ" sz="1000" dirty="0">
                  <a:solidFill>
                    <a:srgbClr val="002469"/>
                  </a:solidFill>
                  <a:latin typeface="+mj-lt"/>
                  <a:cs typeface="+mn-cs"/>
                </a:rPr>
                <a:t>9</a:t>
              </a:r>
              <a:r>
                <a:rPr lang="ru-RU" sz="1000" dirty="0">
                  <a:solidFill>
                    <a:srgbClr val="002469"/>
                  </a:solidFill>
                  <a:latin typeface="+mj-lt"/>
                  <a:cs typeface="+mn-cs"/>
                </a:rPr>
                <a:t>/2011</a:t>
              </a:r>
              <a:r>
                <a:rPr lang="en-US" sz="1000" dirty="0">
                  <a:solidFill>
                    <a:srgbClr val="002469"/>
                  </a:solidFill>
                  <a:latin typeface="+mj-lt"/>
                  <a:cs typeface="+mn-cs"/>
                </a:rPr>
                <a:t> </a:t>
              </a:r>
              <a:r>
                <a:rPr lang="ru-RU" sz="1000" dirty="0">
                  <a:solidFill>
                    <a:srgbClr val="002469"/>
                  </a:solidFill>
                  <a:latin typeface="+mj-lt"/>
                  <a:cs typeface="+mn-cs"/>
                </a:rPr>
                <a:t>гг.</a:t>
              </a:r>
              <a:r>
                <a:rPr lang="en-US" sz="1000" dirty="0">
                  <a:solidFill>
                    <a:srgbClr val="002469"/>
                  </a:solidFill>
                  <a:latin typeface="+mj-lt"/>
                  <a:cs typeface="+mn-cs"/>
                </a:rPr>
                <a:t>;</a:t>
              </a:r>
              <a:endParaRPr lang="ru-RU" sz="1000" dirty="0">
                <a:solidFill>
                  <a:srgbClr val="002469"/>
                </a:solidFill>
                <a:latin typeface="+mj-lt"/>
                <a:cs typeface="+mn-cs"/>
              </a:endParaRPr>
            </a:p>
            <a:p>
              <a:pPr marL="180975" indent="-180975">
                <a:spcAft>
                  <a:spcPts val="300"/>
                </a:spcAft>
                <a:buClr>
                  <a:srgbClr val="DE8703"/>
                </a:buClr>
                <a:buFont typeface="Wingdings" pitchFamily="2" charset="2"/>
                <a:buChar char="§"/>
                <a:defRPr/>
              </a:pPr>
              <a:r>
                <a:rPr lang="ru-RU" sz="1000" dirty="0">
                  <a:solidFill>
                    <a:srgbClr val="002469"/>
                  </a:solidFill>
                  <a:latin typeface="+mj-lt"/>
                  <a:cs typeface="+mn-cs"/>
                </a:rPr>
                <a:t>Полная реорганизация бизнеса</a:t>
              </a:r>
              <a:r>
                <a:rPr lang="en-US" sz="1000" dirty="0">
                  <a:solidFill>
                    <a:srgbClr val="002469"/>
                  </a:solidFill>
                  <a:latin typeface="+mj-lt"/>
                  <a:cs typeface="+mn-cs"/>
                </a:rPr>
                <a:t>;</a:t>
              </a:r>
              <a:endParaRPr lang="ru-RU" sz="1000" dirty="0">
                <a:solidFill>
                  <a:srgbClr val="002469"/>
                </a:solidFill>
                <a:latin typeface="+mj-lt"/>
                <a:cs typeface="+mn-cs"/>
              </a:endParaRPr>
            </a:p>
            <a:p>
              <a:pPr marL="180975" indent="-180975">
                <a:spcAft>
                  <a:spcPts val="300"/>
                </a:spcAft>
                <a:buClr>
                  <a:srgbClr val="DE8703"/>
                </a:buClr>
                <a:buFont typeface="Wingdings" pitchFamily="2" charset="2"/>
                <a:buChar char="§"/>
                <a:defRPr/>
              </a:pPr>
              <a:r>
                <a:rPr lang="ru-RU" sz="1000" dirty="0">
                  <a:solidFill>
                    <a:srgbClr val="002469"/>
                  </a:solidFill>
                  <a:latin typeface="+mj-lt"/>
                  <a:cs typeface="+mn-cs"/>
                </a:rPr>
                <a:t>Развитие </a:t>
              </a:r>
              <a:r>
                <a:rPr lang="en-US" sz="1000" dirty="0">
                  <a:solidFill>
                    <a:srgbClr val="002469"/>
                  </a:solidFill>
                  <a:latin typeface="+mj-lt"/>
                  <a:cs typeface="+mn-cs"/>
                </a:rPr>
                <a:t>online </a:t>
              </a:r>
              <a:r>
                <a:rPr lang="ru-RU" sz="1000" dirty="0">
                  <a:solidFill>
                    <a:srgbClr val="002469"/>
                  </a:solidFill>
                  <a:latin typeface="+mj-lt"/>
                  <a:cs typeface="+mn-cs"/>
                </a:rPr>
                <a:t>продаж</a:t>
              </a:r>
              <a:r>
                <a:rPr lang="en-US" sz="1000" dirty="0">
                  <a:solidFill>
                    <a:srgbClr val="002469"/>
                  </a:solidFill>
                  <a:latin typeface="+mj-lt"/>
                  <a:cs typeface="+mn-cs"/>
                </a:rPr>
                <a:t>;</a:t>
              </a:r>
              <a:endParaRPr lang="ru-RU" sz="1000" dirty="0">
                <a:solidFill>
                  <a:srgbClr val="002469"/>
                </a:solidFill>
                <a:latin typeface="+mj-lt"/>
                <a:cs typeface="+mn-cs"/>
              </a:endParaRPr>
            </a:p>
            <a:p>
              <a:pPr marL="180975" indent="-180975">
                <a:spcAft>
                  <a:spcPts val="300"/>
                </a:spcAft>
                <a:buClr>
                  <a:srgbClr val="DE8703"/>
                </a:buClr>
                <a:buFont typeface="Wingdings" pitchFamily="2" charset="2"/>
                <a:buChar char="§"/>
                <a:defRPr/>
              </a:pPr>
              <a:r>
                <a:rPr lang="ru-RU" sz="1000" dirty="0" smtClean="0">
                  <a:solidFill>
                    <a:srgbClr val="002469"/>
                  </a:solidFill>
                  <a:latin typeface="+mj-lt"/>
                  <a:cs typeface="+mn-cs"/>
                </a:rPr>
                <a:t>374 розничных гипермаркета, </a:t>
              </a:r>
              <a:r>
                <a:rPr lang="ru-RU" sz="1000" dirty="0"/>
                <a:t>31 пункт интернет-магазина и 14 интернет-гипермаркетов</a:t>
              </a:r>
              <a:r>
                <a:rPr lang="en-US" sz="1000" dirty="0" smtClean="0">
                  <a:solidFill>
                    <a:srgbClr val="002469"/>
                  </a:solidFill>
                  <a:latin typeface="+mj-lt"/>
                  <a:cs typeface="+mn-cs"/>
                </a:rPr>
                <a:t>.</a:t>
              </a:r>
              <a:r>
                <a:rPr lang="ru-RU" sz="1000" dirty="0" smtClean="0">
                  <a:solidFill>
                    <a:srgbClr val="002469"/>
                  </a:solidFill>
                  <a:latin typeface="+mj-lt"/>
                  <a:cs typeface="+mn-cs"/>
                </a:rPr>
                <a:t> </a:t>
              </a:r>
              <a:endParaRPr lang="ru-RU" sz="1000" dirty="0">
                <a:solidFill>
                  <a:srgbClr val="002469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Obdélník 25"/>
            <p:cNvSpPr>
              <a:spLocks noChangeArrowheads="1"/>
            </p:cNvSpPr>
            <p:nvPr/>
          </p:nvSpPr>
          <p:spPr bwMode="auto">
            <a:xfrm>
              <a:off x="215900" y="3448050"/>
              <a:ext cx="2700338" cy="314325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CFC9C4"/>
              </a:solidFill>
              <a:miter lim="800000"/>
              <a:headEnd/>
              <a:tailEnd/>
            </a:ln>
          </p:spPr>
          <p:txBody>
            <a:bodyPr lIns="107978" tIns="71986" rIns="107978" bIns="71986">
              <a:spAutoFit/>
            </a:bodyPr>
            <a:lstStyle/>
            <a:p>
              <a:pPr defTabSz="912721">
                <a:defRPr/>
              </a:pPr>
              <a:r>
                <a:rPr lang="ru-RU" sz="1100" b="1" dirty="0">
                  <a:solidFill>
                    <a:srgbClr val="002469"/>
                  </a:solidFill>
                  <a:latin typeface="+mj-lt"/>
                  <a:cs typeface="+mn-cs"/>
                </a:rPr>
                <a:t>Эльдорадо</a:t>
              </a:r>
              <a:endParaRPr lang="cs-CZ" sz="1100" b="1" dirty="0" err="1">
                <a:solidFill>
                  <a:srgbClr val="002469"/>
                </a:solidFill>
                <a:latin typeface="+mj-lt"/>
                <a:cs typeface="+mn-cs"/>
              </a:endParaRPr>
            </a:p>
          </p:txBody>
        </p:sp>
      </p:grpSp>
      <p:grpSp>
        <p:nvGrpSpPr>
          <p:cNvPr id="22536" name="Группа 26"/>
          <p:cNvGrpSpPr>
            <a:grpSpLocks/>
          </p:cNvGrpSpPr>
          <p:nvPr/>
        </p:nvGrpSpPr>
        <p:grpSpPr bwMode="auto">
          <a:xfrm>
            <a:off x="3226593" y="1258888"/>
            <a:ext cx="2878137" cy="1183480"/>
            <a:chOff x="3162300" y="1258888"/>
            <a:chExt cx="2878650" cy="1183227"/>
          </a:xfrm>
        </p:grpSpPr>
        <p:sp>
          <p:nvSpPr>
            <p:cNvPr id="1201174" name="TextBox 18"/>
            <p:cNvSpPr txBox="1">
              <a:spLocks noChangeArrowheads="1"/>
            </p:cNvSpPr>
            <p:nvPr/>
          </p:nvSpPr>
          <p:spPr bwMode="auto">
            <a:xfrm>
              <a:off x="3163888" y="1580288"/>
              <a:ext cx="2875474" cy="861827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CFC9C4"/>
              </a:solidFill>
              <a:miter lim="800000"/>
              <a:headEnd/>
              <a:tailEnd/>
            </a:ln>
          </p:spPr>
          <p:txBody>
            <a:bodyPr lIns="91422" tIns="45711" rIns="91422" bIns="45711">
              <a:spAutoFit/>
            </a:bodyPr>
            <a:lstStyle/>
            <a:p>
              <a:pPr marL="180975" indent="-180975">
                <a:spcAft>
                  <a:spcPts val="0"/>
                </a:spcAft>
                <a:buClr>
                  <a:srgbClr val="DE8703"/>
                </a:buClr>
                <a:buFont typeface="Wingdings" pitchFamily="2" charset="2"/>
                <a:buChar char="§"/>
                <a:defRPr/>
              </a:pPr>
              <a:r>
                <a:rPr lang="ru-RU" sz="1000" dirty="0">
                  <a:solidFill>
                    <a:srgbClr val="002469"/>
                  </a:solidFill>
                  <a:latin typeface="+mj-lt"/>
                  <a:cs typeface="+mn-cs"/>
                </a:rPr>
                <a:t>20,5% пакет приобретен в 2008 г.</a:t>
              </a:r>
              <a:r>
                <a:rPr lang="en-US" sz="1000" dirty="0">
                  <a:solidFill>
                    <a:srgbClr val="002469"/>
                  </a:solidFill>
                  <a:latin typeface="+mj-lt"/>
                  <a:cs typeface="+mn-cs"/>
                </a:rPr>
                <a:t>;</a:t>
              </a:r>
              <a:endParaRPr lang="ru-RU" sz="1000" dirty="0">
                <a:solidFill>
                  <a:srgbClr val="002469"/>
                </a:solidFill>
                <a:latin typeface="+mj-lt"/>
                <a:cs typeface="+mn-cs"/>
              </a:endParaRPr>
            </a:p>
            <a:p>
              <a:pPr marL="180975" indent="-180975">
                <a:spcAft>
                  <a:spcPts val="0"/>
                </a:spcAft>
                <a:buClr>
                  <a:srgbClr val="DE8703"/>
                </a:buClr>
                <a:buFont typeface="Wingdings" pitchFamily="2" charset="2"/>
                <a:buChar char="§"/>
                <a:defRPr/>
              </a:pPr>
              <a:r>
                <a:rPr lang="ru-RU" sz="1000" dirty="0">
                  <a:solidFill>
                    <a:srgbClr val="002469"/>
                  </a:solidFill>
                  <a:latin typeface="+mj-lt"/>
                  <a:cs typeface="+mn-cs"/>
                </a:rPr>
                <a:t>Рост производства </a:t>
              </a:r>
              <a:r>
                <a:rPr lang="ru-RU" sz="1000" dirty="0" smtClean="0">
                  <a:solidFill>
                    <a:srgbClr val="002469"/>
                  </a:solidFill>
                  <a:latin typeface="+mj-lt"/>
                  <a:cs typeface="+mn-cs"/>
                </a:rPr>
                <a:t>до </a:t>
              </a:r>
              <a:r>
                <a:rPr lang="ru-RU" sz="1000" dirty="0">
                  <a:solidFill>
                    <a:srgbClr val="002469"/>
                  </a:solidFill>
                  <a:latin typeface="+mj-lt"/>
                  <a:cs typeface="+mn-cs"/>
                </a:rPr>
                <a:t>более чем </a:t>
              </a:r>
              <a:r>
                <a:rPr lang="ru-RU" sz="1000" dirty="0" smtClean="0">
                  <a:solidFill>
                    <a:srgbClr val="002469"/>
                  </a:solidFill>
                  <a:latin typeface="+mj-lt"/>
                  <a:cs typeface="+mn-cs"/>
                </a:rPr>
                <a:t>1,4 </a:t>
              </a:r>
              <a:r>
                <a:rPr lang="ru-RU" sz="1000" dirty="0">
                  <a:solidFill>
                    <a:srgbClr val="002469"/>
                  </a:solidFill>
                  <a:latin typeface="+mj-lt"/>
                  <a:cs typeface="+mn-cs"/>
                </a:rPr>
                <a:t>млн. унций в год;</a:t>
              </a:r>
            </a:p>
            <a:p>
              <a:pPr marL="180975" indent="-180975">
                <a:spcAft>
                  <a:spcPts val="0"/>
                </a:spcAft>
                <a:buClr>
                  <a:srgbClr val="DE8703"/>
                </a:buClr>
                <a:buFont typeface="Wingdings" pitchFamily="2" charset="2"/>
                <a:buChar char="§"/>
                <a:defRPr/>
              </a:pPr>
              <a:r>
                <a:rPr lang="ru-RU" sz="1000" dirty="0">
                  <a:solidFill>
                    <a:srgbClr val="002469"/>
                  </a:solidFill>
                  <a:latin typeface="+mj-lt"/>
                  <a:cs typeface="+mn-cs"/>
                </a:rPr>
                <a:t>Инвестиции в Дальний Восток - </a:t>
              </a:r>
              <a:r>
                <a:rPr lang="en-US" sz="1000" dirty="0">
                  <a:solidFill>
                    <a:srgbClr val="002469"/>
                  </a:solidFill>
                  <a:latin typeface="+mj-lt"/>
                  <a:cs typeface="+mn-cs"/>
                </a:rPr>
                <a:t>$500 </a:t>
              </a:r>
              <a:r>
                <a:rPr lang="ru-RU" sz="1000" dirty="0">
                  <a:solidFill>
                    <a:srgbClr val="002469"/>
                  </a:solidFill>
                  <a:latin typeface="+mj-lt"/>
                  <a:cs typeface="+mn-cs"/>
                </a:rPr>
                <a:t>млн.</a:t>
              </a:r>
            </a:p>
            <a:p>
              <a:pPr marL="180975" indent="-180975">
                <a:spcAft>
                  <a:spcPts val="0"/>
                </a:spcAft>
                <a:buClr>
                  <a:srgbClr val="DE8703"/>
                </a:buClr>
                <a:buFont typeface="Wingdings" pitchFamily="2" charset="2"/>
                <a:buChar char="§"/>
                <a:defRPr/>
              </a:pPr>
              <a:r>
                <a:rPr lang="ru-RU" sz="1000" dirty="0">
                  <a:solidFill>
                    <a:srgbClr val="002469"/>
                  </a:solidFill>
                  <a:latin typeface="+mj-lt"/>
                  <a:cs typeface="+mn-cs"/>
                </a:rPr>
                <a:t>Листинг на </a:t>
              </a:r>
              <a:r>
                <a:rPr lang="en-US" sz="1000" dirty="0">
                  <a:solidFill>
                    <a:srgbClr val="002469"/>
                  </a:solidFill>
                  <a:latin typeface="+mj-lt"/>
                  <a:cs typeface="+mn-cs"/>
                </a:rPr>
                <a:t>LSE.</a:t>
              </a:r>
              <a:endParaRPr lang="ru-RU" sz="1000" dirty="0">
                <a:solidFill>
                  <a:srgbClr val="002469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Obdélník 25"/>
            <p:cNvSpPr>
              <a:spLocks noChangeArrowheads="1"/>
            </p:cNvSpPr>
            <p:nvPr/>
          </p:nvSpPr>
          <p:spPr bwMode="auto">
            <a:xfrm>
              <a:off x="3162300" y="1258888"/>
              <a:ext cx="2878650" cy="330129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CFC9C4"/>
              </a:solidFill>
              <a:miter lim="800000"/>
              <a:headEnd/>
              <a:tailEnd/>
            </a:ln>
          </p:spPr>
          <p:txBody>
            <a:bodyPr wrap="square" lIns="107978" tIns="71986" rIns="107978" bIns="71986">
              <a:spAutoFit/>
            </a:bodyPr>
            <a:lstStyle/>
            <a:p>
              <a:pPr defTabSz="912721">
                <a:defRPr/>
              </a:pPr>
              <a:r>
                <a:rPr lang="ru-RU" sz="1200" b="1" dirty="0">
                  <a:solidFill>
                    <a:srgbClr val="002469"/>
                  </a:solidFill>
                  <a:latin typeface="+mj-lt"/>
                  <a:cs typeface="+mn-cs"/>
                </a:rPr>
                <a:t>Полиметалл</a:t>
              </a:r>
              <a:endParaRPr lang="cs-CZ" sz="1200" b="1" dirty="0" err="1">
                <a:solidFill>
                  <a:srgbClr val="002469"/>
                </a:solidFill>
                <a:latin typeface="+mj-lt"/>
                <a:cs typeface="+mn-cs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272213" y="1254125"/>
            <a:ext cx="2700337" cy="3636963"/>
            <a:chOff x="6272213" y="1254125"/>
            <a:chExt cx="2700337" cy="3636963"/>
          </a:xfrm>
        </p:grpSpPr>
        <p:sp>
          <p:nvSpPr>
            <p:cNvPr id="22538" name="TextBox 47"/>
            <p:cNvSpPr txBox="1">
              <a:spLocks noChangeArrowheads="1"/>
            </p:cNvSpPr>
            <p:nvPr/>
          </p:nvSpPr>
          <p:spPr bwMode="auto">
            <a:xfrm>
              <a:off x="6272213" y="1589088"/>
              <a:ext cx="2700337" cy="3302000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CFC9C4"/>
              </a:solidFill>
              <a:miter lim="800000"/>
              <a:headEnd/>
              <a:tailEnd/>
            </a:ln>
          </p:spPr>
          <p:txBody>
            <a:bodyPr lIns="91422" tIns="45711" rIns="107978" bIns="45711"/>
            <a:lstStyle>
              <a:lvl1pPr marL="180975" indent="-18097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300"/>
                </a:spcAft>
                <a:buClr>
                  <a:srgbClr val="DE8703"/>
                </a:buClr>
                <a:buFont typeface="Wingdings" panose="05000000000000000000" pitchFamily="2" charset="2"/>
                <a:buChar char="§"/>
              </a:pPr>
              <a:r>
                <a:rPr lang="ru-RU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В 2014 введена в эксплуатацию первая очередь офисного парка </a:t>
              </a:r>
              <a:r>
                <a:rPr lang="en-US" altLang="ru-RU" sz="1000" dirty="0" err="1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Comcity</a:t>
              </a:r>
              <a:r>
                <a:rPr lang="en-US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 (</a:t>
              </a:r>
              <a:r>
                <a:rPr lang="ru-RU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класс А) в Новой Москве — 120 тыс. </a:t>
              </a:r>
              <a:r>
                <a:rPr lang="ru-RU" altLang="ru-RU" sz="1000" dirty="0" err="1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кв</a:t>
              </a:r>
              <a:r>
                <a:rPr lang="en-US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.</a:t>
              </a:r>
              <a:r>
                <a:rPr lang="ru-RU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 м (совокупный объем  арендуемых  площадей на конец строительства всего комплекса составит 420 тыс. кв. м)</a:t>
              </a:r>
              <a:r>
                <a:rPr lang="en-US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;</a:t>
              </a:r>
              <a:endParaRPr lang="ru-RU" altLang="ru-RU" sz="1000" dirty="0">
                <a:solidFill>
                  <a:srgbClr val="002469"/>
                </a:solidFill>
                <a:latin typeface="Microsoft Sans Serif" panose="020B0604020202020204" pitchFamily="34" charset="0"/>
              </a:endParaRPr>
            </a:p>
            <a:p>
              <a:pPr eaLnBrk="1" hangingPunct="1">
                <a:spcAft>
                  <a:spcPts val="300"/>
                </a:spcAft>
                <a:buClr>
                  <a:srgbClr val="DE8703"/>
                </a:buClr>
                <a:buFont typeface="Wingdings" panose="05000000000000000000" pitchFamily="2" charset="2"/>
                <a:buChar char="§"/>
              </a:pPr>
              <a:r>
                <a:rPr lang="ru-RU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В 2011 г.</a:t>
              </a:r>
              <a:r>
                <a:rPr lang="en-US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 </a:t>
              </a:r>
              <a:r>
                <a:rPr lang="ru-RU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открыты ТРЦ в Астрахани и Рязани (более 100 тыс. кв. м)</a:t>
              </a:r>
              <a:r>
                <a:rPr lang="en-US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;</a:t>
              </a:r>
              <a:endParaRPr lang="ru-RU" altLang="ru-RU" sz="1000" dirty="0">
                <a:solidFill>
                  <a:srgbClr val="002469"/>
                </a:solidFill>
                <a:latin typeface="Microsoft Sans Serif" panose="020B0604020202020204" pitchFamily="34" charset="0"/>
              </a:endParaRPr>
            </a:p>
            <a:p>
              <a:pPr eaLnBrk="1" hangingPunct="1">
                <a:spcAft>
                  <a:spcPts val="300"/>
                </a:spcAft>
                <a:buClr>
                  <a:srgbClr val="DE8703"/>
                </a:buClr>
                <a:buFont typeface="Wingdings" panose="05000000000000000000" pitchFamily="2" charset="2"/>
                <a:buChar char="§"/>
              </a:pPr>
              <a:r>
                <a:rPr lang="ru-RU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Открыт логистический парк </a:t>
              </a:r>
              <a:r>
                <a:rPr lang="ru-RU" altLang="ru-RU" sz="1000" dirty="0" err="1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Томилино</a:t>
              </a:r>
              <a:r>
                <a:rPr lang="ru-RU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 (</a:t>
              </a:r>
              <a:r>
                <a:rPr lang="ru-RU" altLang="ru-RU" sz="1000" dirty="0" err="1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Моск</a:t>
              </a:r>
              <a:r>
                <a:rPr lang="ru-RU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.</a:t>
              </a:r>
              <a:r>
                <a:rPr lang="en-US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 </a:t>
              </a:r>
              <a:r>
                <a:rPr lang="ru-RU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обл.) площадью 107 тыс. кв.</a:t>
              </a:r>
              <a:r>
                <a:rPr lang="en-US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 </a:t>
              </a:r>
              <a:r>
                <a:rPr lang="ru-RU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м</a:t>
              </a:r>
              <a:r>
                <a:rPr lang="en-US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;</a:t>
              </a:r>
              <a:endParaRPr lang="ru-RU" altLang="ru-RU" sz="1000" dirty="0">
                <a:solidFill>
                  <a:srgbClr val="002469"/>
                </a:solidFill>
                <a:latin typeface="Microsoft Sans Serif" panose="020B0604020202020204" pitchFamily="34" charset="0"/>
              </a:endParaRPr>
            </a:p>
            <a:p>
              <a:pPr eaLnBrk="1" hangingPunct="1">
                <a:spcAft>
                  <a:spcPts val="300"/>
                </a:spcAft>
                <a:buClr>
                  <a:srgbClr val="DE8703"/>
                </a:buClr>
                <a:buFont typeface="Wingdings" panose="05000000000000000000" pitchFamily="2" charset="2"/>
                <a:buChar char="§"/>
              </a:pPr>
              <a:r>
                <a:rPr lang="ru-RU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Строительство крупнейшего логистического парка </a:t>
              </a:r>
              <a:r>
                <a:rPr lang="en-US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South Gate </a:t>
              </a:r>
              <a:r>
                <a:rPr lang="ru-RU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в</a:t>
              </a:r>
              <a:r>
                <a:rPr lang="en-US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 </a:t>
              </a:r>
              <a:r>
                <a:rPr lang="ru-RU" altLang="ru-RU" sz="1000" dirty="0" err="1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Моск</a:t>
              </a:r>
              <a:r>
                <a:rPr lang="ru-RU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.</a:t>
              </a:r>
              <a:r>
                <a:rPr lang="en-US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 </a:t>
              </a:r>
              <a:r>
                <a:rPr lang="ru-RU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обл.</a:t>
              </a:r>
              <a:r>
                <a:rPr lang="en-US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 </a:t>
              </a:r>
              <a:r>
                <a:rPr lang="ru-RU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—</a:t>
              </a:r>
              <a:r>
                <a:rPr lang="en-US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 </a:t>
              </a:r>
              <a:r>
                <a:rPr lang="ru-RU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650 тыс.</a:t>
              </a:r>
              <a:r>
                <a:rPr lang="en-US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 </a:t>
              </a:r>
              <a:r>
                <a:rPr lang="ru-RU" altLang="ru-RU" sz="1000" dirty="0" err="1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кв</a:t>
              </a:r>
              <a:r>
                <a:rPr lang="en-US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. </a:t>
              </a:r>
              <a:r>
                <a:rPr lang="ru-RU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м (уже построено </a:t>
              </a:r>
              <a:r>
                <a:rPr lang="en-US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340</a:t>
              </a:r>
              <a:r>
                <a:rPr lang="ru-RU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 тыс. кв. м</a:t>
              </a:r>
              <a:r>
                <a:rPr lang="ru-RU" altLang="ru-RU" sz="1000" dirty="0" smtClean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)</a:t>
              </a:r>
              <a:r>
                <a:rPr lang="en-US" altLang="ru-RU" sz="1000" dirty="0" smtClean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;</a:t>
              </a:r>
              <a:endParaRPr lang="ru-RU" altLang="ru-RU" sz="1000" dirty="0">
                <a:solidFill>
                  <a:srgbClr val="002469"/>
                </a:solidFill>
                <a:latin typeface="Microsoft Sans Serif" panose="020B0604020202020204" pitchFamily="34" charset="0"/>
              </a:endParaRPr>
            </a:p>
            <a:p>
              <a:pPr eaLnBrk="1" hangingPunct="1">
                <a:spcAft>
                  <a:spcPts val="300"/>
                </a:spcAft>
                <a:buClr>
                  <a:srgbClr val="DE8703"/>
                </a:buClr>
                <a:buFont typeface="Wingdings" panose="05000000000000000000" pitchFamily="2" charset="2"/>
                <a:buChar char="§"/>
              </a:pPr>
              <a:r>
                <a:rPr lang="ru-RU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Совокупный объем инвестиций  </a:t>
              </a:r>
              <a:r>
                <a:rPr lang="en-US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/>
              </a:r>
              <a:br>
                <a:rPr lang="en-US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</a:br>
              <a:r>
                <a:rPr lang="ru-RU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в недвижимость на  конец 2014 г. составил 1,2 млрд. евро.</a:t>
              </a:r>
              <a:r>
                <a:rPr lang="en-US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;</a:t>
              </a:r>
              <a:r>
                <a:rPr lang="ru-RU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  </a:t>
              </a:r>
            </a:p>
            <a:p>
              <a:pPr eaLnBrk="1" hangingPunct="1">
                <a:spcAft>
                  <a:spcPts val="300"/>
                </a:spcAft>
                <a:buClr>
                  <a:srgbClr val="DE8703"/>
                </a:buClr>
                <a:buFont typeface="Wingdings" panose="05000000000000000000" pitchFamily="2" charset="2"/>
                <a:buChar char="§"/>
              </a:pPr>
              <a:r>
                <a:rPr lang="ru-RU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Планируются проекты жилищного строительства в Москве</a:t>
              </a:r>
              <a:r>
                <a:rPr lang="en-US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.</a:t>
              </a:r>
              <a:endParaRPr lang="ru-RU" altLang="ru-RU" sz="1000" dirty="0">
                <a:solidFill>
                  <a:srgbClr val="002469"/>
                </a:solidFill>
                <a:latin typeface="Microsoft Sans Serif" panose="020B0604020202020204" pitchFamily="34" charset="0"/>
              </a:endParaRPr>
            </a:p>
          </p:txBody>
        </p:sp>
        <p:sp>
          <p:nvSpPr>
            <p:cNvPr id="84" name="Obdélník 26"/>
            <p:cNvSpPr>
              <a:spLocks noChangeArrowheads="1"/>
            </p:cNvSpPr>
            <p:nvPr/>
          </p:nvSpPr>
          <p:spPr bwMode="auto">
            <a:xfrm>
              <a:off x="6272213" y="1254125"/>
              <a:ext cx="2700337" cy="334963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CFC9C4"/>
              </a:solidFill>
              <a:miter lim="800000"/>
              <a:headEnd/>
              <a:tailEnd/>
            </a:ln>
          </p:spPr>
          <p:txBody>
            <a:bodyPr lIns="107978" tIns="71986" rIns="107978" bIns="71986">
              <a:spAutoFit/>
            </a:bodyPr>
            <a:lstStyle/>
            <a:p>
              <a:pPr defTabSz="912721">
                <a:defRPr/>
              </a:pPr>
              <a:r>
                <a:rPr lang="en-US" sz="1200" b="1" dirty="0">
                  <a:solidFill>
                    <a:srgbClr val="002469"/>
                  </a:solidFill>
                  <a:latin typeface="+mj-lt"/>
                  <a:cs typeface="+mn-cs"/>
                </a:rPr>
                <a:t>PPF Real Estate</a:t>
              </a:r>
              <a:endParaRPr lang="cs-CZ" sz="1200" b="1" dirty="0" err="1">
                <a:solidFill>
                  <a:srgbClr val="002469"/>
                </a:solidFill>
                <a:latin typeface="+mj-lt"/>
                <a:cs typeface="+mn-cs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45281" y="4916488"/>
            <a:ext cx="2700338" cy="1562100"/>
            <a:chOff x="215900" y="4897438"/>
            <a:chExt cx="2700338" cy="1562100"/>
          </a:xfrm>
        </p:grpSpPr>
        <p:sp>
          <p:nvSpPr>
            <p:cNvPr id="22540" name="TextBox 44"/>
            <p:cNvSpPr txBox="1">
              <a:spLocks noChangeArrowheads="1"/>
            </p:cNvSpPr>
            <p:nvPr/>
          </p:nvSpPr>
          <p:spPr bwMode="auto">
            <a:xfrm>
              <a:off x="215900" y="5213350"/>
              <a:ext cx="2700338" cy="1246188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CFC9C4"/>
              </a:solidFill>
              <a:miter lim="800000"/>
              <a:headEnd/>
              <a:tailEnd/>
            </a:ln>
          </p:spPr>
          <p:txBody>
            <a:bodyPr lIns="91422" tIns="45711" rIns="91422" bIns="45711">
              <a:spAutoFit/>
            </a:bodyPr>
            <a:lstStyle>
              <a:lvl1pPr marL="180975" indent="-18097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300"/>
                </a:spcAft>
                <a:buClr>
                  <a:srgbClr val="DE8703"/>
                </a:buClr>
                <a:buFont typeface="Wingdings" panose="05000000000000000000" pitchFamily="2" charset="2"/>
                <a:buChar char="§"/>
              </a:pPr>
              <a:r>
                <a:rPr lang="ru-RU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Объем активов 3 кв. 2014  г. — </a:t>
              </a:r>
              <a:r>
                <a:rPr lang="en-US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/>
              </a:r>
              <a:br>
                <a:rPr lang="en-US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</a:br>
              <a:r>
                <a:rPr lang="ru-RU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7,6 млрд. рублей</a:t>
              </a:r>
              <a:r>
                <a:rPr lang="en-US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;</a:t>
              </a:r>
              <a:endParaRPr lang="ru-RU" altLang="ru-RU" sz="1000" dirty="0">
                <a:solidFill>
                  <a:srgbClr val="002469"/>
                </a:solidFill>
                <a:latin typeface="Microsoft Sans Serif" panose="020B0604020202020204" pitchFamily="34" charset="0"/>
              </a:endParaRPr>
            </a:p>
            <a:p>
              <a:pPr eaLnBrk="1" hangingPunct="1">
                <a:spcAft>
                  <a:spcPts val="300"/>
                </a:spcAft>
                <a:buClr>
                  <a:srgbClr val="DE8703"/>
                </a:buClr>
                <a:buFont typeface="Wingdings" panose="05000000000000000000" pitchFamily="2" charset="2"/>
                <a:buChar char="§"/>
              </a:pPr>
              <a:r>
                <a:rPr lang="ru-RU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Входит в Топ-20 страховщиков России, № 10 в страховании жизни</a:t>
              </a:r>
              <a:r>
                <a:rPr lang="en-US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;</a:t>
              </a:r>
            </a:p>
            <a:p>
              <a:pPr eaLnBrk="1" hangingPunct="1">
                <a:spcAft>
                  <a:spcPts val="300"/>
                </a:spcAft>
                <a:buClr>
                  <a:srgbClr val="DE8703"/>
                </a:buClr>
                <a:buFont typeface="Wingdings" panose="05000000000000000000" pitchFamily="2" charset="2"/>
                <a:buChar char="§"/>
              </a:pPr>
              <a:r>
                <a:rPr lang="ru-RU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До марта 2013 компания называлась </a:t>
              </a:r>
              <a:r>
                <a:rPr lang="en-US" altLang="ru-RU" sz="1000" dirty="0" err="1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Generali</a:t>
              </a:r>
              <a:r>
                <a:rPr lang="en-US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 PPF</a:t>
              </a:r>
              <a:r>
                <a:rPr lang="ru-RU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, ранее — «Чешская страховая компания Россия»</a:t>
              </a:r>
              <a:r>
                <a:rPr lang="en-US" altLang="ru-RU" sz="1000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.</a:t>
              </a:r>
              <a:endParaRPr lang="ru-RU" altLang="ru-RU" sz="1000" dirty="0">
                <a:solidFill>
                  <a:srgbClr val="002469"/>
                </a:solidFill>
                <a:latin typeface="Microsoft Sans Serif" panose="020B0604020202020204" pitchFamily="34" charset="0"/>
              </a:endParaRPr>
            </a:p>
          </p:txBody>
        </p:sp>
        <p:sp>
          <p:nvSpPr>
            <p:cNvPr id="22541" name="Obdélník 25"/>
            <p:cNvSpPr>
              <a:spLocks noChangeArrowheads="1"/>
            </p:cNvSpPr>
            <p:nvPr/>
          </p:nvSpPr>
          <p:spPr bwMode="auto">
            <a:xfrm>
              <a:off x="215900" y="4897438"/>
              <a:ext cx="2700338" cy="314325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CFC9C4"/>
              </a:solidFill>
              <a:miter lim="800000"/>
              <a:headEnd/>
              <a:tailEnd/>
            </a:ln>
          </p:spPr>
          <p:txBody>
            <a:bodyPr wrap="square" lIns="107978" tIns="71986" rIns="107978" bIns="71986">
              <a:spAutoFit/>
            </a:bodyPr>
            <a:lstStyle>
              <a:lvl1pPr defTabSz="9112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112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12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12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12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100" b="1" dirty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ППФ Страхование ж</a:t>
              </a:r>
              <a:r>
                <a:rPr lang="ru-RU" altLang="ru-RU" sz="1100" b="1" dirty="0" smtClean="0">
                  <a:solidFill>
                    <a:srgbClr val="002469"/>
                  </a:solidFill>
                  <a:latin typeface="Microsoft Sans Serif" panose="020B0604020202020204" pitchFamily="34" charset="0"/>
                </a:rPr>
                <a:t>изни</a:t>
              </a:r>
              <a:endParaRPr lang="cs-CZ" altLang="ru-RU" sz="1100" b="1" dirty="0">
                <a:solidFill>
                  <a:srgbClr val="002469"/>
                </a:solidFill>
                <a:latin typeface="Microsoft Sans Serif" panose="020B0604020202020204" pitchFamily="34" charset="0"/>
              </a:endParaRPr>
            </a:p>
          </p:txBody>
        </p:sp>
      </p:grpSp>
      <p:pic>
        <p:nvPicPr>
          <p:cNvPr id="22544" name="Picture 5" descr="C:\Users\geshakov\Desktop\2360_im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2" r="7582" b="16486"/>
          <a:stretch>
            <a:fillRect/>
          </a:stretch>
        </p:blipFill>
        <p:spPr bwMode="auto">
          <a:xfrm>
            <a:off x="1946647" y="3477172"/>
            <a:ext cx="105886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6" descr="C:\Users\geshakov\Desktop\1317367486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52" b="36133"/>
          <a:stretch>
            <a:fillRect/>
          </a:stretch>
        </p:blipFill>
        <p:spPr bwMode="auto">
          <a:xfrm>
            <a:off x="5019279" y="1297624"/>
            <a:ext cx="9572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3219847" y="5473701"/>
            <a:ext cx="2878137" cy="1004887"/>
            <a:chOff x="3219847" y="5473701"/>
            <a:chExt cx="2878137" cy="1004887"/>
          </a:xfrm>
        </p:grpSpPr>
        <p:grpSp>
          <p:nvGrpSpPr>
            <p:cNvPr id="22537" name="Группа 25"/>
            <p:cNvGrpSpPr>
              <a:grpSpLocks/>
            </p:cNvGrpSpPr>
            <p:nvPr/>
          </p:nvGrpSpPr>
          <p:grpSpPr bwMode="auto">
            <a:xfrm>
              <a:off x="3219847" y="5473701"/>
              <a:ext cx="2878137" cy="1004887"/>
              <a:chOff x="3163888" y="5221288"/>
              <a:chExt cx="2878137" cy="1004887"/>
            </a:xfrm>
          </p:grpSpPr>
          <p:sp>
            <p:nvSpPr>
              <p:cNvPr id="1201170" name="TextBox 34"/>
              <p:cNvSpPr txBox="1">
                <a:spLocks noChangeArrowheads="1"/>
              </p:cNvSpPr>
              <p:nvPr/>
            </p:nvSpPr>
            <p:spPr bwMode="auto">
              <a:xfrm>
                <a:off x="3163888" y="5543550"/>
                <a:ext cx="2874962" cy="682625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CFC9C4"/>
                </a:solidFill>
                <a:miter lim="800000"/>
                <a:headEnd/>
                <a:tailEnd/>
              </a:ln>
            </p:spPr>
            <p:txBody>
              <a:bodyPr lIns="91422" tIns="45711" rIns="35993" bIns="45711"/>
              <a:lstStyle/>
              <a:p>
                <a:pPr marL="180975" indent="-180975">
                  <a:spcAft>
                    <a:spcPts val="0"/>
                  </a:spcAft>
                  <a:buClr>
                    <a:srgbClr val="DE8703"/>
                  </a:buClr>
                  <a:buFont typeface="Wingdings" pitchFamily="2" charset="2"/>
                  <a:buChar char="§"/>
                  <a:defRPr/>
                </a:pPr>
                <a:r>
                  <a:rPr lang="ru-RU" sz="1000" dirty="0">
                    <a:solidFill>
                      <a:srgbClr val="002469"/>
                    </a:solidFill>
                    <a:latin typeface="+mj-lt"/>
                    <a:cs typeface="+mn-cs"/>
                  </a:rPr>
                  <a:t>Более </a:t>
                </a:r>
                <a:r>
                  <a:rPr lang="ru-RU" sz="1000" dirty="0" smtClean="0">
                    <a:solidFill>
                      <a:srgbClr val="002469"/>
                    </a:solidFill>
                    <a:latin typeface="+mj-lt"/>
                    <a:cs typeface="+mn-cs"/>
                  </a:rPr>
                  <a:t>110 </a:t>
                </a:r>
                <a:r>
                  <a:rPr lang="ru-RU" sz="1000" dirty="0">
                    <a:solidFill>
                      <a:srgbClr val="002469"/>
                    </a:solidFill>
                    <a:latin typeface="+mj-lt"/>
                    <a:cs typeface="+mn-cs"/>
                  </a:rPr>
                  <a:t>тыс. га земли</a:t>
                </a:r>
                <a:r>
                  <a:rPr lang="en-US" sz="1000" dirty="0">
                    <a:solidFill>
                      <a:srgbClr val="002469"/>
                    </a:solidFill>
                    <a:latin typeface="+mj-lt"/>
                    <a:cs typeface="+mn-cs"/>
                  </a:rPr>
                  <a:t>;</a:t>
                </a:r>
                <a:endParaRPr lang="ru-RU" sz="1000" dirty="0">
                  <a:solidFill>
                    <a:srgbClr val="002469"/>
                  </a:solidFill>
                  <a:latin typeface="+mj-lt"/>
                  <a:cs typeface="+mn-cs"/>
                </a:endParaRPr>
              </a:p>
              <a:p>
                <a:pPr marL="180975" indent="-180975">
                  <a:spcAft>
                    <a:spcPts val="0"/>
                  </a:spcAft>
                  <a:buClr>
                    <a:srgbClr val="DE8703"/>
                  </a:buClr>
                  <a:buFont typeface="Wingdings" pitchFamily="2" charset="2"/>
                  <a:buChar char="§"/>
                  <a:defRPr/>
                </a:pPr>
                <a:r>
                  <a:rPr lang="ru-RU" sz="1000" dirty="0">
                    <a:solidFill>
                      <a:srgbClr val="002469"/>
                    </a:solidFill>
                    <a:latin typeface="+mj-lt"/>
                    <a:cs typeface="+mn-cs"/>
                  </a:rPr>
                  <a:t>Растениеводство и </a:t>
                </a:r>
                <a:r>
                  <a:rPr lang="ru-RU" sz="1000" dirty="0" smtClean="0">
                    <a:solidFill>
                      <a:srgbClr val="002469"/>
                    </a:solidFill>
                    <a:latin typeface="+mj-lt"/>
                    <a:cs typeface="+mn-cs"/>
                  </a:rPr>
                  <a:t>животноводство;</a:t>
                </a:r>
              </a:p>
              <a:p>
                <a:pPr marL="180975" indent="-180975">
                  <a:spcAft>
                    <a:spcPts val="0"/>
                  </a:spcAft>
                  <a:buClr>
                    <a:srgbClr val="DE8703"/>
                  </a:buClr>
                  <a:buFont typeface="Wingdings" pitchFamily="2" charset="2"/>
                  <a:buChar char="§"/>
                  <a:defRPr/>
                </a:pPr>
                <a:r>
                  <a:rPr lang="ru-RU" sz="1000" dirty="0" smtClean="0">
                    <a:solidFill>
                      <a:srgbClr val="002469"/>
                    </a:solidFill>
                    <a:latin typeface="+mj-lt"/>
                    <a:cs typeface="+mn-cs"/>
                  </a:rPr>
                  <a:t>Реструктуризация </a:t>
                </a:r>
                <a:r>
                  <a:rPr lang="ru-RU" sz="1000" dirty="0">
                    <a:solidFill>
                      <a:srgbClr val="002469"/>
                    </a:solidFill>
                    <a:latin typeface="+mj-lt"/>
                    <a:cs typeface="+mn-cs"/>
                  </a:rPr>
                  <a:t>бизнеса в 2012 г.</a:t>
                </a:r>
                <a:r>
                  <a:rPr lang="en-US" sz="1000" dirty="0">
                    <a:solidFill>
                      <a:srgbClr val="002469"/>
                    </a:solidFill>
                    <a:latin typeface="+mj-lt"/>
                    <a:cs typeface="+mn-cs"/>
                  </a:rPr>
                  <a:t>;</a:t>
                </a:r>
              </a:p>
              <a:p>
                <a:pPr marL="180975" indent="-180975">
                  <a:spcAft>
                    <a:spcPts val="0"/>
                  </a:spcAft>
                  <a:buClr>
                    <a:srgbClr val="DE8703"/>
                  </a:buClr>
                  <a:buFont typeface="Wingdings" pitchFamily="2" charset="2"/>
                  <a:buChar char="§"/>
                  <a:defRPr/>
                </a:pPr>
                <a:r>
                  <a:rPr lang="ru-RU" sz="1000" dirty="0">
                    <a:solidFill>
                      <a:srgbClr val="002469"/>
                    </a:solidFill>
                    <a:latin typeface="+mj-lt"/>
                    <a:cs typeface="+mn-cs"/>
                  </a:rPr>
                  <a:t>Активы </a:t>
                </a:r>
                <a:r>
                  <a:rPr lang="ru-RU" sz="1000" dirty="0" smtClean="0">
                    <a:solidFill>
                      <a:srgbClr val="002469"/>
                    </a:solidFill>
                    <a:latin typeface="+mj-lt"/>
                    <a:cs typeface="+mn-cs"/>
                  </a:rPr>
                  <a:t>в Воронежской и Орловской обл.</a:t>
                </a:r>
                <a:endParaRPr lang="ru-RU" sz="1000" dirty="0">
                  <a:solidFill>
                    <a:srgbClr val="002469"/>
                  </a:solidFill>
                  <a:latin typeface="+mj-lt"/>
                  <a:cs typeface="+mn-cs"/>
                </a:endParaRPr>
              </a:p>
            </p:txBody>
          </p:sp>
          <p:sp>
            <p:nvSpPr>
              <p:cNvPr id="81" name="Obdélník 25"/>
              <p:cNvSpPr>
                <a:spLocks noChangeArrowheads="1"/>
              </p:cNvSpPr>
              <p:nvPr/>
            </p:nvSpPr>
            <p:spPr bwMode="auto">
              <a:xfrm>
                <a:off x="3163888" y="5221288"/>
                <a:ext cx="2878137" cy="330200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CFC9C4"/>
                </a:solidFill>
                <a:miter lim="800000"/>
                <a:headEnd/>
                <a:tailEnd/>
              </a:ln>
            </p:spPr>
            <p:txBody>
              <a:bodyPr lIns="107978" tIns="71986" rIns="107978" bIns="71986">
                <a:spAutoFit/>
              </a:bodyPr>
              <a:lstStyle/>
              <a:p>
                <a:pPr defTabSz="912721">
                  <a:defRPr/>
                </a:pPr>
                <a:r>
                  <a:rPr lang="ru-RU" sz="1200" b="1" dirty="0">
                    <a:solidFill>
                      <a:srgbClr val="002469"/>
                    </a:solidFill>
                    <a:latin typeface="+mj-lt"/>
                    <a:cs typeface="+mn-cs"/>
                  </a:rPr>
                  <a:t>РАВ </a:t>
                </a:r>
                <a:r>
                  <a:rPr lang="ru-RU" sz="1200" b="1" dirty="0" err="1">
                    <a:solidFill>
                      <a:srgbClr val="002469"/>
                    </a:solidFill>
                    <a:latin typeface="+mj-lt"/>
                    <a:cs typeface="+mn-cs"/>
                  </a:rPr>
                  <a:t>Агро-Про</a:t>
                </a:r>
                <a:endParaRPr lang="cs-CZ" sz="1200" b="1" dirty="0" err="1">
                  <a:solidFill>
                    <a:srgbClr val="002469"/>
                  </a:solidFill>
                  <a:latin typeface="+mj-lt"/>
                  <a:cs typeface="+mn-cs"/>
                </a:endParaRPr>
              </a:p>
            </p:txBody>
          </p:sp>
        </p:grpSp>
        <p:pic>
          <p:nvPicPr>
            <p:cNvPr id="22546" name="Picture 2" descr="C:\Users\geshakov\Desktop\rav_agro-pro[1]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7243" y="5516563"/>
              <a:ext cx="4175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6272212" y="5099051"/>
            <a:ext cx="2700338" cy="1379537"/>
            <a:chOff x="6272212" y="5099051"/>
            <a:chExt cx="2700338" cy="1379537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6272212" y="5099051"/>
              <a:ext cx="2700338" cy="1379537"/>
              <a:chOff x="6270625" y="5053013"/>
              <a:chExt cx="2700338" cy="1379537"/>
            </a:xfrm>
          </p:grpSpPr>
          <p:sp>
            <p:nvSpPr>
              <p:cNvPr id="30" name="TextBox 29"/>
              <p:cNvSpPr txBox="1"/>
              <p:nvPr/>
            </p:nvSpPr>
            <p:spPr bwMode="auto">
              <a:xfrm>
                <a:off x="6270625" y="5364163"/>
                <a:ext cx="2700338" cy="1068387"/>
              </a:xfrm>
              <a:prstGeom prst="rect">
                <a:avLst/>
              </a:prstGeom>
              <a:ln w="19050">
                <a:solidFill>
                  <a:srgbClr val="CFC9C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180975" indent="-180975">
                  <a:spcAft>
                    <a:spcPts val="0"/>
                  </a:spcAft>
                  <a:buClr>
                    <a:srgbClr val="DE8703"/>
                  </a:buClr>
                  <a:buFont typeface="Wingdings" pitchFamily="2" charset="2"/>
                  <a:buChar char="§"/>
                  <a:defRPr/>
                </a:pPr>
                <a:r>
                  <a:rPr lang="ru-RU" sz="1000" dirty="0"/>
                  <a:t>Доля компании приобретена в 2007 г.</a:t>
                </a:r>
                <a:r>
                  <a:rPr lang="en-US" sz="1000" dirty="0"/>
                  <a:t>;</a:t>
                </a:r>
                <a:endParaRPr lang="ru-RU" sz="1000" dirty="0"/>
              </a:p>
              <a:p>
                <a:pPr marL="180975" indent="-180975">
                  <a:spcAft>
                    <a:spcPts val="0"/>
                  </a:spcAft>
                  <a:buClr>
                    <a:srgbClr val="DE8703"/>
                  </a:buClr>
                  <a:buFont typeface="Wingdings" pitchFamily="2" charset="2"/>
                  <a:buChar char="§"/>
                  <a:defRPr/>
                </a:pPr>
                <a:r>
                  <a:rPr lang="ru-RU" sz="1000" dirty="0"/>
                  <a:t>Развитие направления работы с физ. лицами и средним и малым бизнесом.</a:t>
                </a:r>
                <a:r>
                  <a:rPr lang="en-US" sz="1000" dirty="0"/>
                  <a:t>;</a:t>
                </a:r>
              </a:p>
              <a:p>
                <a:pPr marL="180975" indent="-180975">
                  <a:spcAft>
                    <a:spcPts val="0"/>
                  </a:spcAft>
                  <a:buClr>
                    <a:srgbClr val="DE8703"/>
                  </a:buClr>
                  <a:buFont typeface="Wingdings" pitchFamily="2" charset="2"/>
                  <a:buChar char="§"/>
                  <a:defRPr/>
                </a:pPr>
                <a:r>
                  <a:rPr lang="ru-RU" sz="1000" dirty="0"/>
                  <a:t>Проведение </a:t>
                </a:r>
                <a:r>
                  <a:rPr lang="en-US" sz="1000" dirty="0"/>
                  <a:t>IPO</a:t>
                </a:r>
                <a:r>
                  <a:rPr lang="ru-RU" sz="1000" dirty="0"/>
                  <a:t> на Московской бирже (</a:t>
                </a:r>
                <a:r>
                  <a:rPr lang="en-US" sz="1000" dirty="0"/>
                  <a:t>$ 800 </a:t>
                </a:r>
                <a:r>
                  <a:rPr lang="ru-RU" sz="1000" dirty="0"/>
                  <a:t>млн.)</a:t>
                </a:r>
                <a:r>
                  <a:rPr lang="en-US" sz="1000" dirty="0"/>
                  <a:t>;</a:t>
                </a:r>
                <a:endParaRPr lang="ru-RU" sz="1000" dirty="0"/>
              </a:p>
              <a:p>
                <a:pPr marL="180975" indent="-180975">
                  <a:spcAft>
                    <a:spcPts val="0"/>
                  </a:spcAft>
                  <a:buClr>
                    <a:srgbClr val="DE8703"/>
                  </a:buClr>
                  <a:buFont typeface="Wingdings" pitchFamily="2" charset="2"/>
                  <a:buChar char="§"/>
                  <a:defRPr/>
                </a:pPr>
                <a:r>
                  <a:rPr lang="ru-RU" sz="1000" dirty="0"/>
                  <a:t>Актив реализован в 2012</a:t>
                </a:r>
                <a:r>
                  <a:rPr lang="en-US" sz="1000" dirty="0"/>
                  <a:t> </a:t>
                </a:r>
                <a:r>
                  <a:rPr lang="ru-RU" sz="1000" dirty="0"/>
                  <a:t>г.</a:t>
                </a:r>
              </a:p>
            </p:txBody>
          </p:sp>
          <p:sp>
            <p:nvSpPr>
              <p:cNvPr id="32" name="Obdélník 26"/>
              <p:cNvSpPr>
                <a:spLocks noChangeArrowheads="1"/>
              </p:cNvSpPr>
              <p:nvPr/>
            </p:nvSpPr>
            <p:spPr bwMode="auto">
              <a:xfrm>
                <a:off x="6270625" y="5053013"/>
                <a:ext cx="2700338" cy="3302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FC9C4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108000" tIns="72000" rIns="108000" bIns="72000">
                <a:spAutoFit/>
              </a:bodyPr>
              <a:lstStyle/>
              <a:p>
                <a:pPr defTabSz="912721">
                  <a:defRPr/>
                </a:pPr>
                <a:r>
                  <a:rPr lang="ru-RU" sz="1200" b="1" dirty="0" err="1">
                    <a:solidFill>
                      <a:srgbClr val="002469"/>
                    </a:solidFill>
                  </a:rPr>
                  <a:t>Номос-Банк</a:t>
                </a:r>
                <a:endParaRPr lang="cs-CZ" sz="1200" b="1" dirty="0" err="1">
                  <a:solidFill>
                    <a:srgbClr val="002469"/>
                  </a:solidFill>
                </a:endParaRPr>
              </a:p>
            </p:txBody>
          </p:sp>
        </p:grpSp>
        <p:pic>
          <p:nvPicPr>
            <p:cNvPr id="22549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9613" y="5143501"/>
              <a:ext cx="588962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" name="Picture 6" descr="C:\Users\AAGV\Downloads\PPF-Real-Est_lg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72450" y="1340654"/>
            <a:ext cx="746125" cy="2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7" descr="C:\Users\AAGV\Downloads\PPF-SZ_lg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63622" y="5013214"/>
            <a:ext cx="868510" cy="15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Nadpis 1"/>
          <p:cNvSpPr txBox="1">
            <a:spLocks/>
          </p:cNvSpPr>
          <p:nvPr/>
        </p:nvSpPr>
        <p:spPr bwMode="auto">
          <a:xfrm>
            <a:off x="357656" y="330625"/>
            <a:ext cx="87039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12813" rtl="0" fontAlgn="base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00205B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2pPr>
            <a:lvl3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3pPr>
            <a:lvl4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4pPr>
            <a:lvl5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5pPr>
            <a:lvl6pPr marL="4572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6pPr>
            <a:lvl7pPr marL="9144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7pPr>
            <a:lvl8pPr marL="13716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8pPr>
            <a:lvl9pPr marL="18288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PPF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– основные активы и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5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723" y="3167220"/>
            <a:ext cx="2521748" cy="1611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65" y="1001048"/>
            <a:ext cx="2520806" cy="1434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233724" y="1638885"/>
            <a:ext cx="521297" cy="234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23" b="1" dirty="0">
                <a:solidFill>
                  <a:schemeClr val="bg1"/>
                </a:solidFill>
              </a:rPr>
              <a:t>5,2 ha</a:t>
            </a:r>
            <a:endParaRPr lang="ru-RU" sz="923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8" y="974195"/>
            <a:ext cx="2521204" cy="1439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880" y="1001048"/>
            <a:ext cx="2489716" cy="1431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16" y="3167367"/>
            <a:ext cx="2533613" cy="1605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Rectangle 20"/>
          <p:cNvSpPr txBox="1">
            <a:spLocks noChangeArrowheads="1"/>
          </p:cNvSpPr>
          <p:nvPr/>
        </p:nvSpPr>
        <p:spPr bwMode="auto">
          <a:xfrm>
            <a:off x="3507860" y="2579684"/>
            <a:ext cx="2393519" cy="4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7197" indent="-287197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0000"/>
              <a:buFont typeface="Wingdings" pitchFamily="2" charset="2"/>
              <a:buChar char="§"/>
              <a:defRPr sz="1733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79042" indent="-29579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30000"/>
              <a:buFont typeface="Wingdings" pitchFamily="2" charset="2"/>
              <a:buChar char="§"/>
              <a:defRPr sz="1517">
                <a:solidFill>
                  <a:srgbClr val="000066"/>
                </a:solidFill>
                <a:latin typeface="+mn-lt"/>
              </a:defRPr>
            </a:lvl2pPr>
            <a:lvl3pPr marL="1169422" indent="-247642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1300">
                <a:solidFill>
                  <a:srgbClr val="000066"/>
                </a:solidFill>
                <a:latin typeface="+mn-lt"/>
              </a:defRPr>
            </a:lvl3pPr>
            <a:lvl4pPr marL="1559804" indent="-24764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083">
                <a:solidFill>
                  <a:schemeClr val="tx1"/>
                </a:solidFill>
                <a:latin typeface="+mn-lt"/>
              </a:defRPr>
            </a:lvl4pPr>
            <a:lvl5pPr marL="1948465" indent="-24764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975">
                <a:solidFill>
                  <a:schemeClr val="tx1"/>
                </a:solidFill>
                <a:latin typeface="+mn-lt"/>
              </a:defRPr>
            </a:lvl5pPr>
            <a:lvl6pPr marL="3279542" indent="-247642" algn="l" rtl="0" fontAlgn="base">
              <a:spcBef>
                <a:spcPct val="20000"/>
              </a:spcBef>
              <a:spcAft>
                <a:spcPct val="0"/>
              </a:spcAft>
              <a:buClr>
                <a:srgbClr val="BAD405"/>
              </a:buClr>
              <a:buFont typeface="Wingdings" pitchFamily="2" charset="2"/>
              <a:buChar char="§"/>
              <a:defRPr sz="1517">
                <a:solidFill>
                  <a:schemeClr val="tx1"/>
                </a:solidFill>
                <a:latin typeface="+mn-lt"/>
              </a:defRPr>
            </a:lvl6pPr>
            <a:lvl7pPr marL="3774827" indent="-247642" algn="l" rtl="0" fontAlgn="base">
              <a:spcBef>
                <a:spcPct val="20000"/>
              </a:spcBef>
              <a:spcAft>
                <a:spcPct val="0"/>
              </a:spcAft>
              <a:buClr>
                <a:srgbClr val="BAD405"/>
              </a:buClr>
              <a:buFont typeface="Wingdings" pitchFamily="2" charset="2"/>
              <a:buChar char="§"/>
              <a:defRPr sz="1517">
                <a:solidFill>
                  <a:schemeClr val="tx1"/>
                </a:solidFill>
                <a:latin typeface="+mn-lt"/>
              </a:defRPr>
            </a:lvl7pPr>
            <a:lvl8pPr marL="4270112" indent="-247642" algn="l" rtl="0" fontAlgn="base">
              <a:spcBef>
                <a:spcPct val="20000"/>
              </a:spcBef>
              <a:spcAft>
                <a:spcPct val="0"/>
              </a:spcAft>
              <a:buClr>
                <a:srgbClr val="BAD405"/>
              </a:buClr>
              <a:buFont typeface="Wingdings" pitchFamily="2" charset="2"/>
              <a:buChar char="§"/>
              <a:defRPr sz="1517">
                <a:solidFill>
                  <a:schemeClr val="tx1"/>
                </a:solidFill>
                <a:latin typeface="+mn-lt"/>
              </a:defRPr>
            </a:lvl8pPr>
            <a:lvl9pPr marL="4765397" indent="-247642" algn="l" rtl="0" fontAlgn="base">
              <a:spcBef>
                <a:spcPct val="20000"/>
              </a:spcBef>
              <a:spcAft>
                <a:spcPct val="0"/>
              </a:spcAft>
              <a:buClr>
                <a:srgbClr val="BAD405"/>
              </a:buClr>
              <a:buFont typeface="Wingdings" pitchFamily="2" charset="2"/>
              <a:buChar char="§"/>
              <a:defRPr sz="151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SzPct val="75000"/>
              <a:buNone/>
            </a:pPr>
            <a:r>
              <a:rPr lang="ru-RU" altLang="ru-RU" sz="1300" b="1" kern="0" dirty="0" smtClean="0"/>
              <a:t>Уфа 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SzPct val="75000"/>
              <a:buNone/>
            </a:pPr>
            <a:r>
              <a:rPr lang="ru-RU" altLang="ru-RU" sz="1300" b="1" kern="0" dirty="0" smtClean="0"/>
              <a:t>57 000 кв. м. </a:t>
            </a:r>
            <a:endParaRPr lang="ru-RU" altLang="ru-RU" sz="1300" b="1" kern="0" dirty="0"/>
          </a:p>
        </p:txBody>
      </p:sp>
      <p:sp>
        <p:nvSpPr>
          <p:cNvPr id="31" name="Rectangle 20"/>
          <p:cNvSpPr txBox="1">
            <a:spLocks noChangeArrowheads="1"/>
          </p:cNvSpPr>
          <p:nvPr/>
        </p:nvSpPr>
        <p:spPr bwMode="auto">
          <a:xfrm>
            <a:off x="6266684" y="2579684"/>
            <a:ext cx="2393519" cy="4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7197" indent="-287197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0000"/>
              <a:buFont typeface="Wingdings" pitchFamily="2" charset="2"/>
              <a:buChar char="§"/>
              <a:defRPr sz="1733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79042" indent="-29579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30000"/>
              <a:buFont typeface="Wingdings" pitchFamily="2" charset="2"/>
              <a:buChar char="§"/>
              <a:defRPr sz="1517">
                <a:solidFill>
                  <a:srgbClr val="000066"/>
                </a:solidFill>
                <a:latin typeface="+mn-lt"/>
              </a:defRPr>
            </a:lvl2pPr>
            <a:lvl3pPr marL="1169422" indent="-247642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1300">
                <a:solidFill>
                  <a:srgbClr val="000066"/>
                </a:solidFill>
                <a:latin typeface="+mn-lt"/>
              </a:defRPr>
            </a:lvl3pPr>
            <a:lvl4pPr marL="1559804" indent="-24764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083">
                <a:solidFill>
                  <a:schemeClr val="tx1"/>
                </a:solidFill>
                <a:latin typeface="+mn-lt"/>
              </a:defRPr>
            </a:lvl4pPr>
            <a:lvl5pPr marL="1948465" indent="-24764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975">
                <a:solidFill>
                  <a:schemeClr val="tx1"/>
                </a:solidFill>
                <a:latin typeface="+mn-lt"/>
              </a:defRPr>
            </a:lvl5pPr>
            <a:lvl6pPr marL="3279542" indent="-247642" algn="l" rtl="0" fontAlgn="base">
              <a:spcBef>
                <a:spcPct val="20000"/>
              </a:spcBef>
              <a:spcAft>
                <a:spcPct val="0"/>
              </a:spcAft>
              <a:buClr>
                <a:srgbClr val="BAD405"/>
              </a:buClr>
              <a:buFont typeface="Wingdings" pitchFamily="2" charset="2"/>
              <a:buChar char="§"/>
              <a:defRPr sz="1517">
                <a:solidFill>
                  <a:schemeClr val="tx1"/>
                </a:solidFill>
                <a:latin typeface="+mn-lt"/>
              </a:defRPr>
            </a:lvl6pPr>
            <a:lvl7pPr marL="3774827" indent="-247642" algn="l" rtl="0" fontAlgn="base">
              <a:spcBef>
                <a:spcPct val="20000"/>
              </a:spcBef>
              <a:spcAft>
                <a:spcPct val="0"/>
              </a:spcAft>
              <a:buClr>
                <a:srgbClr val="BAD405"/>
              </a:buClr>
              <a:buFont typeface="Wingdings" pitchFamily="2" charset="2"/>
              <a:buChar char="§"/>
              <a:defRPr sz="1517">
                <a:solidFill>
                  <a:schemeClr val="tx1"/>
                </a:solidFill>
                <a:latin typeface="+mn-lt"/>
              </a:defRPr>
            </a:lvl7pPr>
            <a:lvl8pPr marL="4270112" indent="-247642" algn="l" rtl="0" fontAlgn="base">
              <a:spcBef>
                <a:spcPct val="20000"/>
              </a:spcBef>
              <a:spcAft>
                <a:spcPct val="0"/>
              </a:spcAft>
              <a:buClr>
                <a:srgbClr val="BAD405"/>
              </a:buClr>
              <a:buFont typeface="Wingdings" pitchFamily="2" charset="2"/>
              <a:buChar char="§"/>
              <a:defRPr sz="1517">
                <a:solidFill>
                  <a:schemeClr val="tx1"/>
                </a:solidFill>
                <a:latin typeface="+mn-lt"/>
              </a:defRPr>
            </a:lvl8pPr>
            <a:lvl9pPr marL="4765397" indent="-247642" algn="l" rtl="0" fontAlgn="base">
              <a:spcBef>
                <a:spcPct val="20000"/>
              </a:spcBef>
              <a:spcAft>
                <a:spcPct val="0"/>
              </a:spcAft>
              <a:buClr>
                <a:srgbClr val="BAD405"/>
              </a:buClr>
              <a:buFont typeface="Wingdings" pitchFamily="2" charset="2"/>
              <a:buChar char="§"/>
              <a:defRPr sz="151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SzPct val="75000"/>
              <a:buNone/>
            </a:pPr>
            <a:r>
              <a:rPr lang="ru-RU" altLang="ru-RU" sz="1300" b="1" kern="0" dirty="0" smtClean="0"/>
              <a:t>Ростов-на-Дону 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SzPct val="75000"/>
              <a:buNone/>
            </a:pPr>
            <a:r>
              <a:rPr lang="ru-RU" altLang="ru-RU" sz="1300" b="1" kern="0" dirty="0" smtClean="0"/>
              <a:t>30 000 кв. м.</a:t>
            </a:r>
            <a:endParaRPr lang="ru-RU" altLang="ru-RU" sz="1300" b="1" kern="0" dirty="0"/>
          </a:p>
        </p:txBody>
      </p:sp>
      <p:sp>
        <p:nvSpPr>
          <p:cNvPr id="32" name="Rectangle 20"/>
          <p:cNvSpPr txBox="1">
            <a:spLocks noChangeArrowheads="1"/>
          </p:cNvSpPr>
          <p:nvPr/>
        </p:nvSpPr>
        <p:spPr bwMode="auto">
          <a:xfrm>
            <a:off x="742610" y="4977899"/>
            <a:ext cx="2393519" cy="4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7197" indent="-287197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0000"/>
              <a:buFont typeface="Wingdings" pitchFamily="2" charset="2"/>
              <a:buChar char="§"/>
              <a:defRPr sz="1733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79042" indent="-29579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30000"/>
              <a:buFont typeface="Wingdings" pitchFamily="2" charset="2"/>
              <a:buChar char="§"/>
              <a:defRPr sz="1517">
                <a:solidFill>
                  <a:srgbClr val="000066"/>
                </a:solidFill>
                <a:latin typeface="+mn-lt"/>
              </a:defRPr>
            </a:lvl2pPr>
            <a:lvl3pPr marL="1169422" indent="-247642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1300">
                <a:solidFill>
                  <a:srgbClr val="000066"/>
                </a:solidFill>
                <a:latin typeface="+mn-lt"/>
              </a:defRPr>
            </a:lvl3pPr>
            <a:lvl4pPr marL="1559804" indent="-24764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083">
                <a:solidFill>
                  <a:schemeClr val="tx1"/>
                </a:solidFill>
                <a:latin typeface="+mn-lt"/>
              </a:defRPr>
            </a:lvl4pPr>
            <a:lvl5pPr marL="1948465" indent="-24764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975">
                <a:solidFill>
                  <a:schemeClr val="tx1"/>
                </a:solidFill>
                <a:latin typeface="+mn-lt"/>
              </a:defRPr>
            </a:lvl5pPr>
            <a:lvl6pPr marL="3279542" indent="-247642" algn="l" rtl="0" fontAlgn="base">
              <a:spcBef>
                <a:spcPct val="20000"/>
              </a:spcBef>
              <a:spcAft>
                <a:spcPct val="0"/>
              </a:spcAft>
              <a:buClr>
                <a:srgbClr val="BAD405"/>
              </a:buClr>
              <a:buFont typeface="Wingdings" pitchFamily="2" charset="2"/>
              <a:buChar char="§"/>
              <a:defRPr sz="1517">
                <a:solidFill>
                  <a:schemeClr val="tx1"/>
                </a:solidFill>
                <a:latin typeface="+mn-lt"/>
              </a:defRPr>
            </a:lvl6pPr>
            <a:lvl7pPr marL="3774827" indent="-247642" algn="l" rtl="0" fontAlgn="base">
              <a:spcBef>
                <a:spcPct val="20000"/>
              </a:spcBef>
              <a:spcAft>
                <a:spcPct val="0"/>
              </a:spcAft>
              <a:buClr>
                <a:srgbClr val="BAD405"/>
              </a:buClr>
              <a:buFont typeface="Wingdings" pitchFamily="2" charset="2"/>
              <a:buChar char="§"/>
              <a:defRPr sz="1517">
                <a:solidFill>
                  <a:schemeClr val="tx1"/>
                </a:solidFill>
                <a:latin typeface="+mn-lt"/>
              </a:defRPr>
            </a:lvl7pPr>
            <a:lvl8pPr marL="4270112" indent="-247642" algn="l" rtl="0" fontAlgn="base">
              <a:spcBef>
                <a:spcPct val="20000"/>
              </a:spcBef>
              <a:spcAft>
                <a:spcPct val="0"/>
              </a:spcAft>
              <a:buClr>
                <a:srgbClr val="BAD405"/>
              </a:buClr>
              <a:buFont typeface="Wingdings" pitchFamily="2" charset="2"/>
              <a:buChar char="§"/>
              <a:defRPr sz="1517">
                <a:solidFill>
                  <a:schemeClr val="tx1"/>
                </a:solidFill>
                <a:latin typeface="+mn-lt"/>
              </a:defRPr>
            </a:lvl8pPr>
            <a:lvl9pPr marL="4765397" indent="-247642" algn="l" rtl="0" fontAlgn="base">
              <a:spcBef>
                <a:spcPct val="20000"/>
              </a:spcBef>
              <a:spcAft>
                <a:spcPct val="0"/>
              </a:spcAft>
              <a:buClr>
                <a:srgbClr val="BAD405"/>
              </a:buClr>
              <a:buFont typeface="Wingdings" pitchFamily="2" charset="2"/>
              <a:buChar char="§"/>
              <a:defRPr sz="151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SzPct val="75000"/>
              <a:buNone/>
            </a:pPr>
            <a:r>
              <a:rPr lang="ru-RU" altLang="ru-RU" sz="1300" b="1" kern="0" dirty="0" smtClean="0"/>
              <a:t>Новосибирск 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SzPct val="75000"/>
              <a:buNone/>
            </a:pPr>
            <a:r>
              <a:rPr lang="ru-RU" altLang="ru-RU" sz="1300" b="1" kern="0" dirty="0" smtClean="0"/>
              <a:t>164 000 кв. м.</a:t>
            </a:r>
            <a:endParaRPr lang="ru-RU" altLang="ru-RU" sz="1300" b="1" kern="0" dirty="0"/>
          </a:p>
        </p:txBody>
      </p:sp>
      <p:sp>
        <p:nvSpPr>
          <p:cNvPr id="33" name="Rectangle 20"/>
          <p:cNvSpPr txBox="1">
            <a:spLocks noChangeArrowheads="1"/>
          </p:cNvSpPr>
          <p:nvPr/>
        </p:nvSpPr>
        <p:spPr bwMode="auto">
          <a:xfrm>
            <a:off x="3480640" y="4987318"/>
            <a:ext cx="2393519" cy="4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7197" indent="-287197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0000"/>
              <a:buFont typeface="Wingdings" pitchFamily="2" charset="2"/>
              <a:buChar char="§"/>
              <a:defRPr sz="1733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79042" indent="-29579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30000"/>
              <a:buFont typeface="Wingdings" pitchFamily="2" charset="2"/>
              <a:buChar char="§"/>
              <a:defRPr sz="1517">
                <a:solidFill>
                  <a:srgbClr val="000066"/>
                </a:solidFill>
                <a:latin typeface="+mn-lt"/>
              </a:defRPr>
            </a:lvl2pPr>
            <a:lvl3pPr marL="1169422" indent="-247642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1300">
                <a:solidFill>
                  <a:srgbClr val="000066"/>
                </a:solidFill>
                <a:latin typeface="+mn-lt"/>
              </a:defRPr>
            </a:lvl3pPr>
            <a:lvl4pPr marL="1559804" indent="-24764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083">
                <a:solidFill>
                  <a:schemeClr val="tx1"/>
                </a:solidFill>
                <a:latin typeface="+mn-lt"/>
              </a:defRPr>
            </a:lvl4pPr>
            <a:lvl5pPr marL="1948465" indent="-24764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975">
                <a:solidFill>
                  <a:schemeClr val="tx1"/>
                </a:solidFill>
                <a:latin typeface="+mn-lt"/>
              </a:defRPr>
            </a:lvl5pPr>
            <a:lvl6pPr marL="3279542" indent="-247642" algn="l" rtl="0" fontAlgn="base">
              <a:spcBef>
                <a:spcPct val="20000"/>
              </a:spcBef>
              <a:spcAft>
                <a:spcPct val="0"/>
              </a:spcAft>
              <a:buClr>
                <a:srgbClr val="BAD405"/>
              </a:buClr>
              <a:buFont typeface="Wingdings" pitchFamily="2" charset="2"/>
              <a:buChar char="§"/>
              <a:defRPr sz="1517">
                <a:solidFill>
                  <a:schemeClr val="tx1"/>
                </a:solidFill>
                <a:latin typeface="+mn-lt"/>
              </a:defRPr>
            </a:lvl6pPr>
            <a:lvl7pPr marL="3774827" indent="-247642" algn="l" rtl="0" fontAlgn="base">
              <a:spcBef>
                <a:spcPct val="20000"/>
              </a:spcBef>
              <a:spcAft>
                <a:spcPct val="0"/>
              </a:spcAft>
              <a:buClr>
                <a:srgbClr val="BAD405"/>
              </a:buClr>
              <a:buFont typeface="Wingdings" pitchFamily="2" charset="2"/>
              <a:buChar char="§"/>
              <a:defRPr sz="1517">
                <a:solidFill>
                  <a:schemeClr val="tx1"/>
                </a:solidFill>
                <a:latin typeface="+mn-lt"/>
              </a:defRPr>
            </a:lvl7pPr>
            <a:lvl8pPr marL="4270112" indent="-247642" algn="l" rtl="0" fontAlgn="base">
              <a:spcBef>
                <a:spcPct val="20000"/>
              </a:spcBef>
              <a:spcAft>
                <a:spcPct val="0"/>
              </a:spcAft>
              <a:buClr>
                <a:srgbClr val="BAD405"/>
              </a:buClr>
              <a:buFont typeface="Wingdings" pitchFamily="2" charset="2"/>
              <a:buChar char="§"/>
              <a:defRPr sz="1517">
                <a:solidFill>
                  <a:schemeClr val="tx1"/>
                </a:solidFill>
                <a:latin typeface="+mn-lt"/>
              </a:defRPr>
            </a:lvl8pPr>
            <a:lvl9pPr marL="4765397" indent="-247642" algn="l" rtl="0" fontAlgn="base">
              <a:spcBef>
                <a:spcPct val="20000"/>
              </a:spcBef>
              <a:spcAft>
                <a:spcPct val="0"/>
              </a:spcAft>
              <a:buClr>
                <a:srgbClr val="BAD405"/>
              </a:buClr>
              <a:buFont typeface="Wingdings" pitchFamily="2" charset="2"/>
              <a:buChar char="§"/>
              <a:defRPr sz="151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SzPct val="75000"/>
              <a:buNone/>
            </a:pPr>
            <a:r>
              <a:rPr lang="ru-RU" altLang="ru-RU" sz="1300" b="1" kern="0" dirty="0" smtClean="0"/>
              <a:t>Екатеринбург 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SzPct val="75000"/>
              <a:buNone/>
            </a:pPr>
            <a:r>
              <a:rPr lang="ru-RU" altLang="ru-RU" sz="1300" b="1" kern="0" dirty="0" smtClean="0"/>
              <a:t>225 000 кв. м.</a:t>
            </a:r>
            <a:endParaRPr lang="ru-RU" altLang="ru-RU" sz="1300" b="1" kern="0" dirty="0"/>
          </a:p>
        </p:txBody>
      </p:sp>
      <p:sp>
        <p:nvSpPr>
          <p:cNvPr id="34" name="Rectangle 20"/>
          <p:cNvSpPr txBox="1">
            <a:spLocks noChangeArrowheads="1"/>
          </p:cNvSpPr>
          <p:nvPr/>
        </p:nvSpPr>
        <p:spPr bwMode="auto">
          <a:xfrm>
            <a:off x="6298309" y="5006060"/>
            <a:ext cx="2393519" cy="4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7197" indent="-287197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0000"/>
              <a:buFont typeface="Wingdings" pitchFamily="2" charset="2"/>
              <a:buChar char="§"/>
              <a:defRPr sz="1733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79042" indent="-29579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30000"/>
              <a:buFont typeface="Wingdings" pitchFamily="2" charset="2"/>
              <a:buChar char="§"/>
              <a:defRPr sz="1517">
                <a:solidFill>
                  <a:srgbClr val="000066"/>
                </a:solidFill>
                <a:latin typeface="+mn-lt"/>
              </a:defRPr>
            </a:lvl2pPr>
            <a:lvl3pPr marL="1169422" indent="-247642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1300">
                <a:solidFill>
                  <a:srgbClr val="000066"/>
                </a:solidFill>
                <a:latin typeface="+mn-lt"/>
              </a:defRPr>
            </a:lvl3pPr>
            <a:lvl4pPr marL="1559804" indent="-24764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083">
                <a:solidFill>
                  <a:schemeClr val="tx1"/>
                </a:solidFill>
                <a:latin typeface="+mn-lt"/>
              </a:defRPr>
            </a:lvl4pPr>
            <a:lvl5pPr marL="1948465" indent="-24764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975">
                <a:solidFill>
                  <a:schemeClr val="tx1"/>
                </a:solidFill>
                <a:latin typeface="+mn-lt"/>
              </a:defRPr>
            </a:lvl5pPr>
            <a:lvl6pPr marL="3279542" indent="-247642" algn="l" rtl="0" fontAlgn="base">
              <a:spcBef>
                <a:spcPct val="20000"/>
              </a:spcBef>
              <a:spcAft>
                <a:spcPct val="0"/>
              </a:spcAft>
              <a:buClr>
                <a:srgbClr val="BAD405"/>
              </a:buClr>
              <a:buFont typeface="Wingdings" pitchFamily="2" charset="2"/>
              <a:buChar char="§"/>
              <a:defRPr sz="1517">
                <a:solidFill>
                  <a:schemeClr val="tx1"/>
                </a:solidFill>
                <a:latin typeface="+mn-lt"/>
              </a:defRPr>
            </a:lvl6pPr>
            <a:lvl7pPr marL="3774827" indent="-247642" algn="l" rtl="0" fontAlgn="base">
              <a:spcBef>
                <a:spcPct val="20000"/>
              </a:spcBef>
              <a:spcAft>
                <a:spcPct val="0"/>
              </a:spcAft>
              <a:buClr>
                <a:srgbClr val="BAD405"/>
              </a:buClr>
              <a:buFont typeface="Wingdings" pitchFamily="2" charset="2"/>
              <a:buChar char="§"/>
              <a:defRPr sz="1517">
                <a:solidFill>
                  <a:schemeClr val="tx1"/>
                </a:solidFill>
                <a:latin typeface="+mn-lt"/>
              </a:defRPr>
            </a:lvl7pPr>
            <a:lvl8pPr marL="4270112" indent="-247642" algn="l" rtl="0" fontAlgn="base">
              <a:spcBef>
                <a:spcPct val="20000"/>
              </a:spcBef>
              <a:spcAft>
                <a:spcPct val="0"/>
              </a:spcAft>
              <a:buClr>
                <a:srgbClr val="BAD405"/>
              </a:buClr>
              <a:buFont typeface="Wingdings" pitchFamily="2" charset="2"/>
              <a:buChar char="§"/>
              <a:defRPr sz="1517">
                <a:solidFill>
                  <a:schemeClr val="tx1"/>
                </a:solidFill>
                <a:latin typeface="+mn-lt"/>
              </a:defRPr>
            </a:lvl8pPr>
            <a:lvl9pPr marL="4765397" indent="-247642" algn="l" rtl="0" fontAlgn="base">
              <a:spcBef>
                <a:spcPct val="20000"/>
              </a:spcBef>
              <a:spcAft>
                <a:spcPct val="0"/>
              </a:spcAft>
              <a:buClr>
                <a:srgbClr val="BAD405"/>
              </a:buClr>
              <a:buFont typeface="Wingdings" pitchFamily="2" charset="2"/>
              <a:buChar char="§"/>
              <a:defRPr sz="151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SzPct val="75000"/>
              <a:buNone/>
            </a:pPr>
            <a:r>
              <a:rPr lang="ru-RU" altLang="ru-RU" sz="1300" b="1" kern="0" dirty="0"/>
              <a:t>Нижний </a:t>
            </a:r>
            <a:r>
              <a:rPr lang="ru-RU" altLang="ru-RU" sz="1300" b="1" kern="0" dirty="0" smtClean="0"/>
              <a:t>Новгород 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SzPct val="75000"/>
              <a:buNone/>
            </a:pPr>
            <a:r>
              <a:rPr lang="ru-RU" altLang="ru-RU" sz="1300" b="1" kern="0" dirty="0" smtClean="0"/>
              <a:t>200 000 кв. м.</a:t>
            </a:r>
            <a:endParaRPr lang="ru-RU" altLang="ru-RU" sz="1300" b="1" kern="0" dirty="0"/>
          </a:p>
        </p:txBody>
      </p:sp>
      <p:sp>
        <p:nvSpPr>
          <p:cNvPr id="3" name="Овал 2"/>
          <p:cNvSpPr/>
          <p:nvPr/>
        </p:nvSpPr>
        <p:spPr>
          <a:xfrm>
            <a:off x="1399481" y="1935386"/>
            <a:ext cx="124629" cy="122001"/>
          </a:xfrm>
          <a:prstGeom prst="ellipse">
            <a:avLst/>
          </a:prstGeom>
          <a:solidFill>
            <a:srgbClr val="DE87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949920" y="1996386"/>
            <a:ext cx="124629" cy="122001"/>
          </a:xfrm>
          <a:prstGeom prst="ellipse">
            <a:avLst/>
          </a:prstGeom>
          <a:solidFill>
            <a:srgbClr val="DE87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399481" y="4141060"/>
            <a:ext cx="124629" cy="122001"/>
          </a:xfrm>
          <a:prstGeom prst="ellipse">
            <a:avLst/>
          </a:prstGeom>
          <a:solidFill>
            <a:srgbClr val="DE87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Nadpis 1"/>
          <p:cNvSpPr txBox="1">
            <a:spLocks/>
          </p:cNvSpPr>
          <p:nvPr/>
        </p:nvSpPr>
        <p:spPr bwMode="auto">
          <a:xfrm>
            <a:off x="357656" y="330625"/>
            <a:ext cx="7560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12813" rtl="0" fontAlgn="base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00205B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2pPr>
            <a:lvl3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3pPr>
            <a:lvl4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4pPr>
            <a:lvl5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5pPr>
            <a:lvl6pPr marL="4572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6pPr>
            <a:lvl7pPr marL="9144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7pPr>
            <a:lvl8pPr marL="13716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8pPr>
            <a:lvl9pPr marL="18288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PPF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сеть МЛК Класса «А+»</a:t>
            </a:r>
            <a:endParaRPr lang="cs-CZ" sz="280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0"/>
          <p:cNvSpPr txBox="1">
            <a:spLocks noChangeArrowheads="1"/>
          </p:cNvSpPr>
          <p:nvPr/>
        </p:nvSpPr>
        <p:spPr bwMode="auto">
          <a:xfrm>
            <a:off x="651844" y="2602240"/>
            <a:ext cx="2393519" cy="4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7197" indent="-287197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0000"/>
              <a:buFont typeface="Wingdings" pitchFamily="2" charset="2"/>
              <a:buChar char="§"/>
              <a:defRPr sz="1733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79042" indent="-29579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30000"/>
              <a:buFont typeface="Wingdings" pitchFamily="2" charset="2"/>
              <a:buChar char="§"/>
              <a:defRPr sz="1517">
                <a:solidFill>
                  <a:srgbClr val="000066"/>
                </a:solidFill>
                <a:latin typeface="+mn-lt"/>
              </a:defRPr>
            </a:lvl2pPr>
            <a:lvl3pPr marL="1169422" indent="-247642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1300">
                <a:solidFill>
                  <a:srgbClr val="000066"/>
                </a:solidFill>
                <a:latin typeface="+mn-lt"/>
              </a:defRPr>
            </a:lvl3pPr>
            <a:lvl4pPr marL="1559804" indent="-24764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083">
                <a:solidFill>
                  <a:schemeClr val="tx1"/>
                </a:solidFill>
                <a:latin typeface="+mn-lt"/>
              </a:defRPr>
            </a:lvl4pPr>
            <a:lvl5pPr marL="1948465" indent="-24764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975">
                <a:solidFill>
                  <a:schemeClr val="tx1"/>
                </a:solidFill>
                <a:latin typeface="+mn-lt"/>
              </a:defRPr>
            </a:lvl5pPr>
            <a:lvl6pPr marL="3279542" indent="-247642" algn="l" rtl="0" fontAlgn="base">
              <a:spcBef>
                <a:spcPct val="20000"/>
              </a:spcBef>
              <a:spcAft>
                <a:spcPct val="0"/>
              </a:spcAft>
              <a:buClr>
                <a:srgbClr val="BAD405"/>
              </a:buClr>
              <a:buFont typeface="Wingdings" pitchFamily="2" charset="2"/>
              <a:buChar char="§"/>
              <a:defRPr sz="1517">
                <a:solidFill>
                  <a:schemeClr val="tx1"/>
                </a:solidFill>
                <a:latin typeface="+mn-lt"/>
              </a:defRPr>
            </a:lvl6pPr>
            <a:lvl7pPr marL="3774827" indent="-247642" algn="l" rtl="0" fontAlgn="base">
              <a:spcBef>
                <a:spcPct val="20000"/>
              </a:spcBef>
              <a:spcAft>
                <a:spcPct val="0"/>
              </a:spcAft>
              <a:buClr>
                <a:srgbClr val="BAD405"/>
              </a:buClr>
              <a:buFont typeface="Wingdings" pitchFamily="2" charset="2"/>
              <a:buChar char="§"/>
              <a:defRPr sz="1517">
                <a:solidFill>
                  <a:schemeClr val="tx1"/>
                </a:solidFill>
                <a:latin typeface="+mn-lt"/>
              </a:defRPr>
            </a:lvl7pPr>
            <a:lvl8pPr marL="4270112" indent="-247642" algn="l" rtl="0" fontAlgn="base">
              <a:spcBef>
                <a:spcPct val="20000"/>
              </a:spcBef>
              <a:spcAft>
                <a:spcPct val="0"/>
              </a:spcAft>
              <a:buClr>
                <a:srgbClr val="BAD405"/>
              </a:buClr>
              <a:buFont typeface="Wingdings" pitchFamily="2" charset="2"/>
              <a:buChar char="§"/>
              <a:defRPr sz="1517">
                <a:solidFill>
                  <a:schemeClr val="tx1"/>
                </a:solidFill>
                <a:latin typeface="+mn-lt"/>
              </a:defRPr>
            </a:lvl8pPr>
            <a:lvl9pPr marL="4765397" indent="-247642" algn="l" rtl="0" fontAlgn="base">
              <a:spcBef>
                <a:spcPct val="20000"/>
              </a:spcBef>
              <a:spcAft>
                <a:spcPct val="0"/>
              </a:spcAft>
              <a:buClr>
                <a:srgbClr val="BAD405"/>
              </a:buClr>
              <a:buFont typeface="Wingdings" pitchFamily="2" charset="2"/>
              <a:buChar char="§"/>
              <a:defRPr sz="151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SzPct val="75000"/>
              <a:buNone/>
            </a:pPr>
            <a:r>
              <a:rPr lang="ru-RU" altLang="ru-RU" sz="1300" b="1" kern="0" dirty="0" smtClean="0"/>
              <a:t>Чехов, Московская обл.  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SzPct val="75000"/>
              <a:buNone/>
            </a:pPr>
            <a:r>
              <a:rPr lang="ru-RU" altLang="ru-RU" sz="1300" b="1" kern="0" dirty="0" smtClean="0"/>
              <a:t>162 000 кв. м. </a:t>
            </a:r>
            <a:endParaRPr lang="ru-RU" altLang="ru-RU" sz="1300" b="1" kern="0" dirty="0"/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249251" y="5826460"/>
            <a:ext cx="7545059" cy="586214"/>
          </a:xfrm>
          <a:prstGeom prst="rect">
            <a:avLst/>
          </a:prstGeom>
          <a:solidFill>
            <a:srgbClr val="C0C0C0"/>
          </a:solidFill>
          <a:ln w="19050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Arial" panose="020B0604020202020204" pitchFamily="34" charset="0"/>
              </a:rPr>
              <a:t>КАЧЕСТВО ЕВРОПЕЙСКОГО ДЕВЕЛОПЕРА</a:t>
            </a:r>
          </a:p>
          <a:p>
            <a:pPr algn="ctr" eaLnBrk="1" hangingPunct="1"/>
            <a:r>
              <a:rPr lang="ru-RU" altLang="ru-RU" sz="1600" b="1" dirty="0" smtClean="0">
                <a:latin typeface="Arial" panose="020B0604020202020204" pitchFamily="34" charset="0"/>
              </a:rPr>
              <a:t>ЕДИНАЯ ПРОФЕССИОНАЛЬНАЯ УПРАВЛЯЮЩАЯ КОМПАНИЯ</a:t>
            </a:r>
            <a:endParaRPr lang="ru-RU" altLang="ru-RU" sz="1600" b="1" dirty="0">
              <a:latin typeface="Arial" panose="020B060402020202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331420" y="1090632"/>
            <a:ext cx="124629" cy="122001"/>
          </a:xfrm>
          <a:prstGeom prst="ellipse">
            <a:avLst/>
          </a:prstGeom>
          <a:solidFill>
            <a:srgbClr val="DE87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6432057" y="4202060"/>
            <a:ext cx="124629" cy="122001"/>
          </a:xfrm>
          <a:prstGeom prst="ellipse">
            <a:avLst/>
          </a:prstGeom>
          <a:solidFill>
            <a:srgbClr val="DE87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7860" y="3167220"/>
            <a:ext cx="2473735" cy="1605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" name="Овал 42"/>
          <p:cNvSpPr/>
          <p:nvPr/>
        </p:nvSpPr>
        <p:spPr>
          <a:xfrm>
            <a:off x="3612657" y="3835587"/>
            <a:ext cx="124629" cy="122001"/>
          </a:xfrm>
          <a:prstGeom prst="ellipse">
            <a:avLst/>
          </a:prstGeom>
          <a:solidFill>
            <a:srgbClr val="DE87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53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1" grpId="0" build="p"/>
      <p:bldP spid="32" grpId="0" build="p"/>
      <p:bldP spid="33" grpId="0" build="p"/>
      <p:bldP spid="34" grpId="0" build="p"/>
      <p:bldP spid="2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770" name="Picture 2" descr="Пуля---кру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5" y="2219325"/>
            <a:ext cx="42608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2772" name="Text Box 4"/>
          <p:cNvSpPr txBox="1">
            <a:spLocks noChangeArrowheads="1"/>
          </p:cNvSpPr>
          <p:nvPr/>
        </p:nvSpPr>
        <p:spPr bwMode="auto">
          <a:xfrm>
            <a:off x="2473315" y="4385059"/>
            <a:ext cx="2024823" cy="111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8800" tIns="50095" rIns="100191" bIns="50095">
            <a:spAutoFit/>
          </a:bodyPr>
          <a:lstStyle>
            <a:lvl1pPr marL="180975" indent="-180975" defTabSz="10017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1650" defTabSz="10017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1713" defTabSz="10017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03363" defTabSz="10017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3425" defTabSz="10017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0625" defTabSz="1001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7825" defTabSz="1001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5025" defTabSz="1001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2225" defTabSz="1001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SzPct val="70000"/>
            </a:pPr>
            <a:r>
              <a:rPr lang="ru-RU" altLang="ru-RU" b="0" dirty="0"/>
              <a:t>	</a:t>
            </a:r>
            <a:r>
              <a:rPr lang="en-US" altLang="ru-RU" sz="3000" dirty="0" smtClean="0">
                <a:solidFill>
                  <a:srgbClr val="69BE28"/>
                </a:solidFill>
                <a:latin typeface="Tahoma" panose="020B0604030504040204" pitchFamily="34" charset="0"/>
              </a:rPr>
              <a:t>19</a:t>
            </a:r>
            <a:r>
              <a:rPr lang="ru-RU" altLang="ru-RU" sz="3000" dirty="0" smtClean="0">
                <a:solidFill>
                  <a:srgbClr val="69BE28"/>
                </a:solidFill>
                <a:latin typeface="Tahoma" panose="020B0604030504040204" pitchFamily="34" charset="0"/>
              </a:rPr>
              <a:t>%</a:t>
            </a:r>
            <a:r>
              <a:rPr lang="ru-RU" altLang="ru-RU" sz="5200" b="0" dirty="0"/>
              <a:t/>
            </a:r>
            <a:br>
              <a:rPr lang="ru-RU" altLang="ru-RU" sz="5200" b="0" dirty="0"/>
            </a:br>
            <a:r>
              <a:rPr lang="ru-RU" altLang="ru-RU" sz="1800" dirty="0" err="1"/>
              <a:t>Ритейлеры</a:t>
            </a:r>
            <a:r>
              <a:rPr lang="en-US" altLang="ru-RU" sz="1800" dirty="0">
                <a:solidFill>
                  <a:srgbClr val="69BE28"/>
                </a:solidFill>
              </a:rPr>
              <a:t/>
            </a:r>
            <a:br>
              <a:rPr lang="en-US" altLang="ru-RU" sz="1800" dirty="0">
                <a:solidFill>
                  <a:srgbClr val="69BE28"/>
                </a:solidFill>
              </a:rPr>
            </a:br>
            <a:endParaRPr lang="ru-RU" altLang="ru-RU" sz="1800" dirty="0">
              <a:solidFill>
                <a:srgbClr val="69BE28"/>
              </a:solidFill>
            </a:endParaRPr>
          </a:p>
        </p:txBody>
      </p:sp>
      <p:sp>
        <p:nvSpPr>
          <p:cNvPr id="672773" name="Rectangle 5"/>
          <p:cNvSpPr>
            <a:spLocks noChangeArrowheads="1"/>
          </p:cNvSpPr>
          <p:nvPr/>
        </p:nvSpPr>
        <p:spPr bwMode="auto">
          <a:xfrm>
            <a:off x="1601994" y="1814260"/>
            <a:ext cx="2928731" cy="138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800" tIns="50095" rIns="100191" bIns="50095"/>
          <a:lstStyle>
            <a:lvl1pPr marL="180975" indent="-180975" defTabSz="1001713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06463" indent="-312738" defTabSz="1001713"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52550" indent="-249238" defTabSz="1001713"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800225" indent="-250825" defTabSz="1001713"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254250" indent="-250825" defTabSz="1001713"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711450" indent="-250825" defTabSz="1001713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68650" indent="-250825" defTabSz="1001713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25850" indent="-250825" defTabSz="1001713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083050" indent="-250825" defTabSz="1001713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lnSpc>
                <a:spcPct val="100000"/>
              </a:lnSpc>
              <a:buSzPct val="70000"/>
            </a:pPr>
            <a:r>
              <a:rPr lang="ru-RU" altLang="ru-RU" sz="800" dirty="0"/>
              <a:t>	</a:t>
            </a:r>
            <a:r>
              <a:rPr lang="ru-RU" altLang="ru-RU" sz="1800" dirty="0">
                <a:latin typeface="Arial" panose="020B0604020202020204" pitchFamily="34" charset="0"/>
              </a:rPr>
              <a:t>Производители</a:t>
            </a:r>
          </a:p>
          <a:p>
            <a:pPr algn="r">
              <a:lnSpc>
                <a:spcPct val="100000"/>
              </a:lnSpc>
              <a:buSzPct val="70000"/>
            </a:pPr>
            <a:r>
              <a:rPr lang="en-US" altLang="ru-RU" sz="1800" dirty="0">
                <a:latin typeface="Arial" panose="020B0604020202020204" pitchFamily="34" charset="0"/>
              </a:rPr>
              <a:t/>
            </a:r>
            <a:br>
              <a:rPr lang="en-US" altLang="ru-RU" sz="1800" dirty="0">
                <a:latin typeface="Arial" panose="020B0604020202020204" pitchFamily="34" charset="0"/>
              </a:rPr>
            </a:br>
            <a:r>
              <a:rPr lang="en-US" altLang="ru-RU" sz="3000" dirty="0" smtClean="0">
                <a:solidFill>
                  <a:srgbClr val="69BE28"/>
                </a:solidFill>
              </a:rPr>
              <a:t>9</a:t>
            </a:r>
            <a:r>
              <a:rPr lang="ru-RU" altLang="ru-RU" sz="3000" dirty="0" smtClean="0">
                <a:solidFill>
                  <a:srgbClr val="69BE28"/>
                </a:solidFill>
              </a:rPr>
              <a:t>%</a:t>
            </a:r>
            <a:endParaRPr lang="ru-RU" altLang="ru-RU" sz="3000" dirty="0">
              <a:solidFill>
                <a:srgbClr val="69BE28"/>
              </a:solidFill>
            </a:endParaRPr>
          </a:p>
        </p:txBody>
      </p:sp>
      <p:sp>
        <p:nvSpPr>
          <p:cNvPr id="672774" name="Rectangle 6"/>
          <p:cNvSpPr>
            <a:spLocks noChangeArrowheads="1"/>
          </p:cNvSpPr>
          <p:nvPr/>
        </p:nvSpPr>
        <p:spPr bwMode="auto">
          <a:xfrm>
            <a:off x="190500" y="1828795"/>
            <a:ext cx="220980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800" tIns="50095" rIns="100191" bIns="50095"/>
          <a:lstStyle>
            <a:lvl1pPr marL="180975" indent="-180975" defTabSz="1001713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06463" indent="-312738" defTabSz="1001713"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52550" indent="-249238" defTabSz="1001713"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800225" indent="-250825" defTabSz="1001713"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254250" indent="-250825" defTabSz="1001713"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711450" indent="-250825" defTabSz="1001713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68650" indent="-250825" defTabSz="1001713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25850" indent="-250825" defTabSz="1001713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083050" indent="-250825" defTabSz="1001713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buSzPct val="70000"/>
            </a:pPr>
            <a:r>
              <a:rPr lang="ru-RU" altLang="ru-RU" sz="1000" dirty="0">
                <a:latin typeface="Arial" panose="020B0604020202020204" pitchFamily="34" charset="0"/>
              </a:rPr>
              <a:t>	</a:t>
            </a:r>
            <a:r>
              <a:rPr lang="ru-RU" altLang="ru-RU" sz="1800" dirty="0">
                <a:latin typeface="Arial" panose="020B0604020202020204" pitchFamily="34" charset="0"/>
              </a:rPr>
              <a:t>Логистические операторы</a:t>
            </a:r>
            <a:r>
              <a:rPr lang="en-US" altLang="ru-RU" sz="1800" dirty="0">
                <a:latin typeface="Arial" panose="020B0604020202020204" pitchFamily="34" charset="0"/>
              </a:rPr>
              <a:t/>
            </a:r>
            <a:br>
              <a:rPr lang="en-US" altLang="ru-RU" sz="1800" dirty="0">
                <a:latin typeface="Arial" panose="020B0604020202020204" pitchFamily="34" charset="0"/>
              </a:rPr>
            </a:br>
            <a:r>
              <a:rPr lang="ru-RU" altLang="ru-RU" sz="3000" dirty="0" smtClean="0">
                <a:solidFill>
                  <a:srgbClr val="69BE28"/>
                </a:solidFill>
              </a:rPr>
              <a:t>5</a:t>
            </a:r>
            <a:r>
              <a:rPr lang="en-US" altLang="ru-RU" sz="3000" dirty="0" smtClean="0">
                <a:solidFill>
                  <a:srgbClr val="69BE28"/>
                </a:solidFill>
              </a:rPr>
              <a:t>3</a:t>
            </a:r>
            <a:r>
              <a:rPr lang="ru-RU" altLang="ru-RU" sz="3000" dirty="0" smtClean="0">
                <a:solidFill>
                  <a:srgbClr val="69BE28"/>
                </a:solidFill>
              </a:rPr>
              <a:t>%</a:t>
            </a:r>
            <a:endParaRPr lang="en-US" altLang="ru-RU" sz="3000" dirty="0">
              <a:solidFill>
                <a:srgbClr val="69BE28"/>
              </a:solidFill>
            </a:endParaRPr>
          </a:p>
        </p:txBody>
      </p:sp>
      <p:sp>
        <p:nvSpPr>
          <p:cNvPr id="672775" name="Text Box 7"/>
          <p:cNvSpPr txBox="1">
            <a:spLocks noChangeArrowheads="1"/>
          </p:cNvSpPr>
          <p:nvPr/>
        </p:nvSpPr>
        <p:spPr bwMode="auto">
          <a:xfrm>
            <a:off x="304800" y="947998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ru-RU" altLang="ru-RU" sz="3600" dirty="0"/>
              <a:t>2008</a:t>
            </a:r>
            <a:r>
              <a:rPr lang="ru-RU" altLang="ru-RU" sz="3600" dirty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672776" name="Text Box 8"/>
          <p:cNvSpPr txBox="1">
            <a:spLocks noChangeArrowheads="1"/>
          </p:cNvSpPr>
          <p:nvPr/>
        </p:nvSpPr>
        <p:spPr bwMode="auto">
          <a:xfrm>
            <a:off x="236707" y="4384156"/>
            <a:ext cx="23622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800" tIns="50095" rIns="100191" bIns="50095">
            <a:spAutoFit/>
          </a:bodyPr>
          <a:lstStyle>
            <a:lvl1pPr marL="180975" indent="-180975" defTabSz="10017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1650" defTabSz="10017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1713" defTabSz="10017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03363" defTabSz="10017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3425" defTabSz="10017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0625" defTabSz="1001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7825" defTabSz="1001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5025" defTabSz="1001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2225" defTabSz="1001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SzPct val="70000"/>
            </a:pPr>
            <a:r>
              <a:rPr lang="ru-RU" altLang="ru-RU" b="0" dirty="0">
                <a:latin typeface="Tahoma" panose="020B0604030504040204" pitchFamily="34" charset="0"/>
              </a:rPr>
              <a:t>	</a:t>
            </a:r>
            <a:r>
              <a:rPr lang="en-US" altLang="ru-RU" sz="3000" dirty="0" smtClean="0">
                <a:solidFill>
                  <a:srgbClr val="69BE28"/>
                </a:solidFill>
                <a:latin typeface="Tahoma" panose="020B0604030504040204" pitchFamily="34" charset="0"/>
              </a:rPr>
              <a:t>19</a:t>
            </a:r>
            <a:r>
              <a:rPr lang="ru-RU" altLang="ru-RU" sz="3000" dirty="0" smtClean="0">
                <a:solidFill>
                  <a:srgbClr val="69BE28"/>
                </a:solidFill>
                <a:latin typeface="Tahoma" panose="020B0604030504040204" pitchFamily="34" charset="0"/>
              </a:rPr>
              <a:t>%</a:t>
            </a:r>
            <a:r>
              <a:rPr lang="ru-RU" altLang="ru-RU" sz="5200" b="0" dirty="0"/>
              <a:t/>
            </a:r>
            <a:br>
              <a:rPr lang="ru-RU" altLang="ru-RU" sz="5200" b="0" dirty="0"/>
            </a:br>
            <a:r>
              <a:rPr lang="ru-RU" altLang="ru-RU" sz="1800" dirty="0"/>
              <a:t>Дистрибьюторы</a:t>
            </a:r>
            <a:r>
              <a:rPr lang="en-US" altLang="ru-RU" sz="1800" dirty="0">
                <a:solidFill>
                  <a:srgbClr val="69BE28"/>
                </a:solidFill>
              </a:rPr>
              <a:t/>
            </a:r>
            <a:br>
              <a:rPr lang="en-US" altLang="ru-RU" sz="1800" dirty="0">
                <a:solidFill>
                  <a:srgbClr val="69BE28"/>
                </a:solidFill>
              </a:rPr>
            </a:br>
            <a:endParaRPr lang="ru-RU" altLang="ru-RU" sz="1800" dirty="0">
              <a:solidFill>
                <a:srgbClr val="69BE28"/>
              </a:solidFill>
            </a:endParaRPr>
          </a:p>
        </p:txBody>
      </p:sp>
      <p:pic>
        <p:nvPicPr>
          <p:cNvPr id="672777" name="Picture 9" descr="Пуля---кру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2228845"/>
            <a:ext cx="42608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2778" name="Text Box 10"/>
          <p:cNvSpPr txBox="1">
            <a:spLocks noChangeArrowheads="1"/>
          </p:cNvSpPr>
          <p:nvPr/>
        </p:nvSpPr>
        <p:spPr bwMode="auto">
          <a:xfrm>
            <a:off x="7019925" y="4424716"/>
            <a:ext cx="212407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800" tIns="50095" rIns="100191" bIns="50095">
            <a:spAutoFit/>
          </a:bodyPr>
          <a:lstStyle>
            <a:lvl1pPr marL="180975" indent="-180975" defTabSz="10017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1650" defTabSz="10017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1713" defTabSz="10017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03363" defTabSz="10017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3425" defTabSz="10017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0625" defTabSz="1001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7825" defTabSz="1001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5025" defTabSz="1001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2225" defTabSz="1001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SzPct val="70000"/>
            </a:pPr>
            <a:r>
              <a:rPr lang="ru-RU" altLang="ru-RU" b="0" dirty="0"/>
              <a:t>	</a:t>
            </a:r>
            <a:r>
              <a:rPr lang="en-US" altLang="ru-RU" sz="3000" dirty="0" smtClean="0">
                <a:solidFill>
                  <a:srgbClr val="FF0066"/>
                </a:solidFill>
                <a:latin typeface="Tahoma" panose="020B0604030504040204" pitchFamily="34" charset="0"/>
              </a:rPr>
              <a:t>34</a:t>
            </a:r>
            <a:r>
              <a:rPr lang="ru-RU" altLang="ru-RU" sz="3000" dirty="0" smtClean="0">
                <a:solidFill>
                  <a:srgbClr val="FF0066"/>
                </a:solidFill>
                <a:latin typeface="Tahoma" panose="020B0604030504040204" pitchFamily="34" charset="0"/>
              </a:rPr>
              <a:t>%</a:t>
            </a:r>
            <a:r>
              <a:rPr lang="ru-RU" altLang="ru-RU" sz="5200" b="0" dirty="0">
                <a:solidFill>
                  <a:srgbClr val="FF0066"/>
                </a:solidFill>
              </a:rPr>
              <a:t/>
            </a:r>
            <a:br>
              <a:rPr lang="ru-RU" altLang="ru-RU" sz="5200" b="0" dirty="0">
                <a:solidFill>
                  <a:srgbClr val="FF0066"/>
                </a:solidFill>
              </a:rPr>
            </a:br>
            <a:r>
              <a:rPr lang="ru-RU" altLang="ru-RU" sz="1800" dirty="0" err="1"/>
              <a:t>Ритейлеры</a:t>
            </a:r>
            <a:r>
              <a:rPr lang="en-US" altLang="ru-RU" sz="1800" dirty="0">
                <a:solidFill>
                  <a:srgbClr val="69BE28"/>
                </a:solidFill>
              </a:rPr>
              <a:t/>
            </a:r>
            <a:br>
              <a:rPr lang="en-US" altLang="ru-RU" sz="1800" dirty="0">
                <a:solidFill>
                  <a:srgbClr val="69BE28"/>
                </a:solidFill>
              </a:rPr>
            </a:br>
            <a:endParaRPr lang="ru-RU" altLang="ru-RU" sz="1800" dirty="0">
              <a:solidFill>
                <a:srgbClr val="69BE28"/>
              </a:solidFill>
            </a:endParaRPr>
          </a:p>
        </p:txBody>
      </p:sp>
      <p:sp>
        <p:nvSpPr>
          <p:cNvPr id="672779" name="Rectangle 11"/>
          <p:cNvSpPr>
            <a:spLocks noChangeArrowheads="1"/>
          </p:cNvSpPr>
          <p:nvPr/>
        </p:nvSpPr>
        <p:spPr bwMode="auto">
          <a:xfrm>
            <a:off x="6294438" y="1814508"/>
            <a:ext cx="2849562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800" tIns="50095" rIns="100191" bIns="50095"/>
          <a:lstStyle>
            <a:lvl1pPr marL="180975" indent="-180975" defTabSz="1001713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06463" indent="-312738" defTabSz="1001713"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52550" indent="-249238" defTabSz="1001713"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800225" indent="-250825" defTabSz="1001713"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254250" indent="-250825" defTabSz="1001713"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711450" indent="-250825" defTabSz="1001713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68650" indent="-250825" defTabSz="1001713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25850" indent="-250825" defTabSz="1001713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083050" indent="-250825" defTabSz="1001713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lnSpc>
                <a:spcPct val="100000"/>
              </a:lnSpc>
              <a:buSzPct val="70000"/>
            </a:pPr>
            <a:r>
              <a:rPr lang="ru-RU" altLang="ru-RU" sz="800" dirty="0"/>
              <a:t>	</a:t>
            </a:r>
            <a:r>
              <a:rPr lang="ru-RU" altLang="ru-RU" sz="1800" dirty="0">
                <a:latin typeface="Arial" panose="020B0604020202020204" pitchFamily="34" charset="0"/>
              </a:rPr>
              <a:t>Производители</a:t>
            </a:r>
          </a:p>
          <a:p>
            <a:pPr algn="r">
              <a:lnSpc>
                <a:spcPct val="100000"/>
              </a:lnSpc>
              <a:buSzPct val="70000"/>
            </a:pPr>
            <a:r>
              <a:rPr lang="en-US" altLang="ru-RU" sz="1800" dirty="0">
                <a:latin typeface="Arial" panose="020B0604020202020204" pitchFamily="34" charset="0"/>
              </a:rPr>
              <a:t/>
            </a:r>
            <a:br>
              <a:rPr lang="en-US" altLang="ru-RU" sz="1800" dirty="0">
                <a:latin typeface="Arial" panose="020B0604020202020204" pitchFamily="34" charset="0"/>
              </a:rPr>
            </a:br>
            <a:r>
              <a:rPr lang="en-US" altLang="ru-RU" sz="3000" dirty="0" smtClean="0">
                <a:solidFill>
                  <a:srgbClr val="FF0066"/>
                </a:solidFill>
              </a:rPr>
              <a:t>23</a:t>
            </a:r>
            <a:r>
              <a:rPr lang="ru-RU" altLang="ru-RU" sz="3000" dirty="0" smtClean="0">
                <a:solidFill>
                  <a:srgbClr val="FF0066"/>
                </a:solidFill>
              </a:rPr>
              <a:t>%</a:t>
            </a:r>
            <a:endParaRPr lang="ru-RU" altLang="ru-RU" sz="3000" dirty="0">
              <a:solidFill>
                <a:srgbClr val="FF0066"/>
              </a:solidFill>
            </a:endParaRPr>
          </a:p>
        </p:txBody>
      </p:sp>
      <p:sp>
        <p:nvSpPr>
          <p:cNvPr id="672780" name="Rectangle 12"/>
          <p:cNvSpPr>
            <a:spLocks noChangeArrowheads="1"/>
          </p:cNvSpPr>
          <p:nvPr/>
        </p:nvSpPr>
        <p:spPr bwMode="auto">
          <a:xfrm>
            <a:off x="4800600" y="1828795"/>
            <a:ext cx="220980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800" tIns="50095" rIns="100191" bIns="50095"/>
          <a:lstStyle>
            <a:lvl1pPr marL="180975" indent="-180975" defTabSz="1001713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06463" indent="-312738" defTabSz="1001713"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52550" indent="-249238" defTabSz="1001713"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800225" indent="-250825" defTabSz="1001713"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254250" indent="-250825" defTabSz="1001713"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711450" indent="-250825" defTabSz="1001713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68650" indent="-250825" defTabSz="1001713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25850" indent="-250825" defTabSz="1001713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083050" indent="-250825" defTabSz="1001713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buSzPct val="70000"/>
            </a:pPr>
            <a:r>
              <a:rPr lang="ru-RU" altLang="ru-RU" sz="1800" dirty="0">
                <a:latin typeface="Arial" panose="020B0604020202020204" pitchFamily="34" charset="0"/>
              </a:rPr>
              <a:t>	Логистические операторы</a:t>
            </a:r>
            <a:r>
              <a:rPr lang="en-US" altLang="ru-RU" sz="1000" dirty="0">
                <a:latin typeface="Arial" panose="020B0604020202020204" pitchFamily="34" charset="0"/>
              </a:rPr>
              <a:t/>
            </a:r>
            <a:br>
              <a:rPr lang="en-US" altLang="ru-RU" sz="1000" dirty="0">
                <a:latin typeface="Arial" panose="020B0604020202020204" pitchFamily="34" charset="0"/>
              </a:rPr>
            </a:br>
            <a:r>
              <a:rPr lang="en-US" altLang="ru-RU" sz="3000" dirty="0" smtClean="0">
                <a:solidFill>
                  <a:srgbClr val="FF0066"/>
                </a:solidFill>
              </a:rPr>
              <a:t>17</a:t>
            </a:r>
            <a:r>
              <a:rPr lang="ru-RU" altLang="ru-RU" sz="3000" dirty="0" smtClean="0">
                <a:solidFill>
                  <a:srgbClr val="FF0066"/>
                </a:solidFill>
              </a:rPr>
              <a:t>%</a:t>
            </a:r>
            <a:endParaRPr lang="en-US" altLang="ru-RU" sz="3000" dirty="0">
              <a:solidFill>
                <a:srgbClr val="FF0066"/>
              </a:solidFill>
            </a:endParaRPr>
          </a:p>
        </p:txBody>
      </p:sp>
      <p:sp>
        <p:nvSpPr>
          <p:cNvPr id="672781" name="Text Box 13"/>
          <p:cNvSpPr txBox="1">
            <a:spLocks noChangeArrowheads="1"/>
          </p:cNvSpPr>
          <p:nvPr/>
        </p:nvSpPr>
        <p:spPr bwMode="auto">
          <a:xfrm>
            <a:off x="4876800" y="4407790"/>
            <a:ext cx="24257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800" tIns="50095" rIns="100191" bIns="50095">
            <a:spAutoFit/>
          </a:bodyPr>
          <a:lstStyle>
            <a:lvl1pPr marL="180975" indent="-180975" defTabSz="10017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1650" defTabSz="10017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1713" defTabSz="10017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03363" defTabSz="10017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3425" defTabSz="10017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0625" defTabSz="1001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7825" defTabSz="1001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5025" defTabSz="1001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2225" defTabSz="1001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SzPct val="70000"/>
            </a:pPr>
            <a:r>
              <a:rPr lang="ru-RU" altLang="ru-RU" b="0" dirty="0">
                <a:latin typeface="Tahoma" panose="020B0604030504040204" pitchFamily="34" charset="0"/>
              </a:rPr>
              <a:t>	</a:t>
            </a:r>
            <a:r>
              <a:rPr lang="en-US" altLang="ru-RU" sz="3000" dirty="0" smtClean="0">
                <a:solidFill>
                  <a:srgbClr val="FF0066"/>
                </a:solidFill>
                <a:latin typeface="Tahoma" panose="020B0604030504040204" pitchFamily="34" charset="0"/>
              </a:rPr>
              <a:t>26</a:t>
            </a:r>
            <a:r>
              <a:rPr lang="ru-RU" altLang="ru-RU" sz="3000" dirty="0" smtClean="0">
                <a:solidFill>
                  <a:srgbClr val="FF0066"/>
                </a:solidFill>
                <a:latin typeface="Tahoma" panose="020B0604030504040204" pitchFamily="34" charset="0"/>
              </a:rPr>
              <a:t>%</a:t>
            </a:r>
            <a:r>
              <a:rPr lang="ru-RU" altLang="ru-RU" sz="5200" b="0" dirty="0"/>
              <a:t/>
            </a:r>
            <a:br>
              <a:rPr lang="ru-RU" altLang="ru-RU" sz="5200" b="0" dirty="0"/>
            </a:br>
            <a:r>
              <a:rPr lang="ru-RU" altLang="ru-RU" sz="1800" dirty="0"/>
              <a:t>Дистрибьюторы</a:t>
            </a:r>
            <a:r>
              <a:rPr lang="en-US" altLang="ru-RU" sz="1800" dirty="0">
                <a:solidFill>
                  <a:srgbClr val="69BE28"/>
                </a:solidFill>
              </a:rPr>
              <a:t/>
            </a:r>
            <a:br>
              <a:rPr lang="en-US" altLang="ru-RU" sz="1800" dirty="0">
                <a:solidFill>
                  <a:srgbClr val="69BE28"/>
                </a:solidFill>
              </a:rPr>
            </a:br>
            <a:endParaRPr lang="ru-RU" altLang="ru-RU" sz="1800" dirty="0">
              <a:solidFill>
                <a:srgbClr val="69BE28"/>
              </a:solidFill>
            </a:endParaRPr>
          </a:p>
        </p:txBody>
      </p:sp>
      <p:sp>
        <p:nvSpPr>
          <p:cNvPr id="672782" name="Text Box 14"/>
          <p:cNvSpPr txBox="1">
            <a:spLocks noChangeArrowheads="1"/>
          </p:cNvSpPr>
          <p:nvPr/>
        </p:nvSpPr>
        <p:spPr bwMode="auto">
          <a:xfrm>
            <a:off x="4883150" y="947998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ru-RU" altLang="ru-RU" sz="3600" dirty="0" smtClean="0"/>
              <a:t>2014</a:t>
            </a:r>
            <a:endParaRPr lang="ru-RU" altLang="ru-RU" sz="3600" dirty="0"/>
          </a:p>
        </p:txBody>
      </p:sp>
      <p:sp>
        <p:nvSpPr>
          <p:cNvPr id="672783" name="Line 15"/>
          <p:cNvSpPr>
            <a:spLocks noChangeShapeType="1"/>
          </p:cNvSpPr>
          <p:nvPr/>
        </p:nvSpPr>
        <p:spPr bwMode="auto">
          <a:xfrm flipV="1">
            <a:off x="4576370" y="947998"/>
            <a:ext cx="0" cy="4783101"/>
          </a:xfrm>
          <a:prstGeom prst="line">
            <a:avLst/>
          </a:prstGeom>
          <a:noFill/>
          <a:ln w="63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Nadpis 1"/>
          <p:cNvSpPr txBox="1">
            <a:spLocks/>
          </p:cNvSpPr>
          <p:nvPr/>
        </p:nvSpPr>
        <p:spPr bwMode="auto">
          <a:xfrm>
            <a:off x="357656" y="330625"/>
            <a:ext cx="7560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12813" rtl="0" fontAlgn="base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00205B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2pPr>
            <a:lvl3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3pPr>
            <a:lvl4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4pPr>
            <a:lvl5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5pPr>
            <a:lvl6pPr marL="4572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6pPr>
            <a:lvl7pPr marL="9144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7pPr>
            <a:lvl8pPr marL="13716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8pPr>
            <a:lvl9pPr marL="18288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арендаторов складов Класса «А»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249251" y="5826460"/>
            <a:ext cx="7545059" cy="586214"/>
          </a:xfrm>
          <a:prstGeom prst="rect">
            <a:avLst/>
          </a:prstGeom>
          <a:solidFill>
            <a:srgbClr val="C0C0C0"/>
          </a:solidFill>
          <a:ln w="19050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Arial" panose="020B0604020202020204" pitchFamily="34" charset="0"/>
              </a:rPr>
              <a:t>ИЗМЕНЕНИЕ В СТРУКТУРЕ АРЕНДАТОРОВ</a:t>
            </a:r>
          </a:p>
          <a:p>
            <a:pPr algn="ctr" eaLnBrk="1" hangingPunct="1"/>
            <a:r>
              <a:rPr lang="ru-RU" altLang="ru-RU" sz="1600" b="1" dirty="0" smtClean="0">
                <a:latin typeface="Arial" panose="020B0604020202020204" pitchFamily="34" charset="0"/>
              </a:rPr>
              <a:t>НЕИЗБЕЖНО ВЛЕЧЕТ ИЗМЕНЕНИЕ ТРЕБОВАНИЙ К СКЛАДУ </a:t>
            </a:r>
          </a:p>
        </p:txBody>
      </p:sp>
    </p:spTree>
    <p:extLst>
      <p:ext uri="{BB962C8B-B14F-4D97-AF65-F5344CB8AC3E}">
        <p14:creationId xmlns:p14="http://schemas.microsoft.com/office/powerpoint/2010/main" val="38452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6883" name="Group 19"/>
          <p:cNvGrpSpPr>
            <a:grpSpLocks/>
          </p:cNvGrpSpPr>
          <p:nvPr/>
        </p:nvGrpSpPr>
        <p:grpSpPr bwMode="auto">
          <a:xfrm>
            <a:off x="304800" y="867179"/>
            <a:ext cx="8534400" cy="303213"/>
            <a:chOff x="192" y="545"/>
            <a:chExt cx="5376" cy="191"/>
          </a:xfrm>
        </p:grpSpPr>
        <p:sp>
          <p:nvSpPr>
            <p:cNvPr id="676884" name="Rectangle 20"/>
            <p:cNvSpPr>
              <a:spLocks noChangeArrowheads="1"/>
            </p:cNvSpPr>
            <p:nvPr/>
          </p:nvSpPr>
          <p:spPr bwMode="auto">
            <a:xfrm>
              <a:off x="2400" y="545"/>
              <a:ext cx="3168" cy="191"/>
            </a:xfrm>
            <a:prstGeom prst="rect">
              <a:avLst/>
            </a:prstGeom>
            <a:solidFill>
              <a:srgbClr val="629E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266700"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>
                <a:buChar char="–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>
                <a:buChar char="–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ru-RU" altLang="ru-RU" dirty="0" smtClean="0">
                  <a:solidFill>
                    <a:schemeClr val="bg1"/>
                  </a:solidFill>
                </a:rPr>
                <a:t>   КЛАСС «А»		    КЛАСС «А+»</a:t>
              </a:r>
              <a:endParaRPr lang="ru-RU" altLang="ru-RU" dirty="0">
                <a:solidFill>
                  <a:schemeClr val="bg1"/>
                </a:solidFill>
              </a:endParaRPr>
            </a:p>
          </p:txBody>
        </p:sp>
        <p:sp>
          <p:nvSpPr>
            <p:cNvPr id="676885" name="Rectangle 21"/>
            <p:cNvSpPr>
              <a:spLocks noChangeArrowheads="1"/>
            </p:cNvSpPr>
            <p:nvPr/>
          </p:nvSpPr>
          <p:spPr bwMode="auto">
            <a:xfrm>
              <a:off x="192" y="545"/>
              <a:ext cx="2208" cy="191"/>
            </a:xfrm>
            <a:prstGeom prst="rect">
              <a:avLst/>
            </a:prstGeom>
            <a:solidFill>
              <a:srgbClr val="629E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266700"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>
                <a:buChar char="–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>
                <a:buChar char="–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ru-RU" altLang="ru-RU">
                  <a:solidFill>
                    <a:schemeClr val="bg1"/>
                  </a:solidFill>
                </a:rPr>
                <a:t>ПАРАМЕТР</a:t>
              </a:r>
            </a:p>
          </p:txBody>
        </p:sp>
      </p:grpSp>
      <p:sp>
        <p:nvSpPr>
          <p:cNvPr id="676886" name="Line 22"/>
          <p:cNvSpPr>
            <a:spLocks noChangeShapeType="1"/>
          </p:cNvSpPr>
          <p:nvPr/>
        </p:nvSpPr>
        <p:spPr bwMode="auto">
          <a:xfrm>
            <a:off x="304800" y="609600"/>
            <a:ext cx="3505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Nadpis 1"/>
          <p:cNvSpPr txBox="1">
            <a:spLocks/>
          </p:cNvSpPr>
          <p:nvPr/>
        </p:nvSpPr>
        <p:spPr bwMode="auto">
          <a:xfrm>
            <a:off x="357656" y="330625"/>
            <a:ext cx="7560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12813" rtl="0" fontAlgn="base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00205B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2pPr>
            <a:lvl3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3pPr>
            <a:lvl4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4pPr>
            <a:lvl5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5pPr>
            <a:lvl6pPr marL="4572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6pPr>
            <a:lvl7pPr marL="9144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7pPr>
            <a:lvl8pPr marL="13716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8pPr>
            <a:lvl9pPr marL="18288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 Класса «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А»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«А+»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611300"/>
              </p:ext>
            </p:extLst>
          </p:nvPr>
        </p:nvGraphicFramePr>
        <p:xfrm>
          <a:off x="502277" y="1194515"/>
          <a:ext cx="8292034" cy="4492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3655"/>
                <a:gridCol w="2614412"/>
                <a:gridCol w="2663967"/>
              </a:tblGrid>
              <a:tr h="286607">
                <a:tc>
                  <a:txBody>
                    <a:bodyPr/>
                    <a:lstStyle/>
                    <a:p>
                      <a:pPr marL="171450" lvl="0" indent="-171450" algn="l" fontAlgn="b">
                        <a:buClr>
                          <a:srgbClr val="DE8703"/>
                        </a:buClr>
                        <a:buSzPct val="130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effectLst/>
                        </a:rPr>
                        <a:t>Коэффициент застройки </a:t>
                      </a:r>
                      <a:endParaRPr lang="ru-RU" sz="1200" b="0" i="0" u="none" strike="noStrike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не более 50%</a:t>
                      </a:r>
                      <a:endParaRPr lang="ru-RU" sz="1200" b="0" i="0" u="none" strike="noStrike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не более 40%</a:t>
                      </a:r>
                      <a:endParaRPr lang="ru-RU" sz="1200" b="0" i="0" u="none" strike="noStrike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solidFill>
                      <a:schemeClr val="bg1"/>
                    </a:solidFill>
                  </a:tcPr>
                </a:tc>
              </a:tr>
              <a:tr h="286607">
                <a:tc>
                  <a:txBody>
                    <a:bodyPr/>
                    <a:lstStyle/>
                    <a:p>
                      <a:pPr marL="171450" lvl="0" indent="-171450" algn="l" fontAlgn="b">
                        <a:buClr>
                          <a:srgbClr val="DE8703"/>
                        </a:buClr>
                        <a:buSzPct val="130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effectLst/>
                        </a:rPr>
                        <a:t>Огороженная охраняемая территория</a:t>
                      </a:r>
                      <a:endParaRPr lang="ru-RU" sz="1200" b="0" i="0" u="none" strike="noStrike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общая</a:t>
                      </a:r>
                      <a:endParaRPr lang="ru-RU" sz="1200" b="0" i="0" u="none" strike="noStrike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собственная</a:t>
                      </a:r>
                      <a:endParaRPr lang="ru-RU" sz="1200" b="0" i="0" u="none" strike="noStrike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3907">
                <a:tc>
                  <a:txBody>
                    <a:bodyPr/>
                    <a:lstStyle/>
                    <a:p>
                      <a:pPr marL="171450" lvl="0" indent="-171450" algn="l" fontAlgn="b">
                        <a:buClr>
                          <a:srgbClr val="DE8703"/>
                        </a:buClr>
                        <a:buSzPct val="130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effectLst/>
                        </a:rPr>
                        <a:t>Разворотные площадки для маневрирования транспорта</a:t>
                      </a:r>
                      <a:endParaRPr lang="ru-RU" sz="1200" b="0" i="0" u="none" strike="noStrike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35 м</a:t>
                      </a:r>
                      <a:endParaRPr lang="ru-RU" sz="1200" b="0" i="0" u="none" strike="noStrike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45 м</a:t>
                      </a:r>
                      <a:endParaRPr lang="ru-RU" sz="1200" b="0" i="0" u="none" strike="noStrike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noFill/>
                  </a:tcPr>
                </a:tc>
              </a:tr>
              <a:tr h="286607">
                <a:tc>
                  <a:txBody>
                    <a:bodyPr/>
                    <a:lstStyle/>
                    <a:p>
                      <a:pPr marL="171450" lvl="0" indent="-171450" algn="l" fontAlgn="b">
                        <a:buClr>
                          <a:srgbClr val="DE8703"/>
                        </a:buClr>
                        <a:buSzPct val="130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effectLst/>
                        </a:rPr>
                        <a:t>Глубина здания</a:t>
                      </a:r>
                      <a:endParaRPr lang="ru-RU" sz="1200" b="0" i="0" u="none" strike="noStrike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не более 120</a:t>
                      </a:r>
                      <a:endParaRPr lang="ru-RU" sz="1200" b="0" i="0" u="none" strike="noStrike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не более 100</a:t>
                      </a:r>
                      <a:endParaRPr lang="ru-RU" sz="1200" b="0" i="0" u="none" strike="noStrike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3907">
                <a:tc>
                  <a:txBody>
                    <a:bodyPr/>
                    <a:lstStyle/>
                    <a:p>
                      <a:pPr marL="171450" lvl="0" indent="-171450" algn="l" fontAlgn="b">
                        <a:buClr>
                          <a:srgbClr val="DE8703"/>
                        </a:buClr>
                        <a:buSzPct val="130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effectLst/>
                        </a:rPr>
                        <a:t>Парковочные места</a:t>
                      </a:r>
                      <a:endParaRPr lang="ru-RU" sz="1200" b="0" i="0" u="none" strike="noStrike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 грузовое и 2 легковых на 1000 </a:t>
                      </a:r>
                      <a:r>
                        <a:rPr lang="ru-RU" sz="1200" u="none" strike="noStrike" dirty="0" err="1">
                          <a:effectLst/>
                        </a:rPr>
                        <a:t>кв.м</a:t>
                      </a:r>
                      <a:r>
                        <a:rPr lang="ru-RU" sz="1200" u="none" strike="noStrike" dirty="0">
                          <a:effectLst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 грузовых и 4 легковых на 1000 </a:t>
                      </a:r>
                      <a:r>
                        <a:rPr lang="ru-RU" sz="1200" u="none" strike="noStrike" dirty="0" err="1">
                          <a:effectLst/>
                        </a:rPr>
                        <a:t>кв.м</a:t>
                      </a:r>
                      <a:r>
                        <a:rPr lang="ru-RU" sz="1200" u="none" strike="noStrike" dirty="0">
                          <a:effectLst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noFill/>
                  </a:tcPr>
                </a:tc>
              </a:tr>
              <a:tr h="513907">
                <a:tc>
                  <a:txBody>
                    <a:bodyPr/>
                    <a:lstStyle/>
                    <a:p>
                      <a:pPr marL="171450" lvl="0" indent="-171450" algn="l" fontAlgn="b">
                        <a:buClr>
                          <a:srgbClr val="DE8703"/>
                        </a:buClr>
                        <a:buSzPct val="130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effectLst/>
                        </a:rPr>
                        <a:t>Один док, оборудованный </a:t>
                      </a:r>
                      <a:r>
                        <a:rPr lang="ru-RU" sz="1200" u="none" strike="noStrike" dirty="0" err="1">
                          <a:effectLst/>
                        </a:rPr>
                        <a:t>докшелтером</a:t>
                      </a:r>
                      <a:r>
                        <a:rPr lang="ru-RU" sz="1200" u="none" strike="noStrike" dirty="0">
                          <a:effectLst/>
                        </a:rPr>
                        <a:t> и </a:t>
                      </a:r>
                      <a:r>
                        <a:rPr lang="ru-RU" sz="1200" u="none" strike="noStrike" dirty="0" err="1">
                          <a:effectLst/>
                        </a:rPr>
                        <a:t>доклевеллером</a:t>
                      </a:r>
                      <a:endParaRPr lang="ru-RU" sz="1200" b="0" i="0" u="none" strike="noStrike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на каждые 1 000 кв. м.</a:t>
                      </a:r>
                      <a:endParaRPr lang="ru-RU" sz="1200" b="0" i="0" u="none" strike="noStrike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на каждые 400 кв. м.</a:t>
                      </a:r>
                      <a:endParaRPr lang="ru-RU" sz="1200" b="0" i="0" u="none" strike="noStrike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6607">
                <a:tc>
                  <a:txBody>
                    <a:bodyPr/>
                    <a:lstStyle/>
                    <a:p>
                      <a:pPr marL="171450" lvl="0" indent="-171450" algn="l" fontAlgn="b">
                        <a:buClr>
                          <a:srgbClr val="DE8703"/>
                        </a:buClr>
                        <a:buSzPct val="130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effectLst/>
                        </a:rPr>
                        <a:t>Рабочая высота потолков</a:t>
                      </a:r>
                      <a:endParaRPr lang="ru-RU" sz="1200" b="0" i="0" u="none" strike="noStrike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12 м</a:t>
                      </a:r>
                      <a:endParaRPr lang="ru-RU" sz="1200" b="0" i="0" u="none" strike="noStrike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14 м</a:t>
                      </a:r>
                      <a:endParaRPr lang="ru-RU" sz="1200" b="0" i="0" u="none" strike="noStrike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noFill/>
                  </a:tcPr>
                </a:tc>
              </a:tr>
              <a:tr h="286607">
                <a:tc>
                  <a:txBody>
                    <a:bodyPr/>
                    <a:lstStyle/>
                    <a:p>
                      <a:pPr marL="171450" lvl="0" indent="-171450" algn="l" fontAlgn="b">
                        <a:buClr>
                          <a:srgbClr val="DE8703"/>
                        </a:buClr>
                        <a:buSzPct val="130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effectLst/>
                        </a:rPr>
                        <a:t>Нагрузка на 1 </a:t>
                      </a:r>
                      <a:r>
                        <a:rPr lang="ru-RU" sz="1200" u="none" strike="noStrike" dirty="0" err="1">
                          <a:effectLst/>
                        </a:rPr>
                        <a:t>кв.м</a:t>
                      </a:r>
                      <a:r>
                        <a:rPr lang="ru-RU" sz="1200" u="none" strike="noStrike" dirty="0">
                          <a:effectLst/>
                        </a:rPr>
                        <a:t>. пола</a:t>
                      </a:r>
                      <a:endParaRPr lang="ru-RU" sz="1200" b="0" i="0" u="none" strike="noStrike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 тонн/кв. м.</a:t>
                      </a:r>
                      <a:endParaRPr lang="ru-RU" sz="1200" b="0" i="0" u="none" strike="noStrike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8 тонн/кв. м.</a:t>
                      </a:r>
                      <a:endParaRPr lang="ru-RU" sz="1200" b="0" i="0" u="none" strike="noStrike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6607">
                <a:tc>
                  <a:txBody>
                    <a:bodyPr/>
                    <a:lstStyle/>
                    <a:p>
                      <a:pPr marL="171450" lvl="0" indent="-171450" algn="l" fontAlgn="b">
                        <a:buClr>
                          <a:srgbClr val="DE8703"/>
                        </a:buClr>
                        <a:buSzPct val="130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effectLst/>
                        </a:rPr>
                        <a:t>Офисные площади</a:t>
                      </a:r>
                      <a:endParaRPr lang="ru-RU" sz="1200" b="0" i="0" u="none" strike="noStrike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не более 10%</a:t>
                      </a:r>
                      <a:endParaRPr lang="ru-RU" sz="1200" b="0" i="0" u="none" strike="noStrike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не более 5%</a:t>
                      </a:r>
                      <a:endParaRPr lang="ru-RU" sz="1200" b="0" i="0" u="none" strike="noStrike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noFill/>
                  </a:tcPr>
                </a:tc>
              </a:tr>
              <a:tr h="286607">
                <a:tc>
                  <a:txBody>
                    <a:bodyPr/>
                    <a:lstStyle/>
                    <a:p>
                      <a:pPr marL="171450" lvl="0" indent="-171450" algn="l" fontAlgn="b">
                        <a:buClr>
                          <a:srgbClr val="DE8703"/>
                        </a:buClr>
                        <a:buSzPct val="130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effectLst/>
                        </a:rPr>
                        <a:t>Помещения для мелкоштучного хранения</a:t>
                      </a:r>
                      <a:endParaRPr lang="ru-RU" sz="1200" b="0" i="0" u="none" strike="noStrike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не более 10%</a:t>
                      </a:r>
                      <a:endParaRPr lang="ru-RU" sz="1200" b="0" i="0" u="none" strike="noStrike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не более 5%</a:t>
                      </a:r>
                      <a:endParaRPr lang="ru-RU" sz="1200" b="0" i="0" u="none" strike="noStrike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6607">
                <a:tc>
                  <a:txBody>
                    <a:bodyPr/>
                    <a:lstStyle/>
                    <a:p>
                      <a:pPr marL="171450" lvl="0" indent="-171450" algn="l" fontAlgn="b">
                        <a:buClr>
                          <a:srgbClr val="DE8703"/>
                        </a:buClr>
                        <a:buSzPct val="130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effectLst/>
                        </a:rPr>
                        <a:t>Оборудование</a:t>
                      </a:r>
                      <a:endParaRPr lang="ru-RU" sz="1200" b="0" i="0" u="none" strike="noStrike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 - </a:t>
                      </a:r>
                      <a:endParaRPr lang="ru-RU" sz="1200" b="0" i="0" u="none" strike="noStrike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европейских производиетелей</a:t>
                      </a:r>
                      <a:endParaRPr lang="ru-RU" sz="1200" b="0" i="0" u="none" strike="noStrike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noFill/>
                  </a:tcPr>
                </a:tc>
              </a:tr>
              <a:tr h="286607">
                <a:tc>
                  <a:txBody>
                    <a:bodyPr/>
                    <a:lstStyle/>
                    <a:p>
                      <a:pPr marL="171450" lvl="0" indent="-171450" algn="l" fontAlgn="b">
                        <a:buClr>
                          <a:srgbClr val="DE8703"/>
                        </a:buClr>
                        <a:buSzPct val="130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effectLst/>
                        </a:rPr>
                        <a:t>Инженерное оборудование</a:t>
                      </a:r>
                      <a:endParaRPr lang="ru-RU" sz="1200" b="0" i="0" u="none" strike="noStrike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 - </a:t>
                      </a:r>
                      <a:endParaRPr lang="ru-RU" sz="1200" b="0" i="0" u="none" strike="noStrike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err="1">
                          <a:effectLst/>
                        </a:rPr>
                        <a:t>энергоэффективное</a:t>
                      </a:r>
                      <a:endParaRPr lang="ru-RU" sz="1200" b="0" i="0" u="none" strike="noStrike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6607">
                <a:tc>
                  <a:txBody>
                    <a:bodyPr/>
                    <a:lstStyle/>
                    <a:p>
                      <a:pPr marL="171450" lvl="0" indent="-171450" algn="l" fontAlgn="b">
                        <a:buClr>
                          <a:srgbClr val="DE8703"/>
                        </a:buClr>
                        <a:buSzPct val="1300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effectLst/>
                        </a:rPr>
                        <a:t>Сертификация </a:t>
                      </a:r>
                      <a:r>
                        <a:rPr lang="ru-RU" sz="1200" u="none" strike="noStrike" dirty="0">
                          <a:effectLst/>
                        </a:rPr>
                        <a:t>комплекса</a:t>
                      </a:r>
                      <a:endParaRPr lang="ru-RU" sz="1200" b="0" i="0" u="none" strike="noStrike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 - </a:t>
                      </a:r>
                      <a:endParaRPr lang="ru-RU" sz="1200" b="0" i="0" u="none" strike="noStrike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FM Global, LEED и BREEAM</a:t>
                      </a:r>
                      <a:endParaRPr lang="en-US" sz="1200" b="0" i="0" u="none" strike="noStrike" dirty="0">
                        <a:solidFill>
                          <a:srgbClr val="00205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6" marR="5246" marT="5246" marB="0" anchor="ctr">
                    <a:noFill/>
                  </a:tcPr>
                </a:tc>
              </a:tr>
            </a:tbl>
          </a:graphicData>
        </a:graphic>
      </p:graphicFrame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1249251" y="5826460"/>
            <a:ext cx="7545059" cy="586214"/>
          </a:xfrm>
          <a:prstGeom prst="rect">
            <a:avLst/>
          </a:prstGeom>
          <a:solidFill>
            <a:srgbClr val="C0C0C0"/>
          </a:solidFill>
          <a:ln w="19050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Arial" panose="020B0604020202020204" pitchFamily="34" charset="0"/>
              </a:rPr>
              <a:t>ПАРАМЕТРЫ СКЛАДА КЛАССА «А+» ЯВЛЯЮТСЯ НЕОБХОДИМЫМ, НО НЕ ДОСТАТОЧНЫМ УСЛОВИЕМ УСПЕШНОСТИ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6375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97" name="Picture 17" descr="skl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31" y="816910"/>
            <a:ext cx="238271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702" name="Rectangle 22"/>
          <p:cNvSpPr>
            <a:spLocks noChangeArrowheads="1"/>
          </p:cNvSpPr>
          <p:nvPr/>
        </p:nvSpPr>
        <p:spPr bwMode="auto">
          <a:xfrm>
            <a:off x="6175802" y="5334575"/>
            <a:ext cx="2728546" cy="3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820738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28725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36713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Pct val="75000"/>
            </a:pPr>
            <a:r>
              <a:rPr lang="ru-RU" altLang="ru-RU" sz="1150" dirty="0">
                <a:latin typeface="+mj-lt"/>
              </a:rPr>
              <a:t>Производственные помещения, использующие инфраструктуру парков</a:t>
            </a:r>
          </a:p>
        </p:txBody>
      </p:sp>
      <p:pic>
        <p:nvPicPr>
          <p:cNvPr id="22" name="Picture 5" descr="production 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07" y="3405568"/>
            <a:ext cx="2507399" cy="188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3417222" y="5334574"/>
            <a:ext cx="2658208" cy="3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820738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28725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36713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Pct val="75000"/>
            </a:pPr>
            <a:r>
              <a:rPr lang="ru-RU" altLang="ru-RU" sz="1150" dirty="0">
                <a:latin typeface="+mj-lt"/>
              </a:rPr>
              <a:t>Кросс-</a:t>
            </a:r>
            <a:r>
              <a:rPr lang="ru-RU" altLang="ru-RU" sz="1150" dirty="0" err="1">
                <a:latin typeface="+mj-lt"/>
              </a:rPr>
              <a:t>докинг</a:t>
            </a:r>
            <a:endParaRPr lang="ru-RU" altLang="ru-RU" sz="1150" dirty="0">
              <a:latin typeface="+mj-lt"/>
            </a:endParaRPr>
          </a:p>
        </p:txBody>
      </p:sp>
      <p:pic>
        <p:nvPicPr>
          <p:cNvPr id="27" name="Picture 18" descr="trucks_dm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1" y="816910"/>
            <a:ext cx="238271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546589" y="2740125"/>
            <a:ext cx="2658208" cy="3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820738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28725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36713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Pct val="75000"/>
            </a:pPr>
            <a:r>
              <a:rPr lang="ru-RU" altLang="ru-RU" sz="1150" dirty="0">
                <a:latin typeface="+mj-lt"/>
              </a:rPr>
              <a:t>Региональные </a:t>
            </a:r>
            <a:r>
              <a:rPr lang="ru-RU" altLang="ru-RU" sz="1150" dirty="0" err="1">
                <a:latin typeface="+mj-lt"/>
              </a:rPr>
              <a:t>дистрибуционные</a:t>
            </a:r>
            <a:r>
              <a:rPr lang="ru-RU" altLang="ru-RU" sz="1150" dirty="0">
                <a:latin typeface="+mj-lt"/>
              </a:rPr>
              <a:t> центры для работы по всей России</a:t>
            </a:r>
          </a:p>
        </p:txBody>
      </p:sp>
      <p:sp>
        <p:nvSpPr>
          <p:cNvPr id="29" name="Rectangle 20"/>
          <p:cNvSpPr txBox="1">
            <a:spLocks noChangeArrowheads="1"/>
          </p:cNvSpPr>
          <p:nvPr/>
        </p:nvSpPr>
        <p:spPr bwMode="auto">
          <a:xfrm>
            <a:off x="633048" y="5334574"/>
            <a:ext cx="2473735" cy="4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7197" indent="-287197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0000"/>
              <a:buFont typeface="Wingdings" pitchFamily="2" charset="2"/>
              <a:buChar char="§"/>
              <a:defRPr sz="1733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79042" indent="-29579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30000"/>
              <a:buFont typeface="Wingdings" pitchFamily="2" charset="2"/>
              <a:buChar char="§"/>
              <a:defRPr sz="1517">
                <a:solidFill>
                  <a:srgbClr val="000066"/>
                </a:solidFill>
                <a:latin typeface="+mn-lt"/>
              </a:defRPr>
            </a:lvl2pPr>
            <a:lvl3pPr marL="1169422" indent="-247642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1300">
                <a:solidFill>
                  <a:srgbClr val="000066"/>
                </a:solidFill>
                <a:latin typeface="+mn-lt"/>
              </a:defRPr>
            </a:lvl3pPr>
            <a:lvl4pPr marL="1559804" indent="-24764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083">
                <a:solidFill>
                  <a:schemeClr val="tx1"/>
                </a:solidFill>
                <a:latin typeface="+mn-lt"/>
              </a:defRPr>
            </a:lvl4pPr>
            <a:lvl5pPr marL="1948465" indent="-24764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975">
                <a:solidFill>
                  <a:schemeClr val="tx1"/>
                </a:solidFill>
                <a:latin typeface="+mn-lt"/>
              </a:defRPr>
            </a:lvl5pPr>
            <a:lvl6pPr marL="3279542" indent="-247642" algn="l" rtl="0" fontAlgn="base">
              <a:spcBef>
                <a:spcPct val="20000"/>
              </a:spcBef>
              <a:spcAft>
                <a:spcPct val="0"/>
              </a:spcAft>
              <a:buClr>
                <a:srgbClr val="BAD405"/>
              </a:buClr>
              <a:buFont typeface="Wingdings" pitchFamily="2" charset="2"/>
              <a:buChar char="§"/>
              <a:defRPr sz="1517">
                <a:solidFill>
                  <a:schemeClr val="tx1"/>
                </a:solidFill>
                <a:latin typeface="+mn-lt"/>
              </a:defRPr>
            </a:lvl6pPr>
            <a:lvl7pPr marL="3774827" indent="-247642" algn="l" rtl="0" fontAlgn="base">
              <a:spcBef>
                <a:spcPct val="20000"/>
              </a:spcBef>
              <a:spcAft>
                <a:spcPct val="0"/>
              </a:spcAft>
              <a:buClr>
                <a:srgbClr val="BAD405"/>
              </a:buClr>
              <a:buFont typeface="Wingdings" pitchFamily="2" charset="2"/>
              <a:buChar char="§"/>
              <a:defRPr sz="1517">
                <a:solidFill>
                  <a:schemeClr val="tx1"/>
                </a:solidFill>
                <a:latin typeface="+mn-lt"/>
              </a:defRPr>
            </a:lvl7pPr>
            <a:lvl8pPr marL="4270112" indent="-247642" algn="l" rtl="0" fontAlgn="base">
              <a:spcBef>
                <a:spcPct val="20000"/>
              </a:spcBef>
              <a:spcAft>
                <a:spcPct val="0"/>
              </a:spcAft>
              <a:buClr>
                <a:srgbClr val="BAD405"/>
              </a:buClr>
              <a:buFont typeface="Wingdings" pitchFamily="2" charset="2"/>
              <a:buChar char="§"/>
              <a:defRPr sz="1517">
                <a:solidFill>
                  <a:schemeClr val="tx1"/>
                </a:solidFill>
                <a:latin typeface="+mn-lt"/>
              </a:defRPr>
            </a:lvl8pPr>
            <a:lvl9pPr marL="4765397" indent="-247642" algn="l" rtl="0" fontAlgn="base">
              <a:spcBef>
                <a:spcPct val="20000"/>
              </a:spcBef>
              <a:spcAft>
                <a:spcPct val="0"/>
              </a:spcAft>
              <a:buClr>
                <a:srgbClr val="BAD405"/>
              </a:buClr>
              <a:buFont typeface="Wingdings" pitchFamily="2" charset="2"/>
              <a:buChar char="§"/>
              <a:defRPr sz="151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buSzPct val="75000"/>
              <a:buNone/>
            </a:pPr>
            <a:r>
              <a:rPr lang="ru-RU" altLang="ru-RU" sz="1150" kern="0" dirty="0">
                <a:latin typeface="+mj-lt"/>
              </a:rPr>
              <a:t>Помещения со специальными режимами хранения (холодильники)</a:t>
            </a:r>
          </a:p>
        </p:txBody>
      </p:sp>
      <p:pic>
        <p:nvPicPr>
          <p:cNvPr id="30" name="Picture 4" descr="Холодильный склад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8"/>
          <a:stretch>
            <a:fillRect/>
          </a:stretch>
        </p:blipFill>
        <p:spPr bwMode="auto">
          <a:xfrm>
            <a:off x="598496" y="3414941"/>
            <a:ext cx="2401935" cy="185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3417222" y="2731520"/>
            <a:ext cx="2658208" cy="3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820738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28725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36713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Pct val="75000"/>
            </a:pPr>
            <a:r>
              <a:rPr lang="ru-RU" altLang="ru-RU" sz="1150" dirty="0" smtClean="0">
                <a:latin typeface="+mj-lt"/>
              </a:rPr>
              <a:t>Склады, ориентированные на обслуживание крупных городов</a:t>
            </a:r>
            <a:endParaRPr lang="ru-RU" altLang="ru-RU" sz="1150" dirty="0">
              <a:latin typeface="+mj-lt"/>
            </a:endParaRPr>
          </a:p>
        </p:txBody>
      </p:sp>
      <p:pic>
        <p:nvPicPr>
          <p:cNvPr id="2050" name="Picture 2" descr="http://www.jllproperty.com/Assets/images/orig/1293501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079" y="3414941"/>
            <a:ext cx="2409220" cy="186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07" y="816910"/>
            <a:ext cx="2507399" cy="1923215"/>
          </a:xfrm>
          <a:prstGeom prst="rect">
            <a:avLst/>
          </a:prstGeom>
        </p:spPr>
      </p:pic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6175802" y="2766349"/>
            <a:ext cx="2658208" cy="3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820738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28725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36713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Pct val="75000"/>
            </a:pPr>
            <a:r>
              <a:rPr lang="ru-RU" altLang="ru-RU" sz="1150" dirty="0" smtClean="0">
                <a:latin typeface="+mj-lt"/>
              </a:rPr>
              <a:t>Построение сети комплексов</a:t>
            </a:r>
            <a:r>
              <a:rPr lang="en-US" altLang="ru-RU" sz="1150" dirty="0" smtClean="0">
                <a:latin typeface="+mj-lt"/>
              </a:rPr>
              <a:t> </a:t>
            </a:r>
            <a:r>
              <a:rPr lang="ru-RU" altLang="ru-RU" sz="1150" dirty="0" smtClean="0">
                <a:latin typeface="+mj-lt"/>
              </a:rPr>
              <a:t>по единому стандарту</a:t>
            </a:r>
            <a:endParaRPr lang="ru-RU" altLang="ru-RU" sz="1150" dirty="0">
              <a:latin typeface="+mj-lt"/>
            </a:endParaRPr>
          </a:p>
        </p:txBody>
      </p:sp>
      <p:sp>
        <p:nvSpPr>
          <p:cNvPr id="31" name="Nadpis 1"/>
          <p:cNvSpPr txBox="1">
            <a:spLocks/>
          </p:cNvSpPr>
          <p:nvPr/>
        </p:nvSpPr>
        <p:spPr bwMode="auto">
          <a:xfrm>
            <a:off x="357656" y="330625"/>
            <a:ext cx="7560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12813" rtl="0" fontAlgn="base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00205B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2pPr>
            <a:lvl3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3pPr>
            <a:lvl4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4pPr>
            <a:lvl5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5pPr>
            <a:lvl6pPr marL="4572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6pPr>
            <a:lvl7pPr marL="9144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7pPr>
            <a:lvl8pPr marL="13716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8pPr>
            <a:lvl9pPr marL="18288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Многофункциональность и сетевой принцип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0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02" grpId="0" autoUpdateAnimBg="0" advAuto="0"/>
      <p:bldP spid="23" grpId="0" autoUpdateAnimBg="0" advAuto="0"/>
      <p:bldP spid="28" grpId="0" autoUpdateAnimBg="0" advAuto="0"/>
      <p:bldP spid="29" grpId="0" autoUpdateAnimBg="0" advAuto="0"/>
      <p:bldP spid="16" grpId="0" autoUpdateAnimBg="0" advAuto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96" name="Picture 16" descr="customs_rea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55" y="830067"/>
            <a:ext cx="2490944" cy="186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704" name="Rectangle 24"/>
          <p:cNvSpPr>
            <a:spLocks noChangeArrowheads="1"/>
          </p:cNvSpPr>
          <p:nvPr/>
        </p:nvSpPr>
        <p:spPr bwMode="auto">
          <a:xfrm>
            <a:off x="6246255" y="2783356"/>
            <a:ext cx="2659674" cy="44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820738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28725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36713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Pct val="75000"/>
            </a:pPr>
            <a:r>
              <a:rPr lang="ru-RU" altLang="ru-RU" sz="1108" dirty="0" smtClean="0">
                <a:latin typeface="+mj-lt"/>
              </a:rPr>
              <a:t>Таможенный терминал</a:t>
            </a:r>
            <a:endParaRPr lang="ru-RU" altLang="ru-RU" sz="1108" dirty="0">
              <a:latin typeface="+mj-lt"/>
            </a:endParaRPr>
          </a:p>
        </p:txBody>
      </p:sp>
      <p:sp>
        <p:nvSpPr>
          <p:cNvPr id="199705" name="Rectangle 25"/>
          <p:cNvSpPr>
            <a:spLocks noChangeArrowheads="1"/>
          </p:cNvSpPr>
          <p:nvPr/>
        </p:nvSpPr>
        <p:spPr bwMode="auto">
          <a:xfrm>
            <a:off x="3392101" y="2807022"/>
            <a:ext cx="2259623" cy="2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820738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28725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36713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Pct val="75000"/>
            </a:pPr>
            <a:r>
              <a:rPr lang="ru-RU" altLang="ru-RU" sz="1108" dirty="0" smtClean="0">
                <a:latin typeface="+mj-lt"/>
              </a:rPr>
              <a:t>Контейнерный терминал</a:t>
            </a:r>
            <a:endParaRPr lang="ru-RU" altLang="ru-RU" sz="1108" dirty="0">
              <a:latin typeface="+mj-lt"/>
            </a:endParaRPr>
          </a:p>
        </p:txBody>
      </p:sp>
      <p:sp>
        <p:nvSpPr>
          <p:cNvPr id="199706" name="Rectangle 26"/>
          <p:cNvSpPr>
            <a:spLocks noChangeArrowheads="1"/>
          </p:cNvSpPr>
          <p:nvPr/>
        </p:nvSpPr>
        <p:spPr bwMode="auto">
          <a:xfrm>
            <a:off x="537947" y="2783356"/>
            <a:ext cx="2259623" cy="33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820738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28725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36713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Pct val="75000"/>
            </a:pPr>
            <a:r>
              <a:rPr lang="ru-RU" altLang="ru-RU" sz="1108" dirty="0" smtClean="0">
                <a:latin typeface="+mj-lt"/>
              </a:rPr>
              <a:t>Железнодорожная ветка</a:t>
            </a:r>
            <a:endParaRPr lang="ru-RU" altLang="ru-RU" sz="1108" dirty="0">
              <a:latin typeface="+mj-lt"/>
            </a:endParaRPr>
          </a:p>
        </p:txBody>
      </p:sp>
      <p:pic>
        <p:nvPicPr>
          <p:cNvPr id="23" name="Picture 6" descr="отделение-бан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5" b="3174"/>
          <a:stretch>
            <a:fillRect/>
          </a:stretch>
        </p:blipFill>
        <p:spPr bwMode="auto">
          <a:xfrm>
            <a:off x="3470476" y="3404899"/>
            <a:ext cx="2389949" cy="185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3392101" y="5329170"/>
            <a:ext cx="2259623" cy="33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820738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28725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36713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Pct val="75000"/>
            </a:pPr>
            <a:r>
              <a:rPr lang="ru-RU" altLang="ru-RU" sz="1108" dirty="0">
                <a:latin typeface="+mj-lt"/>
              </a:rPr>
              <a:t>Отделение банка</a:t>
            </a:r>
          </a:p>
        </p:txBody>
      </p:sp>
      <p:pic>
        <p:nvPicPr>
          <p:cNvPr id="5122" name="Picture 2" descr="Рекомендуемые хостелы Вильнюса. Адреса и цены 2013 - туристический блог об отдыхе в Беларус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55" y="3368925"/>
            <a:ext cx="2490943" cy="186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6246255" y="5338419"/>
            <a:ext cx="2259623" cy="33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820738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28725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36713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Pct val="75000"/>
            </a:pPr>
            <a:r>
              <a:rPr lang="ru-RU" altLang="ru-RU" sz="1108" dirty="0">
                <a:latin typeface="+mj-lt"/>
              </a:rPr>
              <a:t>Размещение персонала на территории комплекса</a:t>
            </a:r>
          </a:p>
        </p:txBody>
      </p:sp>
      <p:pic>
        <p:nvPicPr>
          <p:cNvPr id="15" name="Picture 8" descr="Контейнерная площадка-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477" y="828584"/>
            <a:ext cx="2389948" cy="186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3705" y="828584"/>
            <a:ext cx="2382715" cy="185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 descr="trucks_repai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05" y="3404899"/>
            <a:ext cx="2382715" cy="185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498423" y="5329170"/>
            <a:ext cx="2659674" cy="44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820738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28725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36713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Pct val="75000"/>
            </a:pPr>
            <a:r>
              <a:rPr lang="ru-RU" altLang="ru-RU" sz="1108" dirty="0">
                <a:latin typeface="+mj-lt"/>
              </a:rPr>
              <a:t>Сервисные центры по продаже </a:t>
            </a:r>
            <a:br>
              <a:rPr lang="ru-RU" altLang="ru-RU" sz="1108" dirty="0">
                <a:latin typeface="+mj-lt"/>
              </a:rPr>
            </a:br>
            <a:r>
              <a:rPr lang="ru-RU" altLang="ru-RU" sz="1108" dirty="0">
                <a:latin typeface="+mj-lt"/>
              </a:rPr>
              <a:t>и ремонту автомобилей</a:t>
            </a:r>
          </a:p>
        </p:txBody>
      </p:sp>
      <p:sp>
        <p:nvSpPr>
          <p:cNvPr id="22" name="Nadpis 1"/>
          <p:cNvSpPr txBox="1">
            <a:spLocks/>
          </p:cNvSpPr>
          <p:nvPr/>
        </p:nvSpPr>
        <p:spPr bwMode="auto">
          <a:xfrm>
            <a:off x="357656" y="330625"/>
            <a:ext cx="7560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12813" rtl="0" fontAlgn="base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00205B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2pPr>
            <a:lvl3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3pPr>
            <a:lvl4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4pPr>
            <a:lvl5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5pPr>
            <a:lvl6pPr marL="4572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6pPr>
            <a:lvl7pPr marL="9144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7pPr>
            <a:lvl8pPr marL="13716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8pPr>
            <a:lvl9pPr marL="18288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Многофункциональность и сетевой принцип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7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04" grpId="0" build="p" autoUpdateAnimBg="0" advAuto="0"/>
      <p:bldP spid="199705" grpId="0" build="p" autoUpdateAnimBg="0" advAuto="0"/>
      <p:bldP spid="199706" grpId="0" build="p" autoUpdateAnimBg="0" advAuto="0"/>
      <p:bldP spid="24" grpId="0" build="p" autoUpdateAnimBg="0" advAuto="0"/>
      <p:bldP spid="28" grpId="0" build="p" autoUpdateAnimBg="0" advAuto="0"/>
      <p:bldP spid="20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633046" y="1178169"/>
            <a:ext cx="7877908" cy="379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87" y="1171901"/>
            <a:ext cx="8447948" cy="4491986"/>
          </a:xfrm>
          <a:prstGeom prst="rect">
            <a:avLst/>
          </a:prstGeom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249251" y="5826460"/>
            <a:ext cx="7545059" cy="586214"/>
          </a:xfrm>
          <a:prstGeom prst="rect">
            <a:avLst/>
          </a:prstGeom>
          <a:solidFill>
            <a:srgbClr val="C0C0C0"/>
          </a:solidFill>
          <a:ln w="19050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Arial" panose="020B0604020202020204" pitchFamily="34" charset="0"/>
              </a:rPr>
              <a:t>ПРЕД</a:t>
            </a:r>
            <a:r>
              <a:rPr lang="ru-RU" altLang="ru-RU" sz="1600" b="1" dirty="0">
                <a:latin typeface="Arial" panose="020B0604020202020204" pitchFamily="34" charset="0"/>
              </a:rPr>
              <a:t>О</a:t>
            </a:r>
            <a:r>
              <a:rPr lang="ru-RU" altLang="ru-RU" sz="1600" b="1" dirty="0" smtClean="0">
                <a:latin typeface="Arial" panose="020B0604020202020204" pitchFamily="34" charset="0"/>
              </a:rPr>
              <a:t>СТАВЛЕНИЕ НАИБОЛЕЕ ПОЛНОГО КОМПЛЕКСА УСЛУГ НА СКЛАДСКИХ ОБЪЕКТАХ – ЗАЛОГ РАЗВИТИЯ БИЗНЕСА АРЕНДАТОРА</a:t>
            </a:r>
          </a:p>
        </p:txBody>
      </p:sp>
      <p:sp>
        <p:nvSpPr>
          <p:cNvPr id="14" name="Nadpis 1"/>
          <p:cNvSpPr txBox="1">
            <a:spLocks/>
          </p:cNvSpPr>
          <p:nvPr/>
        </p:nvSpPr>
        <p:spPr bwMode="auto">
          <a:xfrm>
            <a:off x="357656" y="330625"/>
            <a:ext cx="7560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12813" rtl="0" fontAlgn="base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00205B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2pPr>
            <a:lvl3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3pPr>
            <a:lvl4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4pPr>
            <a:lvl5pPr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5pPr>
            <a:lvl6pPr marL="4572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6pPr>
            <a:lvl7pPr marL="9144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7pPr>
            <a:lvl8pPr marL="13716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8pPr>
            <a:lvl9pPr marL="1828800" algn="l" defTabSz="9128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05B"/>
                </a:solidFill>
                <a:latin typeface="Arial" charset="0"/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Многофункциональность и сетевой принцип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4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F Group PPT Template">
  <a:themeElements>
    <a:clrScheme name="PPF Group offical color scheme">
      <a:dk1>
        <a:srgbClr val="00205B"/>
      </a:dk1>
      <a:lt1>
        <a:sysClr val="window" lastClr="FFFFFF"/>
      </a:lt1>
      <a:dk2>
        <a:srgbClr val="00205B"/>
      </a:dk2>
      <a:lt2>
        <a:srgbClr val="FFFFFF"/>
      </a:lt2>
      <a:accent1>
        <a:srgbClr val="00C5B1"/>
      </a:accent1>
      <a:accent2>
        <a:srgbClr val="006D68"/>
      </a:accent2>
      <a:accent3>
        <a:srgbClr val="0092BC"/>
      </a:accent3>
      <a:accent4>
        <a:srgbClr val="ACA39A"/>
      </a:accent4>
      <a:accent5>
        <a:srgbClr val="C8102E"/>
      </a:accent5>
      <a:accent6>
        <a:srgbClr val="E0DF00"/>
      </a:accent6>
      <a:hlink>
        <a:srgbClr val="FFFF00"/>
      </a:hlink>
      <a:folHlink>
        <a:srgbClr val="800080"/>
      </a:folHlink>
    </a:clrScheme>
    <a:fontScheme name="Vlastní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PPF Group PPT Template">
  <a:themeElements>
    <a:clrScheme name="PPF Group offical color scheme">
      <a:dk1>
        <a:srgbClr val="00205B"/>
      </a:dk1>
      <a:lt1>
        <a:sysClr val="window" lastClr="FFFFFF"/>
      </a:lt1>
      <a:dk2>
        <a:srgbClr val="00205B"/>
      </a:dk2>
      <a:lt2>
        <a:srgbClr val="FFFFFF"/>
      </a:lt2>
      <a:accent1>
        <a:srgbClr val="00C5B1"/>
      </a:accent1>
      <a:accent2>
        <a:srgbClr val="006D68"/>
      </a:accent2>
      <a:accent3>
        <a:srgbClr val="0092BC"/>
      </a:accent3>
      <a:accent4>
        <a:srgbClr val="ACA39A"/>
      </a:accent4>
      <a:accent5>
        <a:srgbClr val="C8102E"/>
      </a:accent5>
      <a:accent6>
        <a:srgbClr val="E0DF00"/>
      </a:accent6>
      <a:hlink>
        <a:srgbClr val="FFFF00"/>
      </a:hlink>
      <a:folHlink>
        <a:srgbClr val="800080"/>
      </a:folHlink>
    </a:clrScheme>
    <a:fontScheme name="Vlastní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3949</TotalTime>
  <Words>867</Words>
  <Application>Microsoft Office PowerPoint</Application>
  <PresentationFormat>Экран (4:3)</PresentationFormat>
  <Paragraphs>169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Microsoft Sans Serif</vt:lpstr>
      <vt:lpstr>Tahoma</vt:lpstr>
      <vt:lpstr>Times New Roman</vt:lpstr>
      <vt:lpstr>Wingdings</vt:lpstr>
      <vt:lpstr>PPF Group PPT Template</vt:lpstr>
      <vt:lpstr>1_PPF Group PPT Template</vt:lpstr>
      <vt:lpstr>Эволюция и перспективы развития складского девелопмента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AAGV</dc:creator>
  <cp:lastModifiedBy>Manunin Alexandr</cp:lastModifiedBy>
  <cp:revision>90</cp:revision>
  <cp:lastPrinted>2015-01-16T13:40:25Z</cp:lastPrinted>
  <dcterms:created xsi:type="dcterms:W3CDTF">2015-01-04T20:17:29Z</dcterms:created>
  <dcterms:modified xsi:type="dcterms:W3CDTF">2015-04-23T14:27:28Z</dcterms:modified>
</cp:coreProperties>
</file>