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0" r:id="rId2"/>
    <p:sldId id="258" r:id="rId3"/>
    <p:sldId id="288" r:id="rId4"/>
    <p:sldId id="264" r:id="rId5"/>
    <p:sldId id="289" r:id="rId6"/>
    <p:sldId id="296" r:id="rId7"/>
    <p:sldId id="261" r:id="rId8"/>
    <p:sldId id="262" r:id="rId9"/>
    <p:sldId id="295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D20"/>
    <a:srgbClr val="F46C24"/>
    <a:srgbClr val="F4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Вакантность площадей в г. Москве</a:t>
            </a:r>
          </a:p>
        </c:rich>
      </c:tx>
      <c:layout>
        <c:manualLayout>
          <c:xMode val="edge"/>
          <c:yMode val="edge"/>
          <c:x val="0.210458333333333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Вакантность в классе B,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7.1</c:v>
                </c:pt>
                <c:pt idx="1">
                  <c:v>10.3</c:v>
                </c:pt>
                <c:pt idx="2">
                  <c:v>20.9</c:v>
                </c:pt>
                <c:pt idx="3">
                  <c:v>17.100000000000001</c:v>
                </c:pt>
                <c:pt idx="4">
                  <c:v>15.8</c:v>
                </c:pt>
                <c:pt idx="5">
                  <c:v>15.3</c:v>
                </c:pt>
                <c:pt idx="6">
                  <c:v>17.2</c:v>
                </c:pt>
                <c:pt idx="7">
                  <c:v>26.1</c:v>
                </c:pt>
                <c:pt idx="8">
                  <c:v>26.8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Вакантность в классе А, %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3.8</c:v>
                </c:pt>
                <c:pt idx="1">
                  <c:v>8.6999999999999993</c:v>
                </c:pt>
                <c:pt idx="2">
                  <c:v>16.899999999999999</c:v>
                </c:pt>
                <c:pt idx="3">
                  <c:v>11</c:v>
                </c:pt>
                <c:pt idx="4">
                  <c:v>9.1</c:v>
                </c:pt>
                <c:pt idx="5">
                  <c:v>6.8</c:v>
                </c:pt>
                <c:pt idx="6">
                  <c:v>7.4</c:v>
                </c:pt>
                <c:pt idx="7">
                  <c:v>10.9</c:v>
                </c:pt>
                <c:pt idx="8">
                  <c:v>11.4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494208"/>
        <c:axId val="187494768"/>
      </c:lineChart>
      <c:catAx>
        <c:axId val="18749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494768"/>
        <c:crosses val="autoZero"/>
        <c:auto val="1"/>
        <c:lblAlgn val="ctr"/>
        <c:lblOffset val="100"/>
        <c:noMultiLvlLbl val="0"/>
      </c:catAx>
      <c:valAx>
        <c:axId val="18749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49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4CD79-5504-44B7-8AE7-8F88877B20E9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AA19C-FAAD-4C06-A752-D9EC011EB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4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16C3-0A01-CC4D-A873-D7BD8F5481CA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D97B-D578-4E47-9502-D1473019D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D97B-D578-4E47-9502-D1473019D7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0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3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Shape 3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0243" name="Shape 36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25000"/>
            </a:pPr>
            <a:r>
              <a:rPr lang="en-US" sz="1200"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9780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4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0" name="Shape 4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700" b="1" dirty="0">
              <a:latin typeface="Calibri" charset="0"/>
              <a:ea typeface="MS PGothic" charset="0"/>
            </a:endParaRPr>
          </a:p>
        </p:txBody>
      </p:sp>
      <p:sp>
        <p:nvSpPr>
          <p:cNvPr id="12291" name="Shape 46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25000"/>
            </a:pPr>
            <a:r>
              <a:rPr lang="en-US" sz="1200"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9426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9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Shape 9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700" dirty="0">
              <a:latin typeface="Calibri" charset="0"/>
              <a:ea typeface="MS PGothic" charset="0"/>
            </a:endParaRPr>
          </a:p>
        </p:txBody>
      </p:sp>
      <p:sp>
        <p:nvSpPr>
          <p:cNvPr id="22532" name="Shape 98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>
              <a:buSzPct val="25000"/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4638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4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0" name="Shape 4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ct val="25000"/>
            </a:pPr>
            <a:endParaRPr lang="en-US" sz="1700" b="1" dirty="0">
              <a:latin typeface="Calibri" charset="0"/>
              <a:ea typeface="MS PGothic" charset="0"/>
            </a:endParaRPr>
          </a:p>
        </p:txBody>
      </p:sp>
      <p:sp>
        <p:nvSpPr>
          <p:cNvPr id="12291" name="Shape 46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25000"/>
            </a:pPr>
            <a:r>
              <a:rPr lang="en-US" sz="1200"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31036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6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Shape 6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15" tIns="91415" rIns="91415" bIns="9141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9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7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Shape 7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15" tIns="91415" rIns="91415" bIns="9141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hape 57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8306" name="Shape 57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240" tIns="45595" rIns="91240" bIns="455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98307" name="Shape 578"/>
          <p:cNvSpPr txBox="1">
            <a:spLocks noChangeArrowheads="1"/>
          </p:cNvSpPr>
          <p:nvPr/>
        </p:nvSpPr>
        <p:spPr bwMode="auto">
          <a:xfrm>
            <a:off x="3850092" y="9428124"/>
            <a:ext cx="2946065" cy="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0" tIns="45595" rIns="91240" bIns="45595"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buSzPct val="25000"/>
            </a:pPr>
            <a:r>
              <a:rPr lang="en-US" sz="1200">
                <a:latin typeface="Arial" charset="0"/>
                <a:cs typeface="Arial" charset="0"/>
                <a:sym typeface="Arial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6985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00"/>
              </a:lnSpc>
              <a:defRPr sz="800" b="0" i="0" cap="all">
                <a:solidFill>
                  <a:schemeClr val="bg1"/>
                </a:solidFill>
                <a:latin typeface="Verb Light"/>
                <a:cs typeface="Verb Light"/>
              </a:defRPr>
            </a:lvl1pPr>
          </a:lstStyle>
          <a:p>
            <a:r>
              <a:rPr lang="en-US" dirty="0" smtClean="0"/>
              <a:t>Page </a:t>
            </a:r>
            <a:fld id="{7B54D694-DD18-D542-85DD-02F39E92EEF2}" type="slidenum">
              <a:rPr lang="en-US" smtClean="0"/>
              <a:t>‹#›</a:t>
            </a:fld>
            <a:r>
              <a:rPr lang="en-US" dirty="0" smtClean="0"/>
              <a:t>   |  September 24, 2014  |  presented by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7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9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6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13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3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3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3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33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55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04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81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1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3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30949"/>
            <a:ext cx="3462867" cy="365125"/>
          </a:xfrm>
          <a:prstGeom prst="rect">
            <a:avLst/>
          </a:prstGeom>
        </p:spPr>
        <p:txBody>
          <a:bodyPr/>
          <a:lstStyle/>
          <a:p>
            <a:fld id="{061B0204-F9E6-6643-87A9-8164649DDF47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BB16BA-64CD-F04F-A36B-B3A2EE08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6311900"/>
            <a:ext cx="9144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7" r:id="rId17"/>
    <p:sldLayoutId id="214748367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Verb Light"/>
          <a:ea typeface="+mj-ea"/>
          <a:cs typeface="Verb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Verb Light"/>
          <a:ea typeface="+mn-ea"/>
          <a:cs typeface="Verb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b Light"/>
          <a:ea typeface="+mn-ea"/>
          <a:cs typeface="Verb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b Light"/>
          <a:ea typeface="+mn-ea"/>
          <a:cs typeface="Verb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b Light"/>
          <a:ea typeface="+mn-ea"/>
          <a:cs typeface="Verb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b Light"/>
          <a:ea typeface="+mn-ea"/>
          <a:cs typeface="Verb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BA_Logo_EastwardPM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350973"/>
            <a:ext cx="3263900" cy="701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979" y="2565779"/>
            <a:ext cx="80373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                </a:t>
            </a:r>
            <a:r>
              <a:rPr lang="ru-RU" sz="3200" b="1" dirty="0">
                <a:solidFill>
                  <a:schemeClr val="accent2"/>
                </a:solidFill>
              </a:rPr>
              <a:t>Офисы класса А и В: </a:t>
            </a:r>
          </a:p>
          <a:p>
            <a:r>
              <a:rPr lang="ru-RU" sz="3200" b="1" dirty="0">
                <a:solidFill>
                  <a:schemeClr val="accent2"/>
                </a:solidFill>
              </a:rPr>
              <a:t>высококлассные объекты в период кризиса</a:t>
            </a:r>
          </a:p>
        </p:txBody>
      </p:sp>
    </p:spTree>
    <p:extLst>
      <p:ext uri="{BB962C8B-B14F-4D97-AF65-F5344CB8AC3E}">
        <p14:creationId xmlns:p14="http://schemas.microsoft.com/office/powerpoint/2010/main" val="15788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803" y="987129"/>
            <a:ext cx="515717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Один владелец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Центральная система управления зданием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Регуляция температуры в отдельных офисных блоках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Современная система пожарной безопасности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Скоростные лифты (ожидание не более 30 секунд)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2 независимых источника питания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Высота потолка не менее 2,7-2,8 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Коэффициент потерь площади не более 12%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Нагрузка на межэтажные перекрытия 400 кг/м2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Дорогие отделочные материалы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Фальшпол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Хорошее расположение здания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Наличие крытого паркинга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Управление зданием осуществляется профессиональной УК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7112" y="954159"/>
            <a:ext cx="3712191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Центральная система отопления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Современная система пожарной безопасности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Современные лифты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Качественные современные материалы, использованные при отделке помещений общего пользования и фасада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Организованная охраняемая парковка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13901" y="1011"/>
            <a:ext cx="838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Отличительные характеристики офисов класса А и </a:t>
            </a:r>
            <a:r>
              <a:rPr lang="en-US" sz="2800" b="1" dirty="0">
                <a:solidFill>
                  <a:schemeClr val="accent2"/>
                </a:solidFill>
              </a:rPr>
              <a:t>B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803" y="587019"/>
            <a:ext cx="185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Класс 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112" y="567862"/>
            <a:ext cx="185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Класс </a:t>
            </a:r>
            <a:r>
              <a:rPr lang="en-US" sz="2000" b="1" dirty="0" smtClean="0"/>
              <a:t>B</a:t>
            </a:r>
            <a:endParaRPr lang="ru-RU" sz="2000" b="1" dirty="0"/>
          </a:p>
        </p:txBody>
      </p:sp>
      <p:pic>
        <p:nvPicPr>
          <p:cNvPr id="2052" name="Picture 4" descr="http://www.abcproperty.ru/images/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7" y="3697083"/>
            <a:ext cx="3215422" cy="24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67798672"/>
              </p:ext>
            </p:extLst>
          </p:nvPr>
        </p:nvGraphicFramePr>
        <p:xfrm>
          <a:off x="463230" y="1005316"/>
          <a:ext cx="8212593" cy="475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7328" y="134175"/>
            <a:ext cx="2313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Обзор рынка 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554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527" y="320301"/>
            <a:ext cx="8007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Динамика арендных ставок офисных площадей</a:t>
            </a:r>
            <a:r>
              <a:rPr lang="en-US" sz="2800" b="1" dirty="0" smtClean="0">
                <a:solidFill>
                  <a:schemeClr val="accent2"/>
                </a:solidFill>
              </a:rPr>
              <a:t>*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accent2"/>
                </a:solidFill>
              </a:rPr>
              <a:t>	</a:t>
            </a:r>
            <a:r>
              <a:rPr lang="ru-RU" sz="2800" b="1" dirty="0" smtClean="0">
                <a:solidFill>
                  <a:schemeClr val="accent2"/>
                </a:solidFill>
              </a:rPr>
              <a:t>					</a:t>
            </a:r>
            <a:r>
              <a:rPr lang="ru-RU" sz="2800" b="1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в г. </a:t>
            </a:r>
            <a:r>
              <a:rPr lang="ru-RU" sz="2800" b="1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Москве</a:t>
            </a:r>
            <a:endParaRPr lang="ru-RU" sz="2800" b="1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7990" y="1433015"/>
            <a:ext cx="8617853" cy="4101509"/>
            <a:chOff x="307" y="960"/>
            <a:chExt cx="5152" cy="245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7" y="960"/>
              <a:ext cx="5152" cy="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960"/>
              <a:ext cx="5155" cy="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274257" y="5727697"/>
            <a:ext cx="186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1050" dirty="0" smtClean="0"/>
              <a:t>данные журнала</a:t>
            </a:r>
            <a:r>
              <a:rPr lang="en-US" sz="1050" dirty="0" smtClean="0"/>
              <a:t> CRE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8595634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3830"/>
            <a:ext cx="806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ru-RU" sz="2800" b="1" dirty="0" smtClean="0">
                <a:solidFill>
                  <a:schemeClr val="accent2"/>
                </a:solidFill>
              </a:rPr>
              <a:t>МИГРАЦИЯ АРЕНДАТОРОВ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56" y="876201"/>
            <a:ext cx="19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До кризиса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7241" y="956887"/>
            <a:ext cx="311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 время кризиса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37241" y="1578409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Рынок арендаторов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563838" y="203300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7241" y="203300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654957" y="2217674"/>
            <a:ext cx="8188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enginform.com/application/files/images/leaving-job/lj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" y="3677461"/>
            <a:ext cx="3374987" cy="247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pace.arendator.ru/files/lib/569/2010062707_5258195190_2010-06-27_15_01_05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41" y="3677462"/>
            <a:ext cx="3560851" cy="237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23556" y="1558734"/>
            <a:ext cx="232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Рынок собственников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23556" y="1960458"/>
            <a:ext cx="25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Тренд децентрализации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335969" y="2440067"/>
            <a:ext cx="245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Сокращение штата</a:t>
            </a:r>
          </a:p>
          <a:p>
            <a:r>
              <a:rPr lang="ru-RU" dirty="0" smtClean="0"/>
              <a:t>Оптимизация бюджета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32130" y="3109562"/>
            <a:ext cx="10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Большие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407130" y="3086398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Маленькие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464105" y="3308436"/>
            <a:ext cx="8188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56" y="2443631"/>
            <a:ext cx="265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поисках лучшего</a:t>
            </a:r>
          </a:p>
          <a:p>
            <a:endParaRPr lang="ru-RU" dirty="0" smtClean="0"/>
          </a:p>
          <a:p>
            <a:r>
              <a:rPr lang="ru-RU" dirty="0" smtClean="0"/>
              <a:t>Аренда больших офисов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43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807" y="415932"/>
            <a:ext cx="683622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Сравнительные затраты по удержанию арендаторов (данные </a:t>
            </a:r>
            <a:r>
              <a:rPr lang="en-US" sz="2800" b="1" dirty="0">
                <a:solidFill>
                  <a:schemeClr val="accent2"/>
                </a:solidFill>
              </a:rPr>
              <a:t>BOMA)</a:t>
            </a:r>
            <a:endParaRPr lang="ru-RU" sz="2800" b="1" dirty="0">
              <a:solidFill>
                <a:schemeClr val="accent2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Пример, который показывает чистый доход арендодателя за каждый год десятилетнего срока аренды</a:t>
            </a:r>
          </a:p>
          <a:p>
            <a:r>
              <a:rPr lang="ru-RU" dirty="0" smtClean="0"/>
              <a:t>						</a:t>
            </a:r>
          </a:p>
          <a:p>
            <a:r>
              <a:rPr lang="ru-RU" sz="1400" b="1" dirty="0"/>
              <a:t>	</a:t>
            </a:r>
            <a:r>
              <a:rPr lang="ru-RU" sz="1400" b="1" dirty="0" smtClean="0"/>
              <a:t>					Новый арендатор   	Удержанный арендатор</a:t>
            </a:r>
            <a:endParaRPr lang="ru-RU" sz="1400" b="1" dirty="0"/>
          </a:p>
          <a:p>
            <a:endParaRPr lang="ru-RU" sz="1600" i="1" dirty="0" smtClean="0"/>
          </a:p>
          <a:p>
            <a:r>
              <a:rPr lang="ru-RU" sz="1600" i="1" dirty="0" smtClean="0"/>
              <a:t>Аренда						</a:t>
            </a:r>
            <a:r>
              <a:rPr lang="en-US" sz="1600" i="1" dirty="0" smtClean="0"/>
              <a:t>$22.00			$21.00</a:t>
            </a:r>
            <a:endParaRPr lang="ru-RU" sz="1600" i="1" dirty="0" smtClean="0"/>
          </a:p>
          <a:p>
            <a:r>
              <a:rPr lang="ru-RU" sz="1600" i="1" dirty="0" smtClean="0"/>
              <a:t>Реклама/ </a:t>
            </a:r>
            <a:r>
              <a:rPr lang="en-US" sz="1600" i="1" dirty="0" smtClean="0"/>
              <a:t>PR					       .05			       .00</a:t>
            </a:r>
          </a:p>
          <a:p>
            <a:r>
              <a:rPr lang="ru-RU" sz="1600" i="1" dirty="0" smtClean="0"/>
              <a:t>Комиссия брокеров</a:t>
            </a:r>
            <a:r>
              <a:rPr lang="en-US" sz="1600" i="1" dirty="0" smtClean="0"/>
              <a:t>				       .60			       .60</a:t>
            </a:r>
            <a:endParaRPr lang="ru-RU" sz="1600" i="1" dirty="0" smtClean="0"/>
          </a:p>
          <a:p>
            <a:r>
              <a:rPr lang="ru-RU" sz="1600" i="1" dirty="0" smtClean="0"/>
              <a:t>Арендные каникулы</a:t>
            </a:r>
            <a:r>
              <a:rPr lang="en-US" sz="1600" i="1" dirty="0" smtClean="0"/>
              <a:t>				     1.00			    1.00</a:t>
            </a:r>
            <a:endParaRPr lang="ru-RU" sz="1600" i="1" dirty="0" smtClean="0"/>
          </a:p>
          <a:p>
            <a:r>
              <a:rPr lang="ru-RU" sz="1600" i="1" dirty="0" smtClean="0"/>
              <a:t>Отделочные работы</a:t>
            </a:r>
            <a:r>
              <a:rPr lang="en-US" sz="1600" i="1" dirty="0" smtClean="0"/>
              <a:t>			     5.00			    2.50</a:t>
            </a:r>
            <a:endParaRPr lang="ru-RU" sz="1600" i="1" dirty="0" smtClean="0"/>
          </a:p>
          <a:p>
            <a:r>
              <a:rPr lang="ru-RU" sz="1600" i="1" dirty="0" smtClean="0"/>
              <a:t>Планировка офиса</a:t>
            </a:r>
            <a:r>
              <a:rPr lang="en-US" sz="1600" i="1" dirty="0" smtClean="0"/>
              <a:t>				       .20			      .10</a:t>
            </a:r>
            <a:endParaRPr lang="ru-RU" sz="1600" i="1" dirty="0" smtClean="0"/>
          </a:p>
          <a:p>
            <a:r>
              <a:rPr lang="ru-RU" sz="1600" i="1" dirty="0" smtClean="0"/>
              <a:t>Затраты на переезд</a:t>
            </a:r>
            <a:r>
              <a:rPr lang="en-US" sz="1600" i="1" dirty="0" smtClean="0"/>
              <a:t>			       .10			      .00</a:t>
            </a:r>
            <a:endParaRPr lang="ru-RU" sz="1600" i="1" dirty="0" smtClean="0"/>
          </a:p>
          <a:p>
            <a:r>
              <a:rPr lang="ru-RU" sz="1600" i="1" dirty="0" smtClean="0"/>
              <a:t>Вакантная потеря</a:t>
            </a:r>
            <a:r>
              <a:rPr lang="en-US" sz="1600" i="1" dirty="0" smtClean="0"/>
              <a:t>				     1.10			      .00</a:t>
            </a:r>
            <a:endParaRPr lang="ru-RU" sz="1600" i="1" dirty="0" smtClean="0"/>
          </a:p>
          <a:p>
            <a:r>
              <a:rPr lang="ru-RU" sz="1600" i="1" dirty="0" smtClean="0"/>
              <a:t>Эксплуатация</a:t>
            </a:r>
            <a:r>
              <a:rPr lang="en-US" sz="1600" i="1" dirty="0" smtClean="0"/>
              <a:t>					     8.00			    8.00</a:t>
            </a:r>
            <a:endParaRPr lang="ru-RU" sz="1600" i="1" dirty="0" smtClean="0"/>
          </a:p>
          <a:p>
            <a:r>
              <a:rPr lang="ru-RU" sz="1600" i="1" dirty="0" smtClean="0"/>
              <a:t>Чистый операционный доход</a:t>
            </a:r>
            <a:r>
              <a:rPr lang="en-US" sz="1600" i="1" dirty="0" smtClean="0"/>
              <a:t>		$</a:t>
            </a:r>
            <a:r>
              <a:rPr lang="en-US" sz="1600" i="1" dirty="0" smtClean="0"/>
              <a:t>5.95/</a:t>
            </a:r>
            <a:r>
              <a:rPr lang="ru-RU" sz="1600" i="1" dirty="0" err="1" smtClean="0"/>
              <a:t>кв.фут</a:t>
            </a:r>
            <a:r>
              <a:rPr lang="en-US" sz="1600" i="1" dirty="0" smtClean="0"/>
              <a:t>	        $</a:t>
            </a:r>
            <a:r>
              <a:rPr lang="en-US" sz="1600" i="1" dirty="0" smtClean="0"/>
              <a:t>8.80/</a:t>
            </a:r>
            <a:r>
              <a:rPr lang="ru-RU" sz="1600" i="1" dirty="0" err="1" smtClean="0"/>
              <a:t>кв.фут</a:t>
            </a:r>
            <a:r>
              <a:rPr lang="ru-RU" sz="1600" i="1" dirty="0" smtClean="0"/>
              <a:t>		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56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6413" y="3157538"/>
            <a:ext cx="581025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09738" y="4564063"/>
            <a:ext cx="581025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3163" y="424288"/>
            <a:ext cx="4389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Как удержать арендатора?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www.metrtv.ru/images/papka/36/uderg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56" y="513114"/>
            <a:ext cx="3099532" cy="193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206" y="2499770"/>
            <a:ext cx="80536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Отказ от индексации и фиксация цен в рублях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Снижение арендной 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Льготные способы оплаты (рассрочка, изменение даты </a:t>
            </a:r>
            <a:r>
              <a:rPr lang="ru-RU" sz="2200" dirty="0" smtClean="0"/>
              <a:t>платежа, увеличение арендных каникул)</a:t>
            </a: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Оптимизация пространства (субаренда)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Complimentary Service - </a:t>
            </a:r>
            <a:r>
              <a:rPr lang="ru-RU" sz="2200" dirty="0" smtClean="0"/>
              <a:t>дополнительные опции и некоторые бесплатные услуги (размещение рекламных материалов, указателей, дополнительные </a:t>
            </a:r>
            <a:r>
              <a:rPr lang="ru-RU" sz="2200" dirty="0" err="1" smtClean="0"/>
              <a:t>машиноместа</a:t>
            </a:r>
            <a:r>
              <a:rPr lang="ru-RU" sz="2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Разработать программу по удержанию арендаторов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079" y="1342651"/>
            <a:ext cx="493931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ИНДИВИДУАЛЬНЫЙ ГИБКИЙ ПОДХОД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38" y="196250"/>
            <a:ext cx="8093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Оптимизация затрат на эксплуатацию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602" y="962179"/>
            <a:ext cx="7685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собственник мог снизить арендную ставку без ущерба для прибыли, </a:t>
            </a:r>
          </a:p>
          <a:p>
            <a:r>
              <a:rPr lang="ru-RU" dirty="0" smtClean="0"/>
              <a:t>необходимо сократить расходы на эксплуатацию здания. </a:t>
            </a:r>
          </a:p>
          <a:p>
            <a:r>
              <a:rPr lang="ru-RU" dirty="0" smtClean="0"/>
              <a:t>Оптимизацию лучше производить совместно с профессиональной УК.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66535" y="1885509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Что можно сделать</a:t>
            </a:r>
            <a:r>
              <a:rPr lang="ru-RU" sz="2800" dirty="0" smtClean="0">
                <a:solidFill>
                  <a:schemeClr val="accent2"/>
                </a:solidFill>
              </a:rPr>
              <a:t>?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602" y="2564872"/>
            <a:ext cx="653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Эксплуатация по фактическому состоянию  — </a:t>
            </a:r>
            <a:r>
              <a:rPr lang="ru-RU" b="1" dirty="0" smtClean="0">
                <a:solidFill>
                  <a:schemeClr val="accent2"/>
                </a:solidFill>
              </a:rPr>
              <a:t>экономия до 30 %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033" y="3053530"/>
            <a:ext cx="826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Замена некоторых постов охраны на систему видеонаблюдения — </a:t>
            </a:r>
            <a:r>
              <a:rPr lang="ru-RU" b="1" dirty="0" smtClean="0">
                <a:solidFill>
                  <a:schemeClr val="accent2"/>
                </a:solidFill>
              </a:rPr>
              <a:t>экономия 30 %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602" y="3511468"/>
            <a:ext cx="643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Применения энергосберегающих технологий — </a:t>
            </a:r>
            <a:r>
              <a:rPr lang="ru-RU" b="1" dirty="0" smtClean="0">
                <a:solidFill>
                  <a:schemeClr val="accent2"/>
                </a:solidFill>
              </a:rPr>
              <a:t>экономия 20 %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602" y="3994576"/>
            <a:ext cx="668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Реализация раздельного учета теплоснабжения — </a:t>
            </a:r>
            <a:r>
              <a:rPr lang="ru-RU" b="1" dirty="0" smtClean="0">
                <a:solidFill>
                  <a:schemeClr val="accent2"/>
                </a:solidFill>
              </a:rPr>
              <a:t>экономия 20 %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http://thumbs.dreamstime.com/thumb_490/1269778423RNtp7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58" y="1387937"/>
            <a:ext cx="1272157" cy="14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3384645" y="4462818"/>
            <a:ext cx="668740" cy="7506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094327" y="4462818"/>
            <a:ext cx="668740" cy="7506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804009" y="4447233"/>
            <a:ext cx="668740" cy="7506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34639" y="5312355"/>
            <a:ext cx="638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Снижение арендной ставки без потери прибыли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934338"/>
            <a:ext cx="8229600" cy="1195199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500" cap="all" spc="100" dirty="0" smtClean="0">
                <a:solidFill>
                  <a:schemeClr val="accent1"/>
                </a:solidFill>
                <a:latin typeface="Verb Light"/>
                <a:cs typeface="Verb Light"/>
              </a:rPr>
              <a:t>КОНТАКТЫ</a:t>
            </a:r>
            <a:endParaRPr lang="en-US" sz="2500" spc="300" dirty="0" smtClean="0">
              <a:solidFill>
                <a:schemeClr val="accent1"/>
              </a:solidFill>
              <a:latin typeface="Verb Light"/>
              <a:cs typeface="Verb Light"/>
            </a:endParaRPr>
          </a:p>
          <a:p>
            <a:pPr>
              <a:lnSpc>
                <a:spcPts val="2600"/>
              </a:lnSpc>
              <a:spcBef>
                <a:spcPts val="200"/>
              </a:spcBef>
              <a:defRPr/>
            </a:pPr>
            <a:r>
              <a:rPr lang="ru-RU" sz="2000" dirty="0" smtClean="0">
                <a:latin typeface="Verb Light"/>
                <a:cs typeface="Verb Light"/>
              </a:rPr>
              <a:t>Марина Великорецкая </a:t>
            </a:r>
            <a:r>
              <a:rPr lang="en-US" sz="2000" dirty="0" smtClean="0">
                <a:latin typeface="Verb Light"/>
                <a:cs typeface="Verb Light"/>
              </a:rPr>
              <a:t>| www.svneastward.ru</a:t>
            </a:r>
          </a:p>
          <a:p>
            <a:pPr>
              <a:lnSpc>
                <a:spcPts val="2600"/>
              </a:lnSpc>
              <a:spcBef>
                <a:spcPts val="200"/>
              </a:spcBef>
              <a:defRPr/>
            </a:pPr>
            <a:r>
              <a:rPr lang="ru-RU" sz="2000" spc="300" dirty="0" smtClean="0">
                <a:latin typeface="Verb Light"/>
                <a:cs typeface="Verb Light"/>
              </a:rPr>
              <a:t>тел.: +7 (495) 374-87-84</a:t>
            </a:r>
          </a:p>
        </p:txBody>
      </p:sp>
      <p:sp>
        <p:nvSpPr>
          <p:cNvPr id="97282" name="Picture 7"/>
          <p:cNvSpPr>
            <a:spLocks noChangeAspect="1"/>
          </p:cNvSpPr>
          <p:nvPr/>
        </p:nvSpPr>
        <p:spPr bwMode="auto">
          <a:xfrm>
            <a:off x="2832100" y="2568575"/>
            <a:ext cx="347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28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2425700"/>
            <a:ext cx="347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457199" y="6330949"/>
            <a:ext cx="41783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900"/>
              </a:lnSpc>
              <a:defRPr sz="800" b="0" i="0" kern="1200" cap="all">
                <a:solidFill>
                  <a:schemeClr val="bg1"/>
                </a:solidFill>
                <a:latin typeface="Verb Light"/>
                <a:ea typeface="+mn-ea"/>
                <a:cs typeface="Verb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821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43685"/>
      </a:dk1>
      <a:lt1>
        <a:sysClr val="window" lastClr="FFFFFF"/>
      </a:lt1>
      <a:dk2>
        <a:srgbClr val="011B55"/>
      </a:dk2>
      <a:lt2>
        <a:srgbClr val="B6BABC"/>
      </a:lt2>
      <a:accent1>
        <a:srgbClr val="F46C24"/>
      </a:accent1>
      <a:accent2>
        <a:srgbClr val="F46C24"/>
      </a:accent2>
      <a:accent3>
        <a:srgbClr val="B6BABC"/>
      </a:accent3>
      <a:accent4>
        <a:srgbClr val="B6BABC"/>
      </a:accent4>
      <a:accent5>
        <a:srgbClr val="011B55"/>
      </a:accent5>
      <a:accent6>
        <a:srgbClr val="011B55"/>
      </a:accent6>
      <a:hlink>
        <a:srgbClr val="F46C24"/>
      </a:hlink>
      <a:folHlink>
        <a:srgbClr val="B6BA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20945</TotalTime>
  <Words>334</Words>
  <Application>Microsoft Office PowerPoint</Application>
  <PresentationFormat>Экран (4:3)</PresentationFormat>
  <Paragraphs>89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Verb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SVNINC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Ryan Flaherty</dc:creator>
  <cp:lastModifiedBy>321</cp:lastModifiedBy>
  <cp:revision>243</cp:revision>
  <cp:lastPrinted>2014-10-28T14:50:36Z</cp:lastPrinted>
  <dcterms:created xsi:type="dcterms:W3CDTF">2014-09-18T01:33:29Z</dcterms:created>
  <dcterms:modified xsi:type="dcterms:W3CDTF">2015-03-19T11:13:20Z</dcterms:modified>
</cp:coreProperties>
</file>